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94" r:id="rId2"/>
    <p:sldId id="296" r:id="rId3"/>
    <p:sldId id="259" r:id="rId4"/>
    <p:sldId id="260" r:id="rId5"/>
    <p:sldId id="261" r:id="rId6"/>
    <p:sldId id="264" r:id="rId7"/>
    <p:sldId id="281" r:id="rId8"/>
    <p:sldId id="275" r:id="rId9"/>
    <p:sldId id="267" r:id="rId10"/>
    <p:sldId id="277" r:id="rId11"/>
    <p:sldId id="276" r:id="rId12"/>
    <p:sldId id="268" r:id="rId13"/>
    <p:sldId id="269" r:id="rId14"/>
    <p:sldId id="270" r:id="rId15"/>
    <p:sldId id="272" r:id="rId16"/>
    <p:sldId id="288" r:id="rId17"/>
    <p:sldId id="273" r:id="rId18"/>
    <p:sldId id="274" r:id="rId19"/>
    <p:sldId id="285" r:id="rId20"/>
    <p:sldId id="286" r:id="rId21"/>
    <p:sldId id="279" r:id="rId22"/>
    <p:sldId id="287" r:id="rId23"/>
    <p:sldId id="282" r:id="rId24"/>
    <p:sldId id="283" r:id="rId25"/>
    <p:sldId id="289" r:id="rId26"/>
    <p:sldId id="297" r:id="rId27"/>
    <p:sldId id="284" r:id="rId28"/>
    <p:sldId id="291" r:id="rId29"/>
    <p:sldId id="292" r:id="rId30"/>
    <p:sldId id="290" r:id="rId31"/>
    <p:sldId id="293" r:id="rId32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51" autoAdjust="0"/>
  </p:normalViewPr>
  <p:slideViewPr>
    <p:cSldViewPr>
      <p:cViewPr>
        <p:scale>
          <a:sx n="89" d="100"/>
          <a:sy n="89" d="100"/>
        </p:scale>
        <p:origin x="604" y="-6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0528081-1D0E-4076-9FA8-26DA290628A3}" type="datetimeFigureOut">
              <a:rPr lang="de-DE"/>
              <a:pPr>
                <a:defRPr/>
              </a:pPr>
              <a:t>27.10.2025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Studienseminar für Grund-, Haupt-, Real- und Förderschulen in Friedberg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9263DD-287E-4161-9D1B-48D39620089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2071BE-15F4-48D1-A4A0-01AA04692187}" type="datetimeFigureOut">
              <a:rPr lang="de-DE"/>
              <a:pPr>
                <a:defRPr/>
              </a:pPr>
              <a:t>27.10.2025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Studienseminar für Grund-, Haupt-, Real- und Förderschulen in Friedberg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F71025F-BFB0-4DC1-9591-1348C31DCA9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784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Marco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37100080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 err="1"/>
              <a:t>Anj</a:t>
            </a:r>
            <a:endParaRPr lang="de-DE" altLang="de-DE" dirty="0"/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18618529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385675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8213078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1450531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1290118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Marco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2406255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Marco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4177112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Marco</a:t>
            </a:r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Rechtsrahmen für Beamtinnen und Beamte des Landes Hessen</a:t>
            </a:r>
          </a:p>
        </p:txBody>
      </p:sp>
    </p:spTree>
    <p:extLst>
      <p:ext uri="{BB962C8B-B14F-4D97-AF65-F5344CB8AC3E}">
        <p14:creationId xmlns:p14="http://schemas.microsoft.com/office/powerpoint/2010/main" val="3436285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Marco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 dirty="0"/>
              <a:t>Anja</a:t>
            </a:r>
          </a:p>
        </p:txBody>
      </p:sp>
      <p:sp>
        <p:nvSpPr>
          <p:cNvPr id="11268" name="Kopfzeilenplatzhalter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/>
              <a:t>Rechtsrahmen für Beamtinnen und Beamte des Landes Hessen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2682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uppieren"/>
          <p:cNvGrpSpPr/>
          <p:nvPr/>
        </p:nvGrpSpPr>
        <p:grpSpPr>
          <a:xfrm>
            <a:off x="0" y="2438400"/>
            <a:ext cx="9144000" cy="4046538"/>
            <a:chOff x="0" y="0"/>
            <a:chExt cx="9144000" cy="4046537"/>
          </a:xfrm>
        </p:grpSpPr>
        <p:sp>
          <p:nvSpPr>
            <p:cNvPr id="50" name="Rechteck"/>
            <p:cNvSpPr/>
            <p:nvPr/>
          </p:nvSpPr>
          <p:spPr>
            <a:xfrm rot="20175249">
              <a:off x="3367087" y="1676400"/>
              <a:ext cx="4876801" cy="609600"/>
            </a:xfrm>
            <a:prstGeom prst="rect">
              <a:avLst/>
            </a:prstGeom>
            <a:gradFill flip="none" rotWithShape="1">
              <a:gsLst>
                <a:gs pos="0">
                  <a:srgbClr val="006060"/>
                </a:gs>
                <a:gs pos="50000">
                  <a:srgbClr val="006666"/>
                </a:gs>
                <a:gs pos="100000">
                  <a:srgbClr val="006060"/>
                </a:gs>
              </a:gsLst>
              <a:lin ang="81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Garamond"/>
                  <a:ea typeface="Garamond"/>
                  <a:cs typeface="Garamond"/>
                  <a:sym typeface="Garamond"/>
                </a:defRPr>
              </a:pPr>
              <a:endParaRPr/>
            </a:p>
          </p:txBody>
        </p:sp>
        <p:sp>
          <p:nvSpPr>
            <p:cNvPr id="51" name="Form"/>
            <p:cNvSpPr/>
            <p:nvPr/>
          </p:nvSpPr>
          <p:spPr>
            <a:xfrm>
              <a:off x="0" y="1790700"/>
              <a:ext cx="4267200" cy="1943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7714" y="9741"/>
                  </a:lnTo>
                  <a:lnTo>
                    <a:pt x="15814" y="4659"/>
                  </a:lnTo>
                  <a:lnTo>
                    <a:pt x="16296" y="4765"/>
                  </a:lnTo>
                  <a:lnTo>
                    <a:pt x="21383" y="9318"/>
                  </a:lnTo>
                  <a:lnTo>
                    <a:pt x="21600" y="11435"/>
                  </a:lnTo>
                  <a:lnTo>
                    <a:pt x="18514" y="19059"/>
                  </a:lnTo>
                  <a:lnTo>
                    <a:pt x="12729" y="21600"/>
                  </a:lnTo>
                  <a:lnTo>
                    <a:pt x="10414" y="16518"/>
                  </a:lnTo>
                  <a:lnTo>
                    <a:pt x="6943" y="18212"/>
                  </a:lnTo>
                  <a:lnTo>
                    <a:pt x="0" y="97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E6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2" name="Form"/>
            <p:cNvSpPr/>
            <p:nvPr/>
          </p:nvSpPr>
          <p:spPr>
            <a:xfrm>
              <a:off x="5332412" y="0"/>
              <a:ext cx="3811588" cy="1955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1" y="53"/>
                  </a:moveTo>
                  <a:lnTo>
                    <a:pt x="20511" y="53"/>
                  </a:lnTo>
                  <a:lnTo>
                    <a:pt x="19216" y="473"/>
                  </a:lnTo>
                  <a:lnTo>
                    <a:pt x="19000" y="684"/>
                  </a:lnTo>
                  <a:lnTo>
                    <a:pt x="18784" y="999"/>
                  </a:lnTo>
                  <a:lnTo>
                    <a:pt x="18676" y="1210"/>
                  </a:lnTo>
                  <a:lnTo>
                    <a:pt x="17552" y="1736"/>
                  </a:lnTo>
                  <a:lnTo>
                    <a:pt x="17057" y="1946"/>
                  </a:lnTo>
                  <a:lnTo>
                    <a:pt x="16517" y="2051"/>
                  </a:lnTo>
                  <a:lnTo>
                    <a:pt x="14142" y="2682"/>
                  </a:lnTo>
                  <a:lnTo>
                    <a:pt x="12901" y="2893"/>
                  </a:lnTo>
                  <a:lnTo>
                    <a:pt x="11821" y="3103"/>
                  </a:lnTo>
                  <a:lnTo>
                    <a:pt x="11335" y="3208"/>
                  </a:lnTo>
                  <a:lnTo>
                    <a:pt x="10903" y="3314"/>
                  </a:lnTo>
                  <a:lnTo>
                    <a:pt x="10580" y="3314"/>
                  </a:lnTo>
                  <a:lnTo>
                    <a:pt x="10310" y="3419"/>
                  </a:lnTo>
                  <a:lnTo>
                    <a:pt x="10094" y="3419"/>
                  </a:lnTo>
                  <a:lnTo>
                    <a:pt x="10040" y="3524"/>
                  </a:lnTo>
                  <a:lnTo>
                    <a:pt x="9941" y="3629"/>
                  </a:lnTo>
                  <a:lnTo>
                    <a:pt x="9671" y="4050"/>
                  </a:lnTo>
                  <a:lnTo>
                    <a:pt x="9230" y="4576"/>
                  </a:lnTo>
                  <a:lnTo>
                    <a:pt x="8744" y="5102"/>
                  </a:lnTo>
                  <a:lnTo>
                    <a:pt x="8313" y="5628"/>
                  </a:lnTo>
                  <a:lnTo>
                    <a:pt x="7881" y="6049"/>
                  </a:lnTo>
                  <a:lnTo>
                    <a:pt x="7611" y="6364"/>
                  </a:lnTo>
                  <a:lnTo>
                    <a:pt x="7557" y="6469"/>
                  </a:lnTo>
                  <a:lnTo>
                    <a:pt x="7503" y="6469"/>
                  </a:lnTo>
                  <a:lnTo>
                    <a:pt x="6585" y="7311"/>
                  </a:lnTo>
                  <a:lnTo>
                    <a:pt x="5668" y="8030"/>
                  </a:lnTo>
                  <a:lnTo>
                    <a:pt x="5290" y="8345"/>
                  </a:lnTo>
                  <a:lnTo>
                    <a:pt x="4966" y="8556"/>
                  </a:lnTo>
                  <a:lnTo>
                    <a:pt x="4759" y="8766"/>
                  </a:lnTo>
                  <a:lnTo>
                    <a:pt x="4651" y="8871"/>
                  </a:lnTo>
                  <a:lnTo>
                    <a:pt x="4489" y="9187"/>
                  </a:lnTo>
                  <a:lnTo>
                    <a:pt x="4381" y="9503"/>
                  </a:lnTo>
                  <a:lnTo>
                    <a:pt x="4327" y="9818"/>
                  </a:lnTo>
                  <a:lnTo>
                    <a:pt x="4327" y="10134"/>
                  </a:lnTo>
                  <a:lnTo>
                    <a:pt x="4111" y="10344"/>
                  </a:lnTo>
                  <a:lnTo>
                    <a:pt x="3940" y="10449"/>
                  </a:lnTo>
                  <a:lnTo>
                    <a:pt x="3778" y="10765"/>
                  </a:lnTo>
                  <a:lnTo>
                    <a:pt x="3616" y="11186"/>
                  </a:lnTo>
                  <a:lnTo>
                    <a:pt x="2969" y="13290"/>
                  </a:lnTo>
                  <a:lnTo>
                    <a:pt x="2915" y="13605"/>
                  </a:lnTo>
                  <a:lnTo>
                    <a:pt x="2807" y="13816"/>
                  </a:lnTo>
                  <a:lnTo>
                    <a:pt x="2699" y="13921"/>
                  </a:lnTo>
                  <a:lnTo>
                    <a:pt x="2537" y="14131"/>
                  </a:lnTo>
                  <a:lnTo>
                    <a:pt x="2267" y="14447"/>
                  </a:lnTo>
                  <a:lnTo>
                    <a:pt x="1790" y="14973"/>
                  </a:lnTo>
                  <a:lnTo>
                    <a:pt x="1358" y="15499"/>
                  </a:lnTo>
                  <a:lnTo>
                    <a:pt x="756" y="16235"/>
                  </a:lnTo>
                  <a:lnTo>
                    <a:pt x="108" y="17077"/>
                  </a:lnTo>
                  <a:lnTo>
                    <a:pt x="0" y="17392"/>
                  </a:lnTo>
                  <a:lnTo>
                    <a:pt x="0" y="17918"/>
                  </a:lnTo>
                  <a:lnTo>
                    <a:pt x="108" y="18234"/>
                  </a:lnTo>
                  <a:lnTo>
                    <a:pt x="378" y="18339"/>
                  </a:lnTo>
                  <a:lnTo>
                    <a:pt x="756" y="18339"/>
                  </a:lnTo>
                  <a:lnTo>
                    <a:pt x="1188" y="18129"/>
                  </a:lnTo>
                  <a:lnTo>
                    <a:pt x="1736" y="17918"/>
                  </a:lnTo>
                  <a:lnTo>
                    <a:pt x="2375" y="17603"/>
                  </a:lnTo>
                  <a:lnTo>
                    <a:pt x="3023" y="17182"/>
                  </a:lnTo>
                  <a:lnTo>
                    <a:pt x="3670" y="16656"/>
                  </a:lnTo>
                  <a:lnTo>
                    <a:pt x="4273" y="16130"/>
                  </a:lnTo>
                  <a:lnTo>
                    <a:pt x="4759" y="15709"/>
                  </a:lnTo>
                  <a:lnTo>
                    <a:pt x="5074" y="15394"/>
                  </a:lnTo>
                  <a:lnTo>
                    <a:pt x="5128" y="15288"/>
                  </a:lnTo>
                  <a:lnTo>
                    <a:pt x="5452" y="15288"/>
                  </a:lnTo>
                  <a:lnTo>
                    <a:pt x="5830" y="15183"/>
                  </a:lnTo>
                  <a:lnTo>
                    <a:pt x="6423" y="14868"/>
                  </a:lnTo>
                  <a:lnTo>
                    <a:pt x="7134" y="14552"/>
                  </a:lnTo>
                  <a:lnTo>
                    <a:pt x="7881" y="14236"/>
                  </a:lnTo>
                  <a:lnTo>
                    <a:pt x="8690" y="13921"/>
                  </a:lnTo>
                  <a:lnTo>
                    <a:pt x="9563" y="13710"/>
                  </a:lnTo>
                  <a:lnTo>
                    <a:pt x="10364" y="13605"/>
                  </a:lnTo>
                  <a:lnTo>
                    <a:pt x="10903" y="13710"/>
                  </a:lnTo>
                  <a:lnTo>
                    <a:pt x="11551" y="14131"/>
                  </a:lnTo>
                  <a:lnTo>
                    <a:pt x="12208" y="14657"/>
                  </a:lnTo>
                  <a:lnTo>
                    <a:pt x="12739" y="15288"/>
                  </a:lnTo>
                  <a:lnTo>
                    <a:pt x="13063" y="15919"/>
                  </a:lnTo>
                  <a:lnTo>
                    <a:pt x="13171" y="16340"/>
                  </a:lnTo>
                  <a:lnTo>
                    <a:pt x="13171" y="16656"/>
                  </a:lnTo>
                  <a:lnTo>
                    <a:pt x="13117" y="16971"/>
                  </a:lnTo>
                  <a:lnTo>
                    <a:pt x="12955" y="17392"/>
                  </a:lnTo>
                  <a:lnTo>
                    <a:pt x="12685" y="17603"/>
                  </a:lnTo>
                  <a:lnTo>
                    <a:pt x="12316" y="17918"/>
                  </a:lnTo>
                  <a:lnTo>
                    <a:pt x="11713" y="18234"/>
                  </a:lnTo>
                  <a:lnTo>
                    <a:pt x="11227" y="18655"/>
                  </a:lnTo>
                  <a:lnTo>
                    <a:pt x="10796" y="18970"/>
                  </a:lnTo>
                  <a:lnTo>
                    <a:pt x="10418" y="19286"/>
                  </a:lnTo>
                  <a:lnTo>
                    <a:pt x="10148" y="19601"/>
                  </a:lnTo>
                  <a:lnTo>
                    <a:pt x="9986" y="19812"/>
                  </a:lnTo>
                  <a:lnTo>
                    <a:pt x="9833" y="20127"/>
                  </a:lnTo>
                  <a:lnTo>
                    <a:pt x="9725" y="20338"/>
                  </a:lnTo>
                  <a:lnTo>
                    <a:pt x="9617" y="20864"/>
                  </a:lnTo>
                  <a:lnTo>
                    <a:pt x="9671" y="21179"/>
                  </a:lnTo>
                  <a:lnTo>
                    <a:pt x="9725" y="21390"/>
                  </a:lnTo>
                  <a:lnTo>
                    <a:pt x="9833" y="21600"/>
                  </a:lnTo>
                  <a:lnTo>
                    <a:pt x="9986" y="21600"/>
                  </a:lnTo>
                  <a:lnTo>
                    <a:pt x="10148" y="21495"/>
                  </a:lnTo>
                  <a:lnTo>
                    <a:pt x="10364" y="21495"/>
                  </a:lnTo>
                  <a:lnTo>
                    <a:pt x="11983" y="21179"/>
                  </a:lnTo>
                  <a:lnTo>
                    <a:pt x="12532" y="20969"/>
                  </a:lnTo>
                  <a:lnTo>
                    <a:pt x="12739" y="20864"/>
                  </a:lnTo>
                  <a:lnTo>
                    <a:pt x="12901" y="20758"/>
                  </a:lnTo>
                  <a:lnTo>
                    <a:pt x="13009" y="20653"/>
                  </a:lnTo>
                  <a:lnTo>
                    <a:pt x="13063" y="20653"/>
                  </a:lnTo>
                  <a:lnTo>
                    <a:pt x="13171" y="20548"/>
                  </a:lnTo>
                  <a:lnTo>
                    <a:pt x="13386" y="20443"/>
                  </a:lnTo>
                  <a:lnTo>
                    <a:pt x="13764" y="20127"/>
                  </a:lnTo>
                  <a:lnTo>
                    <a:pt x="14196" y="19812"/>
                  </a:lnTo>
                  <a:lnTo>
                    <a:pt x="15123" y="19181"/>
                  </a:lnTo>
                  <a:lnTo>
                    <a:pt x="15492" y="18865"/>
                  </a:lnTo>
                  <a:lnTo>
                    <a:pt x="15815" y="18655"/>
                  </a:lnTo>
                  <a:lnTo>
                    <a:pt x="16301" y="18234"/>
                  </a:lnTo>
                  <a:lnTo>
                    <a:pt x="16625" y="17603"/>
                  </a:lnTo>
                  <a:lnTo>
                    <a:pt x="16841" y="16866"/>
                  </a:lnTo>
                  <a:lnTo>
                    <a:pt x="17003" y="16340"/>
                  </a:lnTo>
                  <a:lnTo>
                    <a:pt x="17381" y="15183"/>
                  </a:lnTo>
                  <a:lnTo>
                    <a:pt x="17867" y="14026"/>
                  </a:lnTo>
                  <a:lnTo>
                    <a:pt x="18406" y="12974"/>
                  </a:lnTo>
                  <a:lnTo>
                    <a:pt x="19000" y="12132"/>
                  </a:lnTo>
                  <a:lnTo>
                    <a:pt x="19486" y="11396"/>
                  </a:lnTo>
                  <a:lnTo>
                    <a:pt x="19918" y="10870"/>
                  </a:lnTo>
                  <a:lnTo>
                    <a:pt x="20188" y="10449"/>
                  </a:lnTo>
                  <a:lnTo>
                    <a:pt x="20305" y="10344"/>
                  </a:lnTo>
                  <a:lnTo>
                    <a:pt x="21591" y="9082"/>
                  </a:lnTo>
                  <a:lnTo>
                    <a:pt x="21591" y="999"/>
                  </a:lnTo>
                  <a:lnTo>
                    <a:pt x="21600" y="0"/>
                  </a:lnTo>
                  <a:lnTo>
                    <a:pt x="20781" y="53"/>
                  </a:lnTo>
                  <a:close/>
                </a:path>
              </a:pathLst>
            </a:custGeom>
            <a:solidFill>
              <a:srgbClr val="006E6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3" name="Linie"/>
            <p:cNvSpPr/>
            <p:nvPr/>
          </p:nvSpPr>
          <p:spPr>
            <a:xfrm>
              <a:off x="6019800" y="0"/>
              <a:ext cx="3124200" cy="1209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591" y="4677"/>
                  </a:moveTo>
                  <a:lnTo>
                    <a:pt x="7639" y="5669"/>
                  </a:lnTo>
                  <a:lnTo>
                    <a:pt x="7606" y="6718"/>
                  </a:lnTo>
                  <a:lnTo>
                    <a:pt x="10141" y="7313"/>
                  </a:lnTo>
                  <a:lnTo>
                    <a:pt x="10899" y="7569"/>
                  </a:lnTo>
                  <a:lnTo>
                    <a:pt x="7474" y="8249"/>
                  </a:lnTo>
                  <a:lnTo>
                    <a:pt x="6948" y="8759"/>
                  </a:lnTo>
                  <a:lnTo>
                    <a:pt x="7079" y="9524"/>
                  </a:lnTo>
                  <a:lnTo>
                    <a:pt x="7376" y="9950"/>
                  </a:lnTo>
                  <a:lnTo>
                    <a:pt x="10800" y="9439"/>
                  </a:lnTo>
                  <a:lnTo>
                    <a:pt x="11854" y="10120"/>
                  </a:lnTo>
                  <a:lnTo>
                    <a:pt x="6849" y="13946"/>
                  </a:lnTo>
                  <a:lnTo>
                    <a:pt x="6761" y="15194"/>
                  </a:lnTo>
                  <a:lnTo>
                    <a:pt x="88" y="20523"/>
                  </a:lnTo>
                  <a:lnTo>
                    <a:pt x="0" y="21430"/>
                  </a:lnTo>
                  <a:lnTo>
                    <a:pt x="296" y="21600"/>
                  </a:lnTo>
                  <a:lnTo>
                    <a:pt x="7288" y="15987"/>
                  </a:lnTo>
                  <a:lnTo>
                    <a:pt x="9395" y="17008"/>
                  </a:lnTo>
                  <a:lnTo>
                    <a:pt x="12710" y="14372"/>
                  </a:lnTo>
                  <a:lnTo>
                    <a:pt x="15739" y="13181"/>
                  </a:lnTo>
                  <a:lnTo>
                    <a:pt x="17254" y="10431"/>
                  </a:lnTo>
                  <a:lnTo>
                    <a:pt x="18790" y="9638"/>
                  </a:lnTo>
                  <a:lnTo>
                    <a:pt x="20371" y="9298"/>
                  </a:lnTo>
                  <a:lnTo>
                    <a:pt x="21600" y="9354"/>
                  </a:lnTo>
                  <a:lnTo>
                    <a:pt x="21600" y="0"/>
                  </a:lnTo>
                  <a:lnTo>
                    <a:pt x="21227" y="85"/>
                  </a:lnTo>
                  <a:lnTo>
                    <a:pt x="20107" y="142"/>
                  </a:lnTo>
                  <a:lnTo>
                    <a:pt x="18461" y="992"/>
                  </a:lnTo>
                  <a:lnTo>
                    <a:pt x="18033" y="2041"/>
                  </a:lnTo>
                  <a:lnTo>
                    <a:pt x="15278" y="3373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2E8886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4" name="Form"/>
            <p:cNvSpPr/>
            <p:nvPr/>
          </p:nvSpPr>
          <p:spPr>
            <a:xfrm>
              <a:off x="5713412" y="1493837"/>
              <a:ext cx="295276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6480"/>
                  </a:lnTo>
                  <a:lnTo>
                    <a:pt x="20899" y="9720"/>
                  </a:lnTo>
                  <a:lnTo>
                    <a:pt x="15996" y="17280"/>
                  </a:lnTo>
                  <a:lnTo>
                    <a:pt x="11792" y="19440"/>
                  </a:lnTo>
                  <a:lnTo>
                    <a:pt x="5488" y="21600"/>
                  </a:lnTo>
                  <a:lnTo>
                    <a:pt x="3386" y="21600"/>
                  </a:lnTo>
                  <a:lnTo>
                    <a:pt x="1985" y="20520"/>
                  </a:lnTo>
                  <a:lnTo>
                    <a:pt x="0" y="17280"/>
                  </a:lnTo>
                  <a:lnTo>
                    <a:pt x="0" y="1296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5" name="Form"/>
            <p:cNvSpPr/>
            <p:nvPr/>
          </p:nvSpPr>
          <p:spPr>
            <a:xfrm>
              <a:off x="5999162" y="1360487"/>
              <a:ext cx="29368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1080"/>
                  </a:lnTo>
                  <a:lnTo>
                    <a:pt x="20899" y="4320"/>
                  </a:lnTo>
                  <a:lnTo>
                    <a:pt x="19498" y="7560"/>
                  </a:lnTo>
                  <a:lnTo>
                    <a:pt x="15295" y="16200"/>
                  </a:lnTo>
                  <a:lnTo>
                    <a:pt x="11909" y="19440"/>
                  </a:lnTo>
                  <a:lnTo>
                    <a:pt x="7706" y="21600"/>
                  </a:lnTo>
                  <a:lnTo>
                    <a:pt x="2102" y="21600"/>
                  </a:lnTo>
                  <a:lnTo>
                    <a:pt x="0" y="108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6" name="Form"/>
            <p:cNvSpPr/>
            <p:nvPr/>
          </p:nvSpPr>
          <p:spPr>
            <a:xfrm>
              <a:off x="6094412" y="476250"/>
              <a:ext cx="838201" cy="436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21129"/>
                  </a:lnTo>
                  <a:lnTo>
                    <a:pt x="246" y="19715"/>
                  </a:lnTo>
                  <a:lnTo>
                    <a:pt x="246" y="18772"/>
                  </a:lnTo>
                  <a:lnTo>
                    <a:pt x="493" y="17830"/>
                  </a:lnTo>
                  <a:lnTo>
                    <a:pt x="739" y="17359"/>
                  </a:lnTo>
                  <a:lnTo>
                    <a:pt x="1478" y="16887"/>
                  </a:lnTo>
                  <a:lnTo>
                    <a:pt x="3162" y="15945"/>
                  </a:lnTo>
                  <a:lnTo>
                    <a:pt x="5626" y="14060"/>
                  </a:lnTo>
                  <a:lnTo>
                    <a:pt x="8583" y="11232"/>
                  </a:lnTo>
                  <a:lnTo>
                    <a:pt x="10307" y="9425"/>
                  </a:lnTo>
                  <a:lnTo>
                    <a:pt x="12278" y="7540"/>
                  </a:lnTo>
                  <a:lnTo>
                    <a:pt x="16179" y="3770"/>
                  </a:lnTo>
                  <a:lnTo>
                    <a:pt x="18151" y="2356"/>
                  </a:lnTo>
                  <a:lnTo>
                    <a:pt x="19629" y="943"/>
                  </a:lnTo>
                  <a:lnTo>
                    <a:pt x="20614" y="471"/>
                  </a:lnTo>
                  <a:lnTo>
                    <a:pt x="21354" y="0"/>
                  </a:lnTo>
                  <a:lnTo>
                    <a:pt x="21600" y="0"/>
                  </a:lnTo>
                  <a:lnTo>
                    <a:pt x="21354" y="471"/>
                  </a:lnTo>
                  <a:lnTo>
                    <a:pt x="19875" y="1885"/>
                  </a:lnTo>
                  <a:lnTo>
                    <a:pt x="18890" y="3299"/>
                  </a:lnTo>
                  <a:lnTo>
                    <a:pt x="17904" y="4241"/>
                  </a:lnTo>
                  <a:lnTo>
                    <a:pt x="16179" y="6127"/>
                  </a:lnTo>
                  <a:lnTo>
                    <a:pt x="13962" y="8483"/>
                  </a:lnTo>
                  <a:lnTo>
                    <a:pt x="11293" y="11232"/>
                  </a:lnTo>
                  <a:lnTo>
                    <a:pt x="5379" y="17359"/>
                  </a:lnTo>
                  <a:lnTo>
                    <a:pt x="2669" y="19715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7" name="Form"/>
            <p:cNvSpPr/>
            <p:nvPr/>
          </p:nvSpPr>
          <p:spPr>
            <a:xfrm>
              <a:off x="5835650" y="760412"/>
              <a:ext cx="1144588" cy="4857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44" y="15247"/>
                  </a:moveTo>
                  <a:lnTo>
                    <a:pt x="903" y="17788"/>
                  </a:lnTo>
                  <a:lnTo>
                    <a:pt x="361" y="19906"/>
                  </a:lnTo>
                  <a:lnTo>
                    <a:pt x="181" y="21176"/>
                  </a:lnTo>
                  <a:lnTo>
                    <a:pt x="0" y="21600"/>
                  </a:lnTo>
                  <a:lnTo>
                    <a:pt x="1444" y="19482"/>
                  </a:lnTo>
                  <a:lnTo>
                    <a:pt x="2527" y="17788"/>
                  </a:lnTo>
                  <a:lnTo>
                    <a:pt x="3249" y="16518"/>
                  </a:lnTo>
                  <a:lnTo>
                    <a:pt x="3610" y="16094"/>
                  </a:lnTo>
                  <a:lnTo>
                    <a:pt x="3791" y="16094"/>
                  </a:lnTo>
                  <a:lnTo>
                    <a:pt x="4332" y="15671"/>
                  </a:lnTo>
                  <a:lnTo>
                    <a:pt x="5054" y="15247"/>
                  </a:lnTo>
                  <a:lnTo>
                    <a:pt x="5957" y="14400"/>
                  </a:lnTo>
                  <a:lnTo>
                    <a:pt x="8273" y="12706"/>
                  </a:lnTo>
                  <a:lnTo>
                    <a:pt x="11161" y="11012"/>
                  </a:lnTo>
                  <a:lnTo>
                    <a:pt x="13869" y="8894"/>
                  </a:lnTo>
                  <a:lnTo>
                    <a:pt x="16365" y="7200"/>
                  </a:lnTo>
                  <a:lnTo>
                    <a:pt x="17268" y="6353"/>
                  </a:lnTo>
                  <a:lnTo>
                    <a:pt x="18170" y="5929"/>
                  </a:lnTo>
                  <a:lnTo>
                    <a:pt x="18712" y="5506"/>
                  </a:lnTo>
                  <a:lnTo>
                    <a:pt x="19073" y="4659"/>
                  </a:lnTo>
                  <a:lnTo>
                    <a:pt x="19614" y="4235"/>
                  </a:lnTo>
                  <a:lnTo>
                    <a:pt x="20878" y="2118"/>
                  </a:lnTo>
                  <a:lnTo>
                    <a:pt x="21419" y="1271"/>
                  </a:lnTo>
                  <a:lnTo>
                    <a:pt x="21600" y="424"/>
                  </a:lnTo>
                  <a:lnTo>
                    <a:pt x="21419" y="0"/>
                  </a:lnTo>
                  <a:lnTo>
                    <a:pt x="16365" y="0"/>
                  </a:lnTo>
                  <a:lnTo>
                    <a:pt x="15463" y="1271"/>
                  </a:lnTo>
                  <a:lnTo>
                    <a:pt x="14591" y="2965"/>
                  </a:lnTo>
                  <a:lnTo>
                    <a:pt x="14049" y="3812"/>
                  </a:lnTo>
                  <a:lnTo>
                    <a:pt x="13508" y="4235"/>
                  </a:lnTo>
                  <a:lnTo>
                    <a:pt x="12786" y="4235"/>
                  </a:lnTo>
                  <a:lnTo>
                    <a:pt x="11703" y="4659"/>
                  </a:lnTo>
                  <a:lnTo>
                    <a:pt x="10439" y="5929"/>
                  </a:lnTo>
                  <a:lnTo>
                    <a:pt x="9356" y="7624"/>
                  </a:lnTo>
                  <a:lnTo>
                    <a:pt x="8634" y="8894"/>
                  </a:lnTo>
                  <a:lnTo>
                    <a:pt x="8273" y="9318"/>
                  </a:lnTo>
                  <a:lnTo>
                    <a:pt x="7731" y="9741"/>
                  </a:lnTo>
                  <a:lnTo>
                    <a:pt x="5235" y="9741"/>
                  </a:lnTo>
                  <a:lnTo>
                    <a:pt x="3430" y="11435"/>
                  </a:lnTo>
                  <a:lnTo>
                    <a:pt x="1444" y="15247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8" name="Form"/>
            <p:cNvSpPr/>
            <p:nvPr/>
          </p:nvSpPr>
          <p:spPr>
            <a:xfrm>
              <a:off x="5330825" y="561975"/>
              <a:ext cx="3810001" cy="1398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7" y="883"/>
                  </a:moveTo>
                  <a:lnTo>
                    <a:pt x="20462" y="1177"/>
                  </a:lnTo>
                  <a:lnTo>
                    <a:pt x="20146" y="1324"/>
                  </a:lnTo>
                  <a:lnTo>
                    <a:pt x="19767" y="1324"/>
                  </a:lnTo>
                  <a:lnTo>
                    <a:pt x="19659" y="1471"/>
                  </a:lnTo>
                  <a:lnTo>
                    <a:pt x="19388" y="1618"/>
                  </a:lnTo>
                  <a:lnTo>
                    <a:pt x="19008" y="1912"/>
                  </a:lnTo>
                  <a:lnTo>
                    <a:pt x="18575" y="2182"/>
                  </a:lnTo>
                  <a:lnTo>
                    <a:pt x="18250" y="2476"/>
                  </a:lnTo>
                  <a:lnTo>
                    <a:pt x="17816" y="2770"/>
                  </a:lnTo>
                  <a:lnTo>
                    <a:pt x="17663" y="2918"/>
                  </a:lnTo>
                  <a:lnTo>
                    <a:pt x="17392" y="3212"/>
                  </a:lnTo>
                  <a:lnTo>
                    <a:pt x="17121" y="3359"/>
                  </a:lnTo>
                  <a:lnTo>
                    <a:pt x="16796" y="4094"/>
                  </a:lnTo>
                  <a:lnTo>
                    <a:pt x="16633" y="4683"/>
                  </a:lnTo>
                  <a:lnTo>
                    <a:pt x="16579" y="5418"/>
                  </a:lnTo>
                  <a:lnTo>
                    <a:pt x="16579" y="6007"/>
                  </a:lnTo>
                  <a:lnTo>
                    <a:pt x="16633" y="6595"/>
                  </a:lnTo>
                  <a:lnTo>
                    <a:pt x="16633" y="7478"/>
                  </a:lnTo>
                  <a:lnTo>
                    <a:pt x="16471" y="7919"/>
                  </a:lnTo>
                  <a:lnTo>
                    <a:pt x="16200" y="8066"/>
                  </a:lnTo>
                  <a:lnTo>
                    <a:pt x="15875" y="7772"/>
                  </a:lnTo>
                  <a:lnTo>
                    <a:pt x="15496" y="7331"/>
                  </a:lnTo>
                  <a:lnTo>
                    <a:pt x="14963" y="6742"/>
                  </a:lnTo>
                  <a:lnTo>
                    <a:pt x="14421" y="6448"/>
                  </a:lnTo>
                  <a:lnTo>
                    <a:pt x="13933" y="6301"/>
                  </a:lnTo>
                  <a:lnTo>
                    <a:pt x="13608" y="6301"/>
                  </a:lnTo>
                  <a:lnTo>
                    <a:pt x="13446" y="6448"/>
                  </a:lnTo>
                  <a:lnTo>
                    <a:pt x="13175" y="6742"/>
                  </a:lnTo>
                  <a:lnTo>
                    <a:pt x="12633" y="7625"/>
                  </a:lnTo>
                  <a:lnTo>
                    <a:pt x="12425" y="8066"/>
                  </a:lnTo>
                  <a:lnTo>
                    <a:pt x="12209" y="8360"/>
                  </a:lnTo>
                  <a:lnTo>
                    <a:pt x="12046" y="8655"/>
                  </a:lnTo>
                  <a:lnTo>
                    <a:pt x="11992" y="8802"/>
                  </a:lnTo>
                  <a:lnTo>
                    <a:pt x="11829" y="8802"/>
                  </a:lnTo>
                  <a:lnTo>
                    <a:pt x="11613" y="8949"/>
                  </a:lnTo>
                  <a:lnTo>
                    <a:pt x="11396" y="8949"/>
                  </a:lnTo>
                  <a:lnTo>
                    <a:pt x="10963" y="9096"/>
                  </a:lnTo>
                  <a:lnTo>
                    <a:pt x="10800" y="9096"/>
                  </a:lnTo>
                  <a:lnTo>
                    <a:pt x="10637" y="8949"/>
                  </a:lnTo>
                  <a:lnTo>
                    <a:pt x="9888" y="8949"/>
                  </a:lnTo>
                  <a:lnTo>
                    <a:pt x="9509" y="9096"/>
                  </a:lnTo>
                  <a:lnTo>
                    <a:pt x="9184" y="9243"/>
                  </a:lnTo>
                  <a:lnTo>
                    <a:pt x="8859" y="9243"/>
                  </a:lnTo>
                  <a:lnTo>
                    <a:pt x="8642" y="9390"/>
                  </a:lnTo>
                  <a:lnTo>
                    <a:pt x="8533" y="9537"/>
                  </a:lnTo>
                  <a:lnTo>
                    <a:pt x="8479" y="9684"/>
                  </a:lnTo>
                  <a:lnTo>
                    <a:pt x="8317" y="9832"/>
                  </a:lnTo>
                  <a:lnTo>
                    <a:pt x="7937" y="9979"/>
                  </a:lnTo>
                  <a:lnTo>
                    <a:pt x="7558" y="10273"/>
                  </a:lnTo>
                  <a:lnTo>
                    <a:pt x="6809" y="10273"/>
                  </a:lnTo>
                  <a:lnTo>
                    <a:pt x="5996" y="10714"/>
                  </a:lnTo>
                  <a:lnTo>
                    <a:pt x="5563" y="11303"/>
                  </a:lnTo>
                  <a:lnTo>
                    <a:pt x="5400" y="11597"/>
                  </a:lnTo>
                  <a:lnTo>
                    <a:pt x="4858" y="11597"/>
                  </a:lnTo>
                  <a:lnTo>
                    <a:pt x="4542" y="11450"/>
                  </a:lnTo>
                  <a:lnTo>
                    <a:pt x="4163" y="11597"/>
                  </a:lnTo>
                  <a:lnTo>
                    <a:pt x="4000" y="11744"/>
                  </a:lnTo>
                  <a:lnTo>
                    <a:pt x="3892" y="12038"/>
                  </a:lnTo>
                  <a:lnTo>
                    <a:pt x="3838" y="12479"/>
                  </a:lnTo>
                  <a:lnTo>
                    <a:pt x="3784" y="13068"/>
                  </a:lnTo>
                  <a:lnTo>
                    <a:pt x="3675" y="13362"/>
                  </a:lnTo>
                  <a:lnTo>
                    <a:pt x="3513" y="13509"/>
                  </a:lnTo>
                  <a:lnTo>
                    <a:pt x="3133" y="13951"/>
                  </a:lnTo>
                  <a:lnTo>
                    <a:pt x="2700" y="14392"/>
                  </a:lnTo>
                  <a:lnTo>
                    <a:pt x="2321" y="14539"/>
                  </a:lnTo>
                  <a:lnTo>
                    <a:pt x="2005" y="14686"/>
                  </a:lnTo>
                  <a:lnTo>
                    <a:pt x="1625" y="15127"/>
                  </a:lnTo>
                  <a:lnTo>
                    <a:pt x="1355" y="15716"/>
                  </a:lnTo>
                  <a:lnTo>
                    <a:pt x="1246" y="15863"/>
                  </a:lnTo>
                  <a:lnTo>
                    <a:pt x="1138" y="16157"/>
                  </a:lnTo>
                  <a:lnTo>
                    <a:pt x="975" y="16157"/>
                  </a:lnTo>
                  <a:lnTo>
                    <a:pt x="867" y="16010"/>
                  </a:lnTo>
                  <a:lnTo>
                    <a:pt x="813" y="16010"/>
                  </a:lnTo>
                  <a:lnTo>
                    <a:pt x="0" y="16451"/>
                  </a:lnTo>
                  <a:lnTo>
                    <a:pt x="108" y="16893"/>
                  </a:lnTo>
                  <a:lnTo>
                    <a:pt x="379" y="17040"/>
                  </a:lnTo>
                  <a:lnTo>
                    <a:pt x="759" y="17040"/>
                  </a:lnTo>
                  <a:lnTo>
                    <a:pt x="1192" y="16746"/>
                  </a:lnTo>
                  <a:lnTo>
                    <a:pt x="1734" y="16451"/>
                  </a:lnTo>
                  <a:lnTo>
                    <a:pt x="2375" y="16010"/>
                  </a:lnTo>
                  <a:lnTo>
                    <a:pt x="3025" y="15422"/>
                  </a:lnTo>
                  <a:lnTo>
                    <a:pt x="3675" y="14686"/>
                  </a:lnTo>
                  <a:lnTo>
                    <a:pt x="4271" y="13951"/>
                  </a:lnTo>
                  <a:lnTo>
                    <a:pt x="4759" y="13362"/>
                  </a:lnTo>
                  <a:lnTo>
                    <a:pt x="5075" y="12921"/>
                  </a:lnTo>
                  <a:lnTo>
                    <a:pt x="5129" y="12774"/>
                  </a:lnTo>
                  <a:lnTo>
                    <a:pt x="5454" y="12774"/>
                  </a:lnTo>
                  <a:lnTo>
                    <a:pt x="5833" y="12627"/>
                  </a:lnTo>
                  <a:lnTo>
                    <a:pt x="6429" y="12185"/>
                  </a:lnTo>
                  <a:lnTo>
                    <a:pt x="7134" y="11744"/>
                  </a:lnTo>
                  <a:lnTo>
                    <a:pt x="7883" y="11303"/>
                  </a:lnTo>
                  <a:lnTo>
                    <a:pt x="8696" y="10861"/>
                  </a:lnTo>
                  <a:lnTo>
                    <a:pt x="9563" y="10567"/>
                  </a:lnTo>
                  <a:lnTo>
                    <a:pt x="10367" y="10420"/>
                  </a:lnTo>
                  <a:lnTo>
                    <a:pt x="10637" y="10420"/>
                  </a:lnTo>
                  <a:lnTo>
                    <a:pt x="10963" y="10714"/>
                  </a:lnTo>
                  <a:lnTo>
                    <a:pt x="11667" y="11303"/>
                  </a:lnTo>
                  <a:lnTo>
                    <a:pt x="12100" y="11744"/>
                  </a:lnTo>
                  <a:lnTo>
                    <a:pt x="12480" y="12332"/>
                  </a:lnTo>
                  <a:lnTo>
                    <a:pt x="12796" y="13068"/>
                  </a:lnTo>
                  <a:lnTo>
                    <a:pt x="13012" y="13803"/>
                  </a:lnTo>
                  <a:lnTo>
                    <a:pt x="13067" y="14392"/>
                  </a:lnTo>
                  <a:lnTo>
                    <a:pt x="12958" y="15127"/>
                  </a:lnTo>
                  <a:lnTo>
                    <a:pt x="12850" y="15422"/>
                  </a:lnTo>
                  <a:lnTo>
                    <a:pt x="12687" y="15716"/>
                  </a:lnTo>
                  <a:lnTo>
                    <a:pt x="12425" y="16010"/>
                  </a:lnTo>
                  <a:lnTo>
                    <a:pt x="12155" y="16304"/>
                  </a:lnTo>
                  <a:lnTo>
                    <a:pt x="11559" y="16746"/>
                  </a:lnTo>
                  <a:lnTo>
                    <a:pt x="11071" y="17187"/>
                  </a:lnTo>
                  <a:lnTo>
                    <a:pt x="10637" y="17628"/>
                  </a:lnTo>
                  <a:lnTo>
                    <a:pt x="10312" y="18217"/>
                  </a:lnTo>
                  <a:lnTo>
                    <a:pt x="10041" y="18511"/>
                  </a:lnTo>
                  <a:lnTo>
                    <a:pt x="9834" y="18952"/>
                  </a:lnTo>
                  <a:lnTo>
                    <a:pt x="9617" y="19835"/>
                  </a:lnTo>
                  <a:lnTo>
                    <a:pt x="9563" y="20423"/>
                  </a:lnTo>
                  <a:lnTo>
                    <a:pt x="9617" y="21012"/>
                  </a:lnTo>
                  <a:lnTo>
                    <a:pt x="9834" y="21600"/>
                  </a:lnTo>
                  <a:lnTo>
                    <a:pt x="9987" y="21600"/>
                  </a:lnTo>
                  <a:lnTo>
                    <a:pt x="10150" y="21453"/>
                  </a:lnTo>
                  <a:lnTo>
                    <a:pt x="10367" y="21453"/>
                  </a:lnTo>
                  <a:lnTo>
                    <a:pt x="11450" y="21159"/>
                  </a:lnTo>
                  <a:lnTo>
                    <a:pt x="11992" y="21159"/>
                  </a:lnTo>
                  <a:lnTo>
                    <a:pt x="12534" y="21012"/>
                  </a:lnTo>
                  <a:lnTo>
                    <a:pt x="12741" y="21012"/>
                  </a:lnTo>
                  <a:lnTo>
                    <a:pt x="12904" y="20864"/>
                  </a:lnTo>
                  <a:lnTo>
                    <a:pt x="13067" y="20864"/>
                  </a:lnTo>
                  <a:lnTo>
                    <a:pt x="13392" y="20423"/>
                  </a:lnTo>
                  <a:lnTo>
                    <a:pt x="13771" y="19982"/>
                  </a:lnTo>
                  <a:lnTo>
                    <a:pt x="14204" y="19393"/>
                  </a:lnTo>
                  <a:lnTo>
                    <a:pt x="15125" y="18217"/>
                  </a:lnTo>
                  <a:lnTo>
                    <a:pt x="15496" y="17775"/>
                  </a:lnTo>
                  <a:lnTo>
                    <a:pt x="15821" y="17481"/>
                  </a:lnTo>
                  <a:lnTo>
                    <a:pt x="16308" y="16893"/>
                  </a:lnTo>
                  <a:lnTo>
                    <a:pt x="16633" y="16010"/>
                  </a:lnTo>
                  <a:lnTo>
                    <a:pt x="16850" y="14980"/>
                  </a:lnTo>
                  <a:lnTo>
                    <a:pt x="17013" y="14245"/>
                  </a:lnTo>
                  <a:lnTo>
                    <a:pt x="17392" y="12627"/>
                  </a:lnTo>
                  <a:lnTo>
                    <a:pt x="17871" y="11008"/>
                  </a:lnTo>
                  <a:lnTo>
                    <a:pt x="18412" y="9537"/>
                  </a:lnTo>
                  <a:lnTo>
                    <a:pt x="19008" y="8360"/>
                  </a:lnTo>
                  <a:lnTo>
                    <a:pt x="19496" y="7331"/>
                  </a:lnTo>
                  <a:lnTo>
                    <a:pt x="19929" y="6595"/>
                  </a:lnTo>
                  <a:lnTo>
                    <a:pt x="20200" y="6007"/>
                  </a:lnTo>
                  <a:lnTo>
                    <a:pt x="20309" y="5860"/>
                  </a:lnTo>
                  <a:lnTo>
                    <a:pt x="21600" y="4094"/>
                  </a:lnTo>
                  <a:lnTo>
                    <a:pt x="21600" y="0"/>
                  </a:lnTo>
                  <a:lnTo>
                    <a:pt x="21167" y="441"/>
                  </a:lnTo>
                  <a:lnTo>
                    <a:pt x="20787" y="883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59" name="Form"/>
            <p:cNvSpPr/>
            <p:nvPr/>
          </p:nvSpPr>
          <p:spPr>
            <a:xfrm>
              <a:off x="6094412" y="504825"/>
              <a:ext cx="915988" cy="409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78" y="20591"/>
                  </a:moveTo>
                  <a:lnTo>
                    <a:pt x="236" y="21600"/>
                  </a:lnTo>
                  <a:lnTo>
                    <a:pt x="0" y="21600"/>
                  </a:lnTo>
                  <a:lnTo>
                    <a:pt x="11978" y="9497"/>
                  </a:lnTo>
                  <a:lnTo>
                    <a:pt x="20422" y="0"/>
                  </a:lnTo>
                  <a:lnTo>
                    <a:pt x="20657" y="504"/>
                  </a:lnTo>
                  <a:lnTo>
                    <a:pt x="21364" y="1513"/>
                  </a:lnTo>
                  <a:lnTo>
                    <a:pt x="21600" y="2017"/>
                  </a:lnTo>
                  <a:lnTo>
                    <a:pt x="21600" y="3026"/>
                  </a:lnTo>
                  <a:lnTo>
                    <a:pt x="21364" y="3530"/>
                  </a:lnTo>
                  <a:lnTo>
                    <a:pt x="20657" y="4539"/>
                  </a:lnTo>
                  <a:lnTo>
                    <a:pt x="19715" y="5547"/>
                  </a:lnTo>
                  <a:lnTo>
                    <a:pt x="17594" y="7060"/>
                  </a:lnTo>
                  <a:lnTo>
                    <a:pt x="15002" y="9497"/>
                  </a:lnTo>
                  <a:lnTo>
                    <a:pt x="11978" y="12019"/>
                  </a:lnTo>
                  <a:lnTo>
                    <a:pt x="5852" y="17061"/>
                  </a:lnTo>
                  <a:lnTo>
                    <a:pt x="3260" y="19079"/>
                  </a:lnTo>
                  <a:lnTo>
                    <a:pt x="1178" y="2059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grpSp>
          <p:nvGrpSpPr>
            <p:cNvPr id="62" name="Gruppieren"/>
            <p:cNvGrpSpPr/>
            <p:nvPr/>
          </p:nvGrpSpPr>
          <p:grpSpPr>
            <a:xfrm>
              <a:off x="8454231" y="168275"/>
              <a:ext cx="12701" cy="1"/>
              <a:chOff x="0" y="0"/>
              <a:chExt cx="12700" cy="0"/>
            </a:xfrm>
          </p:grpSpPr>
          <p:sp>
            <p:nvSpPr>
              <p:cNvPr id="60" name="Linie"/>
              <p:cNvSpPr/>
              <p:nvPr/>
            </p:nvSpPr>
            <p:spPr>
              <a:xfrm>
                <a:off x="0" y="0"/>
                <a:ext cx="12700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61" name="Linie"/>
              <p:cNvSpPr/>
              <p:nvPr/>
            </p:nvSpPr>
            <p:spPr>
              <a:xfrm flipH="1" flipV="1">
                <a:off x="0" y="0"/>
                <a:ext cx="12700" cy="1"/>
              </a:xfrm>
              <a:prstGeom prst="line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63" name="Linie"/>
            <p:cNvSpPr/>
            <p:nvPr/>
          </p:nvSpPr>
          <p:spPr>
            <a:xfrm>
              <a:off x="6094412" y="304800"/>
              <a:ext cx="1136651" cy="608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880" y="338"/>
                  </a:moveTo>
                  <a:lnTo>
                    <a:pt x="17739" y="2369"/>
                  </a:lnTo>
                  <a:lnTo>
                    <a:pt x="15536" y="4737"/>
                  </a:lnTo>
                  <a:lnTo>
                    <a:pt x="15355" y="5076"/>
                  </a:lnTo>
                  <a:lnTo>
                    <a:pt x="14631" y="5752"/>
                  </a:lnTo>
                  <a:lnTo>
                    <a:pt x="12821" y="7783"/>
                  </a:lnTo>
                  <a:lnTo>
                    <a:pt x="11192" y="9475"/>
                  </a:lnTo>
                  <a:lnTo>
                    <a:pt x="9231" y="11167"/>
                  </a:lnTo>
                  <a:lnTo>
                    <a:pt x="5611" y="14156"/>
                  </a:lnTo>
                  <a:lnTo>
                    <a:pt x="3952" y="15171"/>
                  </a:lnTo>
                  <a:lnTo>
                    <a:pt x="2685" y="16186"/>
                  </a:lnTo>
                  <a:lnTo>
                    <a:pt x="1599" y="17201"/>
                  </a:lnTo>
                  <a:lnTo>
                    <a:pt x="1086" y="17539"/>
                  </a:lnTo>
                  <a:lnTo>
                    <a:pt x="362" y="18555"/>
                  </a:lnTo>
                  <a:lnTo>
                    <a:pt x="0" y="19908"/>
                  </a:lnTo>
                  <a:lnTo>
                    <a:pt x="0" y="21600"/>
                  </a:lnTo>
                  <a:lnTo>
                    <a:pt x="905" y="19908"/>
                  </a:lnTo>
                  <a:lnTo>
                    <a:pt x="1599" y="18893"/>
                  </a:lnTo>
                  <a:lnTo>
                    <a:pt x="2323" y="17878"/>
                  </a:lnTo>
                  <a:lnTo>
                    <a:pt x="3047" y="17539"/>
                  </a:lnTo>
                  <a:lnTo>
                    <a:pt x="3952" y="16863"/>
                  </a:lnTo>
                  <a:lnTo>
                    <a:pt x="6154" y="15171"/>
                  </a:lnTo>
                  <a:lnTo>
                    <a:pt x="7240" y="14156"/>
                  </a:lnTo>
                  <a:lnTo>
                    <a:pt x="8145" y="13479"/>
                  </a:lnTo>
                  <a:lnTo>
                    <a:pt x="8869" y="12858"/>
                  </a:lnTo>
                  <a:lnTo>
                    <a:pt x="9412" y="12520"/>
                  </a:lnTo>
                  <a:lnTo>
                    <a:pt x="9955" y="11843"/>
                  </a:lnTo>
                  <a:lnTo>
                    <a:pt x="11011" y="10490"/>
                  </a:lnTo>
                  <a:lnTo>
                    <a:pt x="12640" y="8798"/>
                  </a:lnTo>
                  <a:lnTo>
                    <a:pt x="14269" y="6768"/>
                  </a:lnTo>
                  <a:lnTo>
                    <a:pt x="15898" y="5076"/>
                  </a:lnTo>
                  <a:lnTo>
                    <a:pt x="17377" y="3384"/>
                  </a:lnTo>
                  <a:lnTo>
                    <a:pt x="18463" y="2369"/>
                  </a:lnTo>
                  <a:lnTo>
                    <a:pt x="18975" y="2030"/>
                  </a:lnTo>
                  <a:lnTo>
                    <a:pt x="19518" y="1692"/>
                  </a:lnTo>
                  <a:lnTo>
                    <a:pt x="20423" y="1015"/>
                  </a:lnTo>
                  <a:lnTo>
                    <a:pt x="21509" y="0"/>
                  </a:lnTo>
                  <a:lnTo>
                    <a:pt x="19880" y="338"/>
                  </a:lnTo>
                  <a:lnTo>
                    <a:pt x="21600" y="3553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4" name="Linie"/>
            <p:cNvSpPr/>
            <p:nvPr/>
          </p:nvSpPr>
          <p:spPr>
            <a:xfrm>
              <a:off x="5481637" y="1166812"/>
              <a:ext cx="504826" cy="357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8" y="21600"/>
                  </a:moveTo>
                  <a:lnTo>
                    <a:pt x="0" y="18720"/>
                  </a:lnTo>
                  <a:lnTo>
                    <a:pt x="21396" y="0"/>
                  </a:lnTo>
                  <a:lnTo>
                    <a:pt x="20581" y="2592"/>
                  </a:lnTo>
                  <a:lnTo>
                    <a:pt x="21600" y="4032"/>
                  </a:lnTo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0F7774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5" name="Form"/>
            <p:cNvSpPr/>
            <p:nvPr/>
          </p:nvSpPr>
          <p:spPr>
            <a:xfrm>
              <a:off x="0" y="1781175"/>
              <a:ext cx="4119563" cy="14811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166" y="15627"/>
                  </a:moveTo>
                  <a:lnTo>
                    <a:pt x="8740" y="15210"/>
                  </a:lnTo>
                  <a:lnTo>
                    <a:pt x="9514" y="15071"/>
                  </a:lnTo>
                  <a:lnTo>
                    <a:pt x="13160" y="15974"/>
                  </a:lnTo>
                  <a:lnTo>
                    <a:pt x="13509" y="17086"/>
                  </a:lnTo>
                  <a:lnTo>
                    <a:pt x="13909" y="16738"/>
                  </a:lnTo>
                  <a:lnTo>
                    <a:pt x="13784" y="15627"/>
                  </a:lnTo>
                  <a:lnTo>
                    <a:pt x="9789" y="14377"/>
                  </a:lnTo>
                  <a:lnTo>
                    <a:pt x="14958" y="12363"/>
                  </a:lnTo>
                  <a:lnTo>
                    <a:pt x="15432" y="13127"/>
                  </a:lnTo>
                  <a:lnTo>
                    <a:pt x="15657" y="13543"/>
                  </a:lnTo>
                  <a:lnTo>
                    <a:pt x="15557" y="14168"/>
                  </a:lnTo>
                  <a:lnTo>
                    <a:pt x="16606" y="19725"/>
                  </a:lnTo>
                  <a:lnTo>
                    <a:pt x="17505" y="19933"/>
                  </a:lnTo>
                  <a:lnTo>
                    <a:pt x="15723" y="12455"/>
                  </a:lnTo>
                  <a:lnTo>
                    <a:pt x="15674" y="12039"/>
                  </a:lnTo>
                  <a:lnTo>
                    <a:pt x="15582" y="11761"/>
                  </a:lnTo>
                  <a:lnTo>
                    <a:pt x="15332" y="11344"/>
                  </a:lnTo>
                  <a:lnTo>
                    <a:pt x="14733" y="10788"/>
                  </a:lnTo>
                  <a:lnTo>
                    <a:pt x="14583" y="10511"/>
                  </a:lnTo>
                  <a:lnTo>
                    <a:pt x="14483" y="10372"/>
                  </a:lnTo>
                  <a:lnTo>
                    <a:pt x="14533" y="10094"/>
                  </a:lnTo>
                  <a:lnTo>
                    <a:pt x="14633" y="10094"/>
                  </a:lnTo>
                  <a:lnTo>
                    <a:pt x="14833" y="9955"/>
                  </a:lnTo>
                  <a:lnTo>
                    <a:pt x="15432" y="9955"/>
                  </a:lnTo>
                  <a:lnTo>
                    <a:pt x="15624" y="9816"/>
                  </a:lnTo>
                  <a:lnTo>
                    <a:pt x="16023" y="9260"/>
                  </a:lnTo>
                  <a:lnTo>
                    <a:pt x="16273" y="9122"/>
                  </a:lnTo>
                  <a:lnTo>
                    <a:pt x="16473" y="9122"/>
                  </a:lnTo>
                  <a:lnTo>
                    <a:pt x="17080" y="9168"/>
                  </a:lnTo>
                  <a:lnTo>
                    <a:pt x="17030" y="10557"/>
                  </a:lnTo>
                  <a:lnTo>
                    <a:pt x="18753" y="16947"/>
                  </a:lnTo>
                  <a:lnTo>
                    <a:pt x="19428" y="18891"/>
                  </a:lnTo>
                  <a:lnTo>
                    <a:pt x="20102" y="21600"/>
                  </a:lnTo>
                  <a:lnTo>
                    <a:pt x="20227" y="21044"/>
                  </a:lnTo>
                  <a:lnTo>
                    <a:pt x="19952" y="19169"/>
                  </a:lnTo>
                  <a:lnTo>
                    <a:pt x="17430" y="9538"/>
                  </a:lnTo>
                  <a:lnTo>
                    <a:pt x="17280" y="8705"/>
                  </a:lnTo>
                  <a:lnTo>
                    <a:pt x="17030" y="8010"/>
                  </a:lnTo>
                  <a:lnTo>
                    <a:pt x="16772" y="7455"/>
                  </a:lnTo>
                  <a:lnTo>
                    <a:pt x="16622" y="7038"/>
                  </a:lnTo>
                  <a:lnTo>
                    <a:pt x="16473" y="6760"/>
                  </a:lnTo>
                  <a:lnTo>
                    <a:pt x="16373" y="6621"/>
                  </a:lnTo>
                  <a:lnTo>
                    <a:pt x="16722" y="6621"/>
                  </a:lnTo>
                  <a:lnTo>
                    <a:pt x="16980" y="6899"/>
                  </a:lnTo>
                  <a:lnTo>
                    <a:pt x="17330" y="7455"/>
                  </a:lnTo>
                  <a:lnTo>
                    <a:pt x="17680" y="8057"/>
                  </a:lnTo>
                  <a:lnTo>
                    <a:pt x="18304" y="8890"/>
                  </a:lnTo>
                  <a:lnTo>
                    <a:pt x="19353" y="9862"/>
                  </a:lnTo>
                  <a:lnTo>
                    <a:pt x="19927" y="10372"/>
                  </a:lnTo>
                  <a:lnTo>
                    <a:pt x="21001" y="12085"/>
                  </a:lnTo>
                  <a:lnTo>
                    <a:pt x="21600" y="11946"/>
                  </a:lnTo>
                  <a:lnTo>
                    <a:pt x="20326" y="10511"/>
                  </a:lnTo>
                  <a:lnTo>
                    <a:pt x="19877" y="9816"/>
                  </a:lnTo>
                  <a:lnTo>
                    <a:pt x="19369" y="8983"/>
                  </a:lnTo>
                  <a:lnTo>
                    <a:pt x="18470" y="7871"/>
                  </a:lnTo>
                  <a:lnTo>
                    <a:pt x="17530" y="6760"/>
                  </a:lnTo>
                  <a:lnTo>
                    <a:pt x="17080" y="6482"/>
                  </a:lnTo>
                  <a:lnTo>
                    <a:pt x="16672" y="6205"/>
                  </a:lnTo>
                  <a:lnTo>
                    <a:pt x="16273" y="6066"/>
                  </a:lnTo>
                  <a:lnTo>
                    <a:pt x="15973" y="6205"/>
                  </a:lnTo>
                  <a:lnTo>
                    <a:pt x="15624" y="6343"/>
                  </a:lnTo>
                  <a:lnTo>
                    <a:pt x="14583" y="6343"/>
                  </a:lnTo>
                  <a:lnTo>
                    <a:pt x="14175" y="6621"/>
                  </a:lnTo>
                  <a:lnTo>
                    <a:pt x="13826" y="6760"/>
                  </a:lnTo>
                  <a:lnTo>
                    <a:pt x="13576" y="7038"/>
                  </a:lnTo>
                  <a:lnTo>
                    <a:pt x="13276" y="7455"/>
                  </a:lnTo>
                  <a:lnTo>
                    <a:pt x="13226" y="7455"/>
                  </a:lnTo>
                  <a:lnTo>
                    <a:pt x="12486" y="7732"/>
                  </a:lnTo>
                  <a:lnTo>
                    <a:pt x="11728" y="8288"/>
                  </a:lnTo>
                  <a:lnTo>
                    <a:pt x="10288" y="9677"/>
                  </a:lnTo>
                  <a:lnTo>
                    <a:pt x="9589" y="10233"/>
                  </a:lnTo>
                  <a:lnTo>
                    <a:pt x="8831" y="10650"/>
                  </a:lnTo>
                  <a:lnTo>
                    <a:pt x="8041" y="10650"/>
                  </a:lnTo>
                  <a:lnTo>
                    <a:pt x="7641" y="10511"/>
                  </a:lnTo>
                  <a:lnTo>
                    <a:pt x="7242" y="10233"/>
                  </a:lnTo>
                  <a:lnTo>
                    <a:pt x="7142" y="10094"/>
                  </a:lnTo>
                  <a:lnTo>
                    <a:pt x="6892" y="9955"/>
                  </a:lnTo>
                  <a:lnTo>
                    <a:pt x="6584" y="9538"/>
                  </a:lnTo>
                  <a:lnTo>
                    <a:pt x="6185" y="8983"/>
                  </a:lnTo>
                  <a:lnTo>
                    <a:pt x="5743" y="8427"/>
                  </a:lnTo>
                  <a:lnTo>
                    <a:pt x="5294" y="7732"/>
                  </a:lnTo>
                  <a:lnTo>
                    <a:pt x="4287" y="6482"/>
                  </a:lnTo>
                  <a:lnTo>
                    <a:pt x="3687" y="5649"/>
                  </a:lnTo>
                  <a:lnTo>
                    <a:pt x="0" y="0"/>
                  </a:lnTo>
                  <a:lnTo>
                    <a:pt x="1024" y="2778"/>
                  </a:lnTo>
                  <a:lnTo>
                    <a:pt x="4869" y="9029"/>
                  </a:lnTo>
                  <a:lnTo>
                    <a:pt x="5893" y="10696"/>
                  </a:lnTo>
                  <a:lnTo>
                    <a:pt x="7067" y="12571"/>
                  </a:lnTo>
                  <a:lnTo>
                    <a:pt x="7342" y="13057"/>
                  </a:lnTo>
                  <a:lnTo>
                    <a:pt x="7466" y="14377"/>
                  </a:lnTo>
                  <a:lnTo>
                    <a:pt x="8166" y="15627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6E6B"/>
                </a:gs>
                <a:gs pos="100000">
                  <a:srgbClr val="2E8886"/>
                </a:gs>
              </a:gsLst>
              <a:lin ang="135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66" name="Form"/>
            <p:cNvSpPr/>
            <p:nvPr/>
          </p:nvSpPr>
          <p:spPr>
            <a:xfrm>
              <a:off x="0" y="2314575"/>
              <a:ext cx="4322763" cy="1731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920"/>
                  </a:moveTo>
                  <a:lnTo>
                    <a:pt x="21537" y="4752"/>
                  </a:lnTo>
                  <a:lnTo>
                    <a:pt x="21069" y="3861"/>
                  </a:lnTo>
                  <a:lnTo>
                    <a:pt x="18800" y="1425"/>
                  </a:lnTo>
                  <a:lnTo>
                    <a:pt x="18268" y="1069"/>
                  </a:lnTo>
                  <a:lnTo>
                    <a:pt x="20505" y="3682"/>
                  </a:lnTo>
                  <a:lnTo>
                    <a:pt x="20601" y="3920"/>
                  </a:lnTo>
                  <a:lnTo>
                    <a:pt x="20791" y="4514"/>
                  </a:lnTo>
                  <a:lnTo>
                    <a:pt x="20934" y="5108"/>
                  </a:lnTo>
                  <a:lnTo>
                    <a:pt x="20989" y="5346"/>
                  </a:lnTo>
                  <a:lnTo>
                    <a:pt x="20934" y="5464"/>
                  </a:lnTo>
                  <a:lnTo>
                    <a:pt x="20648" y="5583"/>
                  </a:lnTo>
                  <a:lnTo>
                    <a:pt x="20267" y="5583"/>
                  </a:lnTo>
                  <a:lnTo>
                    <a:pt x="19887" y="5464"/>
                  </a:lnTo>
                  <a:lnTo>
                    <a:pt x="19458" y="5227"/>
                  </a:lnTo>
                  <a:lnTo>
                    <a:pt x="18990" y="4870"/>
                  </a:lnTo>
                  <a:lnTo>
                    <a:pt x="18562" y="4395"/>
                  </a:lnTo>
                  <a:lnTo>
                    <a:pt x="18411" y="4276"/>
                  </a:lnTo>
                  <a:lnTo>
                    <a:pt x="18221" y="4039"/>
                  </a:lnTo>
                  <a:lnTo>
                    <a:pt x="17221" y="2495"/>
                  </a:lnTo>
                  <a:lnTo>
                    <a:pt x="17174" y="2376"/>
                  </a:lnTo>
                  <a:lnTo>
                    <a:pt x="17086" y="2019"/>
                  </a:lnTo>
                  <a:lnTo>
                    <a:pt x="16753" y="1307"/>
                  </a:lnTo>
                  <a:lnTo>
                    <a:pt x="16373" y="475"/>
                  </a:lnTo>
                  <a:lnTo>
                    <a:pt x="16230" y="119"/>
                  </a:lnTo>
                  <a:lnTo>
                    <a:pt x="16135" y="0"/>
                  </a:lnTo>
                  <a:lnTo>
                    <a:pt x="16563" y="1425"/>
                  </a:lnTo>
                  <a:lnTo>
                    <a:pt x="16706" y="2138"/>
                  </a:lnTo>
                  <a:lnTo>
                    <a:pt x="16706" y="2257"/>
                  </a:lnTo>
                  <a:lnTo>
                    <a:pt x="16753" y="2257"/>
                  </a:lnTo>
                  <a:lnTo>
                    <a:pt x="19085" y="10216"/>
                  </a:lnTo>
                  <a:lnTo>
                    <a:pt x="19133" y="10572"/>
                  </a:lnTo>
                  <a:lnTo>
                    <a:pt x="19133" y="10929"/>
                  </a:lnTo>
                  <a:lnTo>
                    <a:pt x="18990" y="11404"/>
                  </a:lnTo>
                  <a:lnTo>
                    <a:pt x="18752" y="11641"/>
                  </a:lnTo>
                  <a:lnTo>
                    <a:pt x="18411" y="11641"/>
                  </a:lnTo>
                  <a:lnTo>
                    <a:pt x="18078" y="11166"/>
                  </a:lnTo>
                  <a:lnTo>
                    <a:pt x="17745" y="10572"/>
                  </a:lnTo>
                  <a:lnTo>
                    <a:pt x="17459" y="9978"/>
                  </a:lnTo>
                  <a:lnTo>
                    <a:pt x="17364" y="9741"/>
                  </a:lnTo>
                  <a:lnTo>
                    <a:pt x="17221" y="9147"/>
                  </a:lnTo>
                  <a:lnTo>
                    <a:pt x="16991" y="8315"/>
                  </a:lnTo>
                  <a:lnTo>
                    <a:pt x="16658" y="7484"/>
                  </a:lnTo>
                  <a:lnTo>
                    <a:pt x="16325" y="6533"/>
                  </a:lnTo>
                  <a:lnTo>
                    <a:pt x="16182" y="6296"/>
                  </a:lnTo>
                  <a:lnTo>
                    <a:pt x="16087" y="5940"/>
                  </a:lnTo>
                  <a:lnTo>
                    <a:pt x="15936" y="5227"/>
                  </a:lnTo>
                  <a:lnTo>
                    <a:pt x="15793" y="4633"/>
                  </a:lnTo>
                  <a:lnTo>
                    <a:pt x="15746" y="4158"/>
                  </a:lnTo>
                  <a:lnTo>
                    <a:pt x="15651" y="3801"/>
                  </a:lnTo>
                  <a:lnTo>
                    <a:pt x="15603" y="3564"/>
                  </a:lnTo>
                  <a:lnTo>
                    <a:pt x="15460" y="3445"/>
                  </a:lnTo>
                  <a:lnTo>
                    <a:pt x="15127" y="3089"/>
                  </a:lnTo>
                  <a:lnTo>
                    <a:pt x="14754" y="2732"/>
                  </a:lnTo>
                  <a:lnTo>
                    <a:pt x="14564" y="2613"/>
                  </a:lnTo>
                  <a:lnTo>
                    <a:pt x="14326" y="2613"/>
                  </a:lnTo>
                  <a:lnTo>
                    <a:pt x="14231" y="2851"/>
                  </a:lnTo>
                  <a:lnTo>
                    <a:pt x="14612" y="3089"/>
                  </a:lnTo>
                  <a:lnTo>
                    <a:pt x="14850" y="3564"/>
                  </a:lnTo>
                  <a:lnTo>
                    <a:pt x="14984" y="4039"/>
                  </a:lnTo>
                  <a:lnTo>
                    <a:pt x="15032" y="4395"/>
                  </a:lnTo>
                  <a:lnTo>
                    <a:pt x="14984" y="4752"/>
                  </a:lnTo>
                  <a:lnTo>
                    <a:pt x="15080" y="5346"/>
                  </a:lnTo>
                  <a:lnTo>
                    <a:pt x="15222" y="6296"/>
                  </a:lnTo>
                  <a:lnTo>
                    <a:pt x="15413" y="7246"/>
                  </a:lnTo>
                  <a:lnTo>
                    <a:pt x="15793" y="9503"/>
                  </a:lnTo>
                  <a:lnTo>
                    <a:pt x="16031" y="10572"/>
                  </a:lnTo>
                  <a:lnTo>
                    <a:pt x="16182" y="11523"/>
                  </a:lnTo>
                  <a:lnTo>
                    <a:pt x="16373" y="12473"/>
                  </a:lnTo>
                  <a:lnTo>
                    <a:pt x="16468" y="13186"/>
                  </a:lnTo>
                  <a:lnTo>
                    <a:pt x="16515" y="13522"/>
                  </a:lnTo>
                  <a:lnTo>
                    <a:pt x="16420" y="13760"/>
                  </a:lnTo>
                  <a:lnTo>
                    <a:pt x="15841" y="13760"/>
                  </a:lnTo>
                  <a:lnTo>
                    <a:pt x="15651" y="13641"/>
                  </a:lnTo>
                  <a:lnTo>
                    <a:pt x="15508" y="13522"/>
                  </a:lnTo>
                  <a:lnTo>
                    <a:pt x="15460" y="13522"/>
                  </a:lnTo>
                  <a:lnTo>
                    <a:pt x="15460" y="13403"/>
                  </a:lnTo>
                  <a:lnTo>
                    <a:pt x="15413" y="13304"/>
                  </a:lnTo>
                  <a:lnTo>
                    <a:pt x="15175" y="12592"/>
                  </a:lnTo>
                  <a:lnTo>
                    <a:pt x="14326" y="6415"/>
                  </a:lnTo>
                  <a:lnTo>
                    <a:pt x="14088" y="6533"/>
                  </a:lnTo>
                  <a:lnTo>
                    <a:pt x="13850" y="6533"/>
                  </a:lnTo>
                  <a:lnTo>
                    <a:pt x="13509" y="6177"/>
                  </a:lnTo>
                  <a:lnTo>
                    <a:pt x="13271" y="5702"/>
                  </a:lnTo>
                  <a:lnTo>
                    <a:pt x="13223" y="5464"/>
                  </a:lnTo>
                  <a:lnTo>
                    <a:pt x="13128" y="5346"/>
                  </a:lnTo>
                  <a:lnTo>
                    <a:pt x="12985" y="5464"/>
                  </a:lnTo>
                  <a:lnTo>
                    <a:pt x="12938" y="5702"/>
                  </a:lnTo>
                  <a:lnTo>
                    <a:pt x="12890" y="6058"/>
                  </a:lnTo>
                  <a:lnTo>
                    <a:pt x="12890" y="6177"/>
                  </a:lnTo>
                  <a:lnTo>
                    <a:pt x="13033" y="6296"/>
                  </a:lnTo>
                  <a:lnTo>
                    <a:pt x="13128" y="6652"/>
                  </a:lnTo>
                  <a:lnTo>
                    <a:pt x="13223" y="7246"/>
                  </a:lnTo>
                  <a:lnTo>
                    <a:pt x="13271" y="7959"/>
                  </a:lnTo>
                  <a:lnTo>
                    <a:pt x="13271" y="8197"/>
                  </a:lnTo>
                  <a:lnTo>
                    <a:pt x="13612" y="15067"/>
                  </a:lnTo>
                  <a:lnTo>
                    <a:pt x="13612" y="15423"/>
                  </a:lnTo>
                  <a:lnTo>
                    <a:pt x="13557" y="15304"/>
                  </a:lnTo>
                  <a:lnTo>
                    <a:pt x="13509" y="14948"/>
                  </a:lnTo>
                  <a:lnTo>
                    <a:pt x="13461" y="14829"/>
                  </a:lnTo>
                  <a:lnTo>
                    <a:pt x="13319" y="14116"/>
                  </a:lnTo>
                  <a:lnTo>
                    <a:pt x="13176" y="13304"/>
                  </a:lnTo>
                  <a:lnTo>
                    <a:pt x="13033" y="12473"/>
                  </a:lnTo>
                  <a:lnTo>
                    <a:pt x="12795" y="11523"/>
                  </a:lnTo>
                  <a:lnTo>
                    <a:pt x="12605" y="10691"/>
                  </a:lnTo>
                  <a:lnTo>
                    <a:pt x="12375" y="10097"/>
                  </a:lnTo>
                  <a:lnTo>
                    <a:pt x="12184" y="9741"/>
                  </a:lnTo>
                  <a:lnTo>
                    <a:pt x="11851" y="9503"/>
                  </a:lnTo>
                  <a:lnTo>
                    <a:pt x="11470" y="9503"/>
                  </a:lnTo>
                  <a:lnTo>
                    <a:pt x="11082" y="9622"/>
                  </a:lnTo>
                  <a:lnTo>
                    <a:pt x="10701" y="9860"/>
                  </a:lnTo>
                  <a:lnTo>
                    <a:pt x="9900" y="10454"/>
                  </a:lnTo>
                  <a:lnTo>
                    <a:pt x="9186" y="11285"/>
                  </a:lnTo>
                  <a:lnTo>
                    <a:pt x="8757" y="11879"/>
                  </a:lnTo>
                  <a:lnTo>
                    <a:pt x="8226" y="12354"/>
                  </a:lnTo>
                  <a:lnTo>
                    <a:pt x="7901" y="12473"/>
                  </a:lnTo>
                  <a:lnTo>
                    <a:pt x="7520" y="12473"/>
                  </a:lnTo>
                  <a:lnTo>
                    <a:pt x="7139" y="12235"/>
                  </a:lnTo>
                  <a:lnTo>
                    <a:pt x="6663" y="11641"/>
                  </a:lnTo>
                  <a:lnTo>
                    <a:pt x="5664" y="10572"/>
                  </a:lnTo>
                  <a:lnTo>
                    <a:pt x="4617" y="9384"/>
                  </a:lnTo>
                  <a:lnTo>
                    <a:pt x="3514" y="8078"/>
                  </a:lnTo>
                  <a:lnTo>
                    <a:pt x="2523" y="6890"/>
                  </a:lnTo>
                  <a:lnTo>
                    <a:pt x="1571" y="5702"/>
                  </a:lnTo>
                  <a:lnTo>
                    <a:pt x="1182" y="5227"/>
                  </a:lnTo>
                  <a:lnTo>
                    <a:pt x="809" y="4752"/>
                  </a:lnTo>
                  <a:lnTo>
                    <a:pt x="0" y="3702"/>
                  </a:lnTo>
                  <a:lnTo>
                    <a:pt x="0" y="9107"/>
                  </a:lnTo>
                  <a:lnTo>
                    <a:pt x="286" y="9384"/>
                  </a:lnTo>
                  <a:lnTo>
                    <a:pt x="1182" y="10216"/>
                  </a:lnTo>
                  <a:lnTo>
                    <a:pt x="1713" y="10691"/>
                  </a:lnTo>
                  <a:lnTo>
                    <a:pt x="2285" y="11285"/>
                  </a:lnTo>
                  <a:lnTo>
                    <a:pt x="2760" y="11760"/>
                  </a:lnTo>
                  <a:lnTo>
                    <a:pt x="3427" y="12592"/>
                  </a:lnTo>
                  <a:lnTo>
                    <a:pt x="3657" y="12948"/>
                  </a:lnTo>
                  <a:lnTo>
                    <a:pt x="3998" y="13304"/>
                  </a:lnTo>
                  <a:lnTo>
                    <a:pt x="4664" y="13997"/>
                  </a:lnTo>
                  <a:lnTo>
                    <a:pt x="5426" y="14710"/>
                  </a:lnTo>
                  <a:lnTo>
                    <a:pt x="5751" y="14948"/>
                  </a:lnTo>
                  <a:lnTo>
                    <a:pt x="6037" y="15185"/>
                  </a:lnTo>
                  <a:lnTo>
                    <a:pt x="6568" y="15423"/>
                  </a:lnTo>
                  <a:lnTo>
                    <a:pt x="7092" y="15542"/>
                  </a:lnTo>
                  <a:lnTo>
                    <a:pt x="7663" y="15660"/>
                  </a:lnTo>
                  <a:lnTo>
                    <a:pt x="8178" y="15660"/>
                  </a:lnTo>
                  <a:lnTo>
                    <a:pt x="8662" y="15542"/>
                  </a:lnTo>
                  <a:lnTo>
                    <a:pt x="9091" y="15542"/>
                  </a:lnTo>
                  <a:lnTo>
                    <a:pt x="9329" y="15423"/>
                  </a:lnTo>
                  <a:lnTo>
                    <a:pt x="9424" y="15423"/>
                  </a:lnTo>
                  <a:lnTo>
                    <a:pt x="9804" y="15542"/>
                  </a:lnTo>
                  <a:lnTo>
                    <a:pt x="10138" y="15660"/>
                  </a:lnTo>
                  <a:lnTo>
                    <a:pt x="10368" y="15898"/>
                  </a:lnTo>
                  <a:lnTo>
                    <a:pt x="10606" y="16017"/>
                  </a:lnTo>
                  <a:lnTo>
                    <a:pt x="10939" y="16373"/>
                  </a:lnTo>
                  <a:lnTo>
                    <a:pt x="11137" y="16730"/>
                  </a:lnTo>
                  <a:lnTo>
                    <a:pt x="11232" y="17086"/>
                  </a:lnTo>
                  <a:lnTo>
                    <a:pt x="11232" y="17561"/>
                  </a:lnTo>
                  <a:lnTo>
                    <a:pt x="11185" y="17561"/>
                  </a:lnTo>
                  <a:lnTo>
                    <a:pt x="11082" y="17680"/>
                  </a:lnTo>
                  <a:lnTo>
                    <a:pt x="10939" y="17918"/>
                  </a:lnTo>
                  <a:lnTo>
                    <a:pt x="10796" y="18274"/>
                  </a:lnTo>
                  <a:lnTo>
                    <a:pt x="10748" y="18630"/>
                  </a:lnTo>
                  <a:lnTo>
                    <a:pt x="10796" y="19224"/>
                  </a:lnTo>
                  <a:lnTo>
                    <a:pt x="10844" y="19581"/>
                  </a:lnTo>
                  <a:lnTo>
                    <a:pt x="10986" y="19937"/>
                  </a:lnTo>
                  <a:lnTo>
                    <a:pt x="11137" y="20293"/>
                  </a:lnTo>
                  <a:lnTo>
                    <a:pt x="11375" y="20768"/>
                  </a:lnTo>
                  <a:lnTo>
                    <a:pt x="11851" y="21481"/>
                  </a:lnTo>
                  <a:lnTo>
                    <a:pt x="12327" y="21600"/>
                  </a:lnTo>
                  <a:lnTo>
                    <a:pt x="12747" y="21481"/>
                  </a:lnTo>
                  <a:lnTo>
                    <a:pt x="13176" y="21125"/>
                  </a:lnTo>
                  <a:lnTo>
                    <a:pt x="13461" y="20650"/>
                  </a:lnTo>
                  <a:lnTo>
                    <a:pt x="13755" y="20175"/>
                  </a:lnTo>
                  <a:lnTo>
                    <a:pt x="13898" y="19699"/>
                  </a:lnTo>
                  <a:lnTo>
                    <a:pt x="13945" y="19581"/>
                  </a:lnTo>
                  <a:lnTo>
                    <a:pt x="14374" y="19581"/>
                  </a:lnTo>
                  <a:lnTo>
                    <a:pt x="14754" y="19462"/>
                  </a:lnTo>
                  <a:lnTo>
                    <a:pt x="15127" y="19105"/>
                  </a:lnTo>
                  <a:lnTo>
                    <a:pt x="15413" y="18630"/>
                  </a:lnTo>
                  <a:lnTo>
                    <a:pt x="15651" y="18155"/>
                  </a:lnTo>
                  <a:lnTo>
                    <a:pt x="15889" y="17799"/>
                  </a:lnTo>
                  <a:lnTo>
                    <a:pt x="15984" y="17442"/>
                  </a:lnTo>
                  <a:lnTo>
                    <a:pt x="16031" y="17324"/>
                  </a:lnTo>
                  <a:lnTo>
                    <a:pt x="17459" y="17799"/>
                  </a:lnTo>
                  <a:lnTo>
                    <a:pt x="17792" y="17918"/>
                  </a:lnTo>
                  <a:lnTo>
                    <a:pt x="18030" y="17799"/>
                  </a:lnTo>
                  <a:lnTo>
                    <a:pt x="18459" y="17561"/>
                  </a:lnTo>
                  <a:lnTo>
                    <a:pt x="18752" y="17086"/>
                  </a:lnTo>
                  <a:lnTo>
                    <a:pt x="18943" y="16373"/>
                  </a:lnTo>
                  <a:lnTo>
                    <a:pt x="19038" y="15779"/>
                  </a:lnTo>
                  <a:lnTo>
                    <a:pt x="19038" y="14591"/>
                  </a:lnTo>
                  <a:lnTo>
                    <a:pt x="19181" y="14591"/>
                  </a:lnTo>
                  <a:lnTo>
                    <a:pt x="19323" y="14473"/>
                  </a:lnTo>
                  <a:lnTo>
                    <a:pt x="19601" y="13879"/>
                  </a:lnTo>
                  <a:lnTo>
                    <a:pt x="19934" y="13067"/>
                  </a:lnTo>
                  <a:lnTo>
                    <a:pt x="20267" y="11998"/>
                  </a:lnTo>
                  <a:lnTo>
                    <a:pt x="20553" y="10929"/>
                  </a:lnTo>
                  <a:lnTo>
                    <a:pt x="20791" y="9978"/>
                  </a:lnTo>
                  <a:lnTo>
                    <a:pt x="20934" y="9266"/>
                  </a:lnTo>
                  <a:lnTo>
                    <a:pt x="20989" y="9147"/>
                  </a:lnTo>
                  <a:lnTo>
                    <a:pt x="20989" y="9028"/>
                  </a:lnTo>
                  <a:lnTo>
                    <a:pt x="21362" y="7405"/>
                  </a:lnTo>
                  <a:lnTo>
                    <a:pt x="21600" y="5920"/>
                  </a:lnTo>
                  <a:close/>
                </a:path>
              </a:pathLst>
            </a:custGeom>
            <a:solidFill>
              <a:srgbClr val="00666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68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439785" y="6449060"/>
            <a:ext cx="247015" cy="256541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645488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5A64-ECB2-4F3A-A26D-BD92AC8CDC83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27.10.2025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 ©Studienseminar Friedberg, Februar 2012 (Port/Pusch/Bettner)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7382-FD84-44CC-AEC9-F3311C47B66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Roger Port, Vorbereitungsdienst in Hessen ab 01.11.2011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A9EC1-757F-4EB7-898D-A4AA5BB06F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0236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-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8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9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9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29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4" y="6453190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9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r>
              <a:rPr lang="de-DE"/>
              <a:t>DB 26.11.2021 Herr Carl/Frau Schappel</a:t>
            </a:r>
            <a:endParaRPr lang="de-DE" dirty="0"/>
          </a:p>
        </p:txBody>
      </p:sp>
      <p:sp>
        <p:nvSpPr>
          <p:cNvPr id="30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9237" y="6453190"/>
            <a:ext cx="369651" cy="253916"/>
          </a:xfrm>
          <a:prstGeom prst="rect">
            <a:avLst/>
          </a:prstGeom>
        </p:spPr>
        <p:txBody>
          <a:bodyPr/>
          <a:lstStyle>
            <a:lvl1pPr eaLnBrk="0" hangingPunct="0">
              <a:defRPr sz="105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9" y="2060577"/>
            <a:ext cx="84105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338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mit Ver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/>
        </p:nvSpPr>
        <p:spPr>
          <a:xfrm>
            <a:off x="323598" y="2694185"/>
            <a:ext cx="8855999" cy="4140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82055" y="2697162"/>
            <a:ext cx="2352675" cy="4155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3264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296862" y="923925"/>
            <a:ext cx="8847137" cy="1224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2" name="Rechteck 21"/>
          <p:cNvSpPr/>
          <p:nvPr userDrawn="1"/>
        </p:nvSpPr>
        <p:spPr>
          <a:xfrm>
            <a:off x="293365" y="2106613"/>
            <a:ext cx="8845872" cy="427154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12" descr="BL_Logo_2010_klein_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38" y="333375"/>
            <a:ext cx="1400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8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3" y="6453188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12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endParaRPr lang="de-DE" dirty="0"/>
          </a:p>
        </p:txBody>
      </p:sp>
      <p:sp>
        <p:nvSpPr>
          <p:cNvPr id="13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2450" y="6453188"/>
            <a:ext cx="706438" cy="300037"/>
          </a:xfrm>
          <a:prstGeom prst="rect">
            <a:avLst/>
          </a:prstGeom>
        </p:spPr>
        <p:txBody>
          <a:bodyPr/>
          <a:lstStyle>
            <a:lvl1pPr eaLnBrk="0" hangingPunct="0">
              <a:defRPr sz="140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6" name="Rectangle 30"/>
          <p:cNvSpPr>
            <a:spLocks noChangeAspect="1" noChangeArrowheads="1"/>
          </p:cNvSpPr>
          <p:nvPr userDrawn="1"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7" name="Rectangle 31"/>
          <p:cNvSpPr>
            <a:spLocks noChangeArrowheads="1"/>
          </p:cNvSpPr>
          <p:nvPr userDrawn="1"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8" name="Rectangle 32"/>
          <p:cNvSpPr>
            <a:spLocks noChangeArrowheads="1"/>
          </p:cNvSpPr>
          <p:nvPr userDrawn="1"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0" name="Rectangle 34"/>
          <p:cNvSpPr>
            <a:spLocks noChangeArrowheads="1"/>
          </p:cNvSpPr>
          <p:nvPr userDrawn="1"/>
        </p:nvSpPr>
        <p:spPr bwMode="auto">
          <a:xfrm>
            <a:off x="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8" y="2109788"/>
            <a:ext cx="8410575" cy="427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5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19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055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sts-ghrf-badvilbel.bildung.hessen.de/moodle-kurse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xy@schule.hessen.de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Poststelle.STS-GHRF.BadVilbel@kultus.hessen.de" TargetMode="External"/><Relationship Id="rId4" Type="http://schemas.openxmlformats.org/officeDocument/2006/relationships/hyperlink" Target="https://kultusministerium.hessen.de/lehrkraefte/e-mail-adresse-fuer-lehrkraefte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v.hessenrecht.hessen.de/bshe/document/VVHE-VVHE000017650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87362" y="1340768"/>
            <a:ext cx="8477250" cy="984250"/>
          </a:xfrm>
        </p:spPr>
        <p:txBody>
          <a:bodyPr/>
          <a:lstStyle/>
          <a:p>
            <a:pPr algn="l"/>
            <a:r>
              <a:rPr lang="de-DE" dirty="0">
                <a:solidFill>
                  <a:srgbClr val="003399"/>
                </a:solidFill>
              </a:rPr>
              <a:t>Rechtsrahmen für Beamtinnen und Beamte des Landes Hessen</a:t>
            </a:r>
          </a:p>
        </p:txBody>
      </p:sp>
      <p:sp>
        <p:nvSpPr>
          <p:cNvPr id="4" name="Titel 2"/>
          <p:cNvSpPr txBox="1">
            <a:spLocks/>
          </p:cNvSpPr>
          <p:nvPr/>
        </p:nvSpPr>
        <p:spPr bwMode="auto">
          <a:xfrm>
            <a:off x="487362" y="504428"/>
            <a:ext cx="1018867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695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srgbClr val="003695"/>
                </a:solidFill>
                <a:effectLst/>
                <a:uLnTx/>
                <a:uFillTx/>
                <a:latin typeface="Arial"/>
                <a:ea typeface="+mj-ea"/>
                <a:cs typeface="Arial"/>
                <a:sym typeface="Arial"/>
              </a:rPr>
              <a:t>Studienseminar GHRF Bad Vilbel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2519082" y="4040375"/>
            <a:ext cx="6562165" cy="984250"/>
          </a:xfrm>
          <a:prstGeom prst="rect">
            <a:avLst/>
          </a:prstGeom>
          <a:noFill/>
          <a:ln w="12700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19" rIns="45719" anchor="ctr"/>
          <a:lstStyle>
            <a:lvl1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3695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1pPr>
            <a:lvl2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4572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9144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13716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1828800" algn="ctr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Einführungsveranstaltung für 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ehrkräfte 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 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orbereitungsdienst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(</a:t>
            </a:r>
            <a:r>
              <a:rPr kumimoji="0" lang="de-DE" sz="40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LiV</a:t>
            </a:r>
            <a:r>
              <a:rPr kumimoji="0" lang="de-DE" sz="4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E14753CB-2709-499E-B18B-B9FE8B795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01008"/>
            <a:ext cx="1666875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29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827088" y="4652963"/>
            <a:ext cx="7273925" cy="504825"/>
          </a:xfrm>
          <a:prstGeom prst="roundRect">
            <a:avLst/>
          </a:prstGeom>
          <a:solidFill>
            <a:srgbClr val="FFFF66">
              <a:alpha val="15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22531" name="Titel 1"/>
          <p:cNvSpPr>
            <a:spLocks noGrp="1"/>
          </p:cNvSpPr>
          <p:nvPr>
            <p:ph type="title"/>
          </p:nvPr>
        </p:nvSpPr>
        <p:spPr>
          <a:xfrm>
            <a:off x="531813" y="692699"/>
            <a:ext cx="8432800" cy="720078"/>
          </a:xfrm>
        </p:spPr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 txBox="1">
            <a:spLocks noGrp="1" noChangeArrowheads="1"/>
          </p:cNvSpPr>
          <p:nvPr>
            <p:ph idx="1"/>
          </p:nvPr>
        </p:nvSpPr>
        <p:spPr>
          <a:xfrm>
            <a:off x="402627" y="1428651"/>
            <a:ext cx="8410575" cy="4680769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HBG § 6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Arten der Beamtenverhältnisse</a:t>
            </a:r>
            <a:endParaRPr lang="de-DE" sz="1800" dirty="0">
              <a:solidFill>
                <a:srgbClr val="0033CC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de-DE" sz="1400" b="1" dirty="0"/>
              <a:t>(1) Das Beamtenverhältnis kann begründet werden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1. </a:t>
            </a:r>
            <a:r>
              <a:rPr lang="de-DE" sz="1400" b="1" dirty="0">
                <a:solidFill>
                  <a:srgbClr val="0033CC"/>
                </a:solidFill>
              </a:rPr>
              <a:t>auf Lebenszeit</a:t>
            </a:r>
            <a:r>
              <a:rPr lang="de-DE" sz="1400" b="1" dirty="0"/>
              <a:t>, wenn die Beamtin oder der Beamte dauernd für Aufgaben im Sinne des § 5 verwendet werden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2. </a:t>
            </a:r>
            <a:r>
              <a:rPr lang="de-DE" sz="1400" b="1" dirty="0">
                <a:solidFill>
                  <a:srgbClr val="0033CC"/>
                </a:solidFill>
              </a:rPr>
              <a:t>auf Zeit</a:t>
            </a:r>
            <a:r>
              <a:rPr lang="de-DE" sz="1400" b="1" dirty="0"/>
              <a:t>, wenn gesetzlich oder durch Satzung bestimmt ist, dass die Beamtin oder der Beamte auf bestimmte Dauer für Aufgaben im Sinne des § 5 verwendet werden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3. </a:t>
            </a:r>
            <a:r>
              <a:rPr lang="de-DE" sz="1400" b="1" dirty="0">
                <a:solidFill>
                  <a:srgbClr val="0033CC"/>
                </a:solidFill>
              </a:rPr>
              <a:t>auf Probe</a:t>
            </a:r>
            <a:r>
              <a:rPr lang="de-DE" sz="1400" b="1" dirty="0"/>
              <a:t>, wenn die Beamtin oder der Beamte </a:t>
            </a:r>
          </a:p>
          <a:p>
            <a:pPr lvl="2" eaLnBrk="1" hangingPunct="1">
              <a:buFontTx/>
              <a:buAutoNum type="alphaLcParenR"/>
              <a:defRPr/>
            </a:pPr>
            <a:r>
              <a:rPr lang="de-DE" sz="1400" b="1" dirty="0"/>
              <a:t>zur späteren Verwendung auf Lebenszeit eine Probezeit oder</a:t>
            </a:r>
          </a:p>
          <a:p>
            <a:pPr marL="914400" lvl="2" indent="0" eaLnBrk="1" hangingPunct="1">
              <a:buFont typeface="Arial" charset="0"/>
              <a:buNone/>
              <a:defRPr/>
            </a:pPr>
            <a:r>
              <a:rPr lang="de-DE" sz="1400" b="1" dirty="0"/>
              <a:t>b) zur Übertragung eines Amts mit leitender Funktion ( § 19a ) eine Probezeit zurückzulegen hat,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4. auf </a:t>
            </a:r>
            <a:r>
              <a:rPr lang="de-DE" sz="1400" b="1" dirty="0">
                <a:solidFill>
                  <a:srgbClr val="0000FF"/>
                </a:solidFill>
              </a:rPr>
              <a:t>Widerruf</a:t>
            </a:r>
            <a:r>
              <a:rPr lang="de-DE" sz="1400" b="1" dirty="0"/>
              <a:t>, wenn die Beamtin oder der Beamte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a) einen </a:t>
            </a:r>
            <a:r>
              <a:rPr lang="de-DE" sz="1400" b="1" dirty="0">
                <a:solidFill>
                  <a:srgbClr val="0000FF"/>
                </a:solidFill>
              </a:rPr>
              <a:t>Vorbereitungsdienst</a:t>
            </a:r>
            <a:r>
              <a:rPr lang="de-DE" sz="1400" b="1" dirty="0"/>
              <a:t> abzuleisten hat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b) oder nur nebenbei oder vorübergehend für Aufgaben im Sinne des § 5 verwendet</a:t>
            </a:r>
            <a:br>
              <a:rPr lang="de-DE" sz="1400" b="1" dirty="0"/>
            </a:br>
            <a:r>
              <a:rPr lang="de-DE" sz="1400" b="1" dirty="0"/>
              <a:t>             werden soll.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de-DE" b="1" dirty="0">
              <a:solidFill>
                <a:srgbClr val="0033CC"/>
              </a:solidFill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el 1"/>
          <p:cNvSpPr>
            <a:spLocks noGrp="1"/>
          </p:cNvSpPr>
          <p:nvPr>
            <p:ph type="title"/>
          </p:nvPr>
        </p:nvSpPr>
        <p:spPr>
          <a:xfrm>
            <a:off x="541338" y="764704"/>
            <a:ext cx="8432800" cy="522759"/>
          </a:xfrm>
        </p:spPr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 txBox="1">
            <a:spLocks noGrp="1" noChangeArrowheads="1"/>
          </p:cNvSpPr>
          <p:nvPr>
            <p:ph idx="1"/>
          </p:nvPr>
        </p:nvSpPr>
        <p:spPr>
          <a:xfrm>
            <a:off x="403225" y="1345428"/>
            <a:ext cx="8410575" cy="427196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HBG § 6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Arten der Beamtenverhältnisse</a:t>
            </a:r>
            <a:endParaRPr lang="de-DE" sz="1800" dirty="0">
              <a:solidFill>
                <a:srgbClr val="0033CC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de-DE" sz="1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de-DE" sz="1400" b="1" dirty="0"/>
              <a:t>(1) Das Beamtenverhältnis kann begründet werden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1. </a:t>
            </a:r>
            <a:r>
              <a:rPr lang="de-DE" sz="1400" b="1" dirty="0">
                <a:solidFill>
                  <a:srgbClr val="0033CC"/>
                </a:solidFill>
              </a:rPr>
              <a:t>auf Lebenszeit</a:t>
            </a:r>
            <a:r>
              <a:rPr lang="de-DE" sz="1400" b="1" dirty="0"/>
              <a:t>, wenn der Beamte dauernd für Aufgaben im Sinne des § 5 verwendet</a:t>
            </a:r>
            <a:br>
              <a:rPr lang="de-DE" sz="1400" b="1" dirty="0"/>
            </a:br>
            <a:r>
              <a:rPr lang="de-DE" sz="1400" b="1" dirty="0"/>
              <a:t>    werden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2. </a:t>
            </a:r>
            <a:r>
              <a:rPr lang="de-DE" sz="1400" b="1" dirty="0">
                <a:solidFill>
                  <a:srgbClr val="0033CC"/>
                </a:solidFill>
              </a:rPr>
              <a:t>auf Zeit</a:t>
            </a:r>
            <a:r>
              <a:rPr lang="de-DE" sz="1400" b="1" dirty="0"/>
              <a:t>, wenn gesetzlich oder durch Satzung bestimmt ist, dass der Beamte auf</a:t>
            </a:r>
            <a:br>
              <a:rPr lang="de-DE" sz="1400" b="1" dirty="0"/>
            </a:br>
            <a:r>
              <a:rPr lang="de-DE" sz="1400" b="1" dirty="0"/>
              <a:t>    bestimmte Dauer für Aufgaben im Sinne des § 5 verwendet werden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3. </a:t>
            </a:r>
            <a:r>
              <a:rPr lang="de-DE" sz="1400" b="1" dirty="0">
                <a:solidFill>
                  <a:srgbClr val="0033CC"/>
                </a:solidFill>
              </a:rPr>
              <a:t>auf Probe</a:t>
            </a:r>
            <a:r>
              <a:rPr lang="de-DE" sz="1400" b="1" dirty="0"/>
              <a:t>, wenn der Beamte </a:t>
            </a:r>
          </a:p>
          <a:p>
            <a:pPr lvl="2" eaLnBrk="1" hangingPunct="1">
              <a:buFontTx/>
              <a:buAutoNum type="alphaLcParenR"/>
              <a:defRPr/>
            </a:pPr>
            <a:r>
              <a:rPr lang="de-DE" sz="1400" b="1" dirty="0"/>
              <a:t>zur späteren Verwendung auf Lebenszeit eine Probezeit oder</a:t>
            </a:r>
          </a:p>
          <a:p>
            <a:pPr marL="914400" lvl="2" indent="0" eaLnBrk="1" hangingPunct="1">
              <a:buFont typeface="Arial" charset="0"/>
              <a:buNone/>
              <a:defRPr/>
            </a:pPr>
            <a:r>
              <a:rPr lang="de-DE" sz="1400" b="1" dirty="0"/>
              <a:t>b) zur Übertragung eines Amts mit leitender Funktion ( § 19a ) eine Probezeit zurückzulegen hat,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4. auf </a:t>
            </a:r>
            <a:r>
              <a:rPr lang="de-DE" sz="1400" b="1" dirty="0">
                <a:solidFill>
                  <a:srgbClr val="0000FF"/>
                </a:solidFill>
              </a:rPr>
              <a:t>Widerruf</a:t>
            </a:r>
            <a:r>
              <a:rPr lang="de-DE" sz="1400" b="1" dirty="0"/>
              <a:t>, wenn der Beamte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a) einen </a:t>
            </a:r>
            <a:r>
              <a:rPr lang="de-DE" sz="1400" b="1" dirty="0">
                <a:solidFill>
                  <a:srgbClr val="0000FF"/>
                </a:solidFill>
              </a:rPr>
              <a:t>Vorbereitungsdienst</a:t>
            </a:r>
            <a:r>
              <a:rPr lang="de-DE" sz="1400" b="1" dirty="0"/>
              <a:t> abzuleisten hat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b) oder nur nebenbei oder vorübergehend für Aufgaben im Sinne des § 5 verwendet</a:t>
            </a:r>
            <a:br>
              <a:rPr lang="de-DE" sz="1400" b="1" dirty="0"/>
            </a:br>
            <a:r>
              <a:rPr lang="de-DE" sz="1400" b="1" dirty="0"/>
              <a:t>             werden soll.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de-DE" sz="1400" b="1" dirty="0"/>
              <a:t>               Das Beamtenverhältnis auf Lebenszeit ist die Regel.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HBG § 67</a:t>
            </a:r>
            <a:endParaRPr lang="de-DE" altLang="de-DE" sz="1800" b="1" i="1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Amtsführung</a:t>
            </a:r>
            <a:endParaRPr lang="de-DE" altLang="de-DE" sz="180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br>
              <a:rPr lang="de-DE" altLang="de-DE" sz="1800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(1) Die Beamtin oder der Beamte </a:t>
            </a: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dient</a:t>
            </a:r>
            <a:r>
              <a:rPr lang="de-DE" altLang="de-DE" sz="1600" b="1">
                <a:latin typeface="Arial" panose="020B0604020202020204" pitchFamily="34" charset="0"/>
              </a:rPr>
              <a:t> dem ganzen Volke, nicht einer Partei. Sie </a:t>
            </a:r>
            <a:br>
              <a:rPr lang="de-DE" altLang="de-DE" sz="1600" b="1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     bzw. er hat ihre/ seine Aufgaben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unparteiisch</a:t>
            </a:r>
            <a:r>
              <a:rPr lang="de-DE" altLang="de-DE" sz="1600" b="1">
                <a:latin typeface="Arial" panose="020B0604020202020204" pitchFamily="34" charset="0"/>
              </a:rPr>
              <a:t> und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gerecht</a:t>
            </a:r>
            <a:r>
              <a:rPr lang="de-DE" altLang="de-DE" sz="1600" b="1">
                <a:latin typeface="Arial" panose="020B0604020202020204" pitchFamily="34" charset="0"/>
              </a:rPr>
              <a:t> zu erfüllen und ihr/ </a:t>
            </a:r>
            <a:br>
              <a:rPr lang="de-DE" altLang="de-DE" sz="1600" b="1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     sein Amt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zum Wohle der Allgemeinheit</a:t>
            </a:r>
            <a:r>
              <a:rPr lang="de-DE" altLang="de-DE" sz="1600" b="1">
                <a:latin typeface="Arial" panose="020B0604020202020204" pitchFamily="34" charset="0"/>
              </a:rPr>
              <a:t> zu führen.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>
                <a:latin typeface="Arial" panose="020B0604020202020204" pitchFamily="34" charset="0"/>
              </a:rPr>
              <a:t>(2) Die Beamtin oder der Beamte muss sich durch ihr bzw. sein gesamtes </a:t>
            </a: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Verhalten</a:t>
            </a:r>
            <a:r>
              <a:rPr lang="de-DE" altLang="de-DE" sz="1600" b="1">
                <a:latin typeface="Arial" panose="020B0604020202020204" pitchFamily="34" charset="0"/>
              </a:rPr>
              <a:t> </a:t>
            </a:r>
            <a:br>
              <a:rPr lang="de-DE" altLang="de-DE" sz="1600" b="1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     zu der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freiheitlichen demokratischen Grundordnung</a:t>
            </a:r>
            <a:r>
              <a:rPr lang="de-DE" altLang="de-DE" sz="1600" b="1">
                <a:latin typeface="Arial" panose="020B0604020202020204" pitchFamily="34" charset="0"/>
              </a:rPr>
              <a:t> im Sinne des Grundgesetzes</a:t>
            </a:r>
            <a:br>
              <a:rPr lang="de-DE" altLang="de-DE" sz="1600" b="1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     und der Verfassung des Landes Hessen bekennen und für deren Erhaltung </a:t>
            </a:r>
            <a:br>
              <a:rPr lang="de-DE" altLang="de-DE" sz="1600" b="1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     eintreten.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de-DE" altLang="de-DE" sz="1600" b="1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/>
          </p:nvPr>
        </p:nvSpPr>
        <p:spPr>
          <a:xfrm>
            <a:off x="531813" y="620688"/>
            <a:ext cx="8432800" cy="848221"/>
          </a:xfrm>
        </p:spPr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54038" y="1484784"/>
            <a:ext cx="8410575" cy="427196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HBG § 68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Politische Betätigung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br>
              <a:rPr lang="de-DE" altLang="de-DE" sz="1800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(1) Die Beamtin oder der Beamte hat bei Ausübung ihres/ seines </a:t>
            </a: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Rechts auf 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    politische Betätigung</a:t>
            </a:r>
            <a:r>
              <a:rPr lang="de-DE" altLang="de-DE" sz="1600" b="1" dirty="0">
                <a:latin typeface="Arial" panose="020B0604020202020204" pitchFamily="34" charset="0"/>
              </a:rPr>
              <a:t> diejenige </a:t>
            </a:r>
            <a:r>
              <a:rPr lang="de-DE" altLang="de-DE" sz="1600" b="1" dirty="0">
                <a:solidFill>
                  <a:srgbClr val="FF3300"/>
                </a:solidFill>
                <a:latin typeface="Arial" panose="020B0604020202020204" pitchFamily="34" charset="0"/>
              </a:rPr>
              <a:t>Mäßigung und Zurückhaltung</a:t>
            </a:r>
            <a:r>
              <a:rPr lang="de-DE" altLang="de-DE" sz="1600" b="1" dirty="0">
                <a:latin typeface="Arial" panose="020B0604020202020204" pitchFamily="34" charset="0"/>
              </a:rPr>
              <a:t> zu wahren,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die sich aus ihrer/ seiner Stellung gegenüber der Gesamtheit und aus der 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Rücksicht auf die Pflichten ihres/ seines Amtes ergeben.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(2) Die Beamtin oder der Beamte haben sich </a:t>
            </a: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im Dienst</a:t>
            </a:r>
            <a:r>
              <a:rPr lang="de-DE" altLang="de-DE" sz="1600" b="1" dirty="0">
                <a:latin typeface="Arial" panose="020B0604020202020204" pitchFamily="34" charset="0"/>
              </a:rPr>
              <a:t> politisch, weltanschaulich 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und religiös </a:t>
            </a:r>
            <a:r>
              <a:rPr lang="de-DE" altLang="de-DE" sz="1600" b="1" dirty="0">
                <a:solidFill>
                  <a:srgbClr val="FF3300"/>
                </a:solidFill>
                <a:latin typeface="Arial" panose="020B0604020202020204" pitchFamily="34" charset="0"/>
              </a:rPr>
              <a:t>neutral</a:t>
            </a:r>
            <a:r>
              <a:rPr lang="de-DE" altLang="de-DE" sz="1600" b="1" dirty="0">
                <a:latin typeface="Arial" panose="020B0604020202020204" pitchFamily="34" charset="0"/>
              </a:rPr>
              <a:t> zu verhalten.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Insbesondere dürfen sie Kleidungsstücke, Symbole oder andere Merkmale nicht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tragen oder verwenden, die objektiv geeignet sind, das Vertrauen in die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Neutralität ihrer Amtsführung zu beeinträchtigen oder den politischen,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religiösen oder weltanschaulichen Frieden zu gefährden. Bei der Entscheidung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über das Vorliegen der Voraussetzungen nach Satz 1 und 2 ist der christlich und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humanistisch geprägten abendländischen Tradition des Landes Hessen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angemessen Rechnung zu tragen.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de-DE" altLang="de-DE" sz="16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HBG § 69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Besondere Beamtenpflichten</a:t>
            </a:r>
            <a:endParaRPr lang="de-DE" altLang="de-DE" sz="180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br>
              <a:rPr lang="de-DE" altLang="de-DE" sz="1800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Die Beamtin oder der Beamte hat sich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mit voller Hingabe </a:t>
            </a:r>
            <a:r>
              <a:rPr lang="de-DE" altLang="de-DE" sz="1600" b="1">
                <a:latin typeface="Arial" panose="020B0604020202020204" pitchFamily="34" charset="0"/>
              </a:rPr>
              <a:t>ihrem/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de-DE" altLang="de-DE" sz="1600" b="1">
                <a:latin typeface="Arial" panose="020B0604020202020204" pitchFamily="34" charset="0"/>
              </a:rPr>
              <a:t>seinem Beruf zu widmen. Sie/ er hat sein Amt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uneigennützig</a:t>
            </a:r>
            <a:r>
              <a:rPr lang="de-DE" altLang="de-DE" sz="1600" b="1">
                <a:latin typeface="Arial" panose="020B0604020202020204" pitchFamily="34" charset="0"/>
              </a:rPr>
              <a:t> nach bestem Gewissen zu verwalten. Ihr/ sein Verhalten </a:t>
            </a:r>
            <a:r>
              <a:rPr lang="de-DE" altLang="de-DE" sz="1600" b="1">
                <a:solidFill>
                  <a:srgbClr val="0000FF"/>
                </a:solidFill>
                <a:latin typeface="Arial" panose="020B0604020202020204" pitchFamily="34" charset="0"/>
              </a:rPr>
              <a:t>innerhalb und außerhalb des Dienstes </a:t>
            </a:r>
            <a:r>
              <a:rPr lang="de-DE" altLang="de-DE" sz="1600" b="1">
                <a:latin typeface="Arial" panose="020B0604020202020204" pitchFamily="34" charset="0"/>
              </a:rPr>
              <a:t>muss der Achtung und dem Vertrauen gerecht werden, das ihr/ sein Beruf erfordert.</a:t>
            </a:r>
            <a:endParaRPr lang="de-DE" altLang="de-DE" sz="1600" b="1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pic>
        <p:nvPicPr>
          <p:cNvPr id="30724" name="Picture 24" descr="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04813"/>
            <a:ext cx="682625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HBG § 84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Annahme von Belohnungen oder Geschenken</a:t>
            </a:r>
            <a:endParaRPr lang="de-DE" altLang="de-DE" sz="180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br>
              <a:rPr lang="de-DE" altLang="de-DE" sz="1800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Die Beamtin oder der Beamte darf, auch nach Beendigung des Beamten-verhältnisses,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keine Belohnungen oder Geschenke in Bezug auf ihr/ sein Amt</a:t>
            </a:r>
            <a:r>
              <a:rPr lang="de-DE" altLang="de-DE" sz="1600" b="1">
                <a:latin typeface="Arial" panose="020B0604020202020204" pitchFamily="34" charset="0"/>
              </a:rPr>
              <a:t> annehmen. </a:t>
            </a:r>
            <a:r>
              <a:rPr lang="de-DE" altLang="de-DE" sz="1600" b="1">
                <a:solidFill>
                  <a:srgbClr val="FF0000"/>
                </a:solidFill>
                <a:latin typeface="Arial" panose="020B0604020202020204" pitchFamily="34" charset="0"/>
              </a:rPr>
              <a:t>Ausnahmen bedürfen der Zustimmung</a:t>
            </a:r>
            <a:r>
              <a:rPr lang="de-DE" altLang="de-DE" sz="1600" b="1">
                <a:latin typeface="Arial" panose="020B0604020202020204" pitchFamily="34" charset="0"/>
              </a:rPr>
              <a:t> der obersten oder der letzten obersten Dienstbehörde. Die Befugnis zur Zustimmung kann auf nach geordnete Behörden übertragen werden. 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>
                <a:latin typeface="Arial" panose="020B0604020202020204" pitchFamily="34" charset="0"/>
              </a:rPr>
              <a:t> 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de-DE" altLang="de-DE" sz="1600" b="1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el 1"/>
          <p:cNvSpPr>
            <a:spLocks noGrp="1"/>
          </p:cNvSpPr>
          <p:nvPr>
            <p:ph type="title"/>
          </p:nvPr>
        </p:nvSpPr>
        <p:spPr>
          <a:xfrm>
            <a:off x="531813" y="1700807"/>
            <a:ext cx="8432800" cy="144015"/>
          </a:xfrm>
        </p:spPr>
        <p:txBody>
          <a:bodyPr/>
          <a:lstStyle/>
          <a:p>
            <a:r>
              <a:rPr lang="de-DE" altLang="de-DE" sz="2800" b="1" dirty="0">
                <a:solidFill>
                  <a:srgbClr val="0033CC"/>
                </a:solidFill>
                <a:latin typeface="Arial" panose="020B0604020202020204" pitchFamily="34" charset="0"/>
              </a:rPr>
              <a:t>Annahme von Belohnungen oder Geschenken</a:t>
            </a:r>
            <a:br>
              <a:rPr lang="de-DE" altLang="de-DE" dirty="0">
                <a:solidFill>
                  <a:srgbClr val="0033CC"/>
                </a:solidFill>
                <a:latin typeface="Arial" panose="020B0604020202020204" pitchFamily="34" charset="0"/>
              </a:rPr>
            </a:br>
            <a:endParaRPr lang="de-DE" alt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1338" y="2132855"/>
            <a:ext cx="8410575" cy="424889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Beschäftigte und Pensionäre dürfen keine Belohnungen und Geschenke annehmen, ohne dafür eine Zustimmung erhalten zu haben. Die Annahme von Geschenken erfüllt sonst den Tatbestand der Vorteilsnahme im Amt.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Eine </a:t>
            </a:r>
            <a:r>
              <a:rPr lang="de-DE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generelle Zustimmung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gilt für übliche Werbegeschenke, geringe Diensterleichterungen (z.B. kostenlose Abholung vom Bahnhof) oder Bewirtungen (im angemessenen Rahmen) bis zu einem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Wert von ca. 20 €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Bis zu einem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Wert von 75 €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entscheidet die Abteilung  Z der Hessischen Lehrkräfteakademie (LA).</a:t>
            </a: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Über Zuwendungen und Geschenke mit einem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Wert von mehr als 75 €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entscheidet das HMKB nach schriftlichem Antrag auf dem Dienstweg.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Angebote von Zuwendungen sind bei der LA anzuzeigen.</a:t>
            </a:r>
          </a:p>
          <a:p>
            <a:pPr marL="0" indent="0">
              <a:lnSpc>
                <a:spcPct val="150000"/>
              </a:lnSpc>
              <a:buFont typeface="Arial" charset="0"/>
              <a:buNone/>
              <a:defRPr/>
            </a:pP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Gerade Verbindung 4"/>
          <p:cNvCxnSpPr/>
          <p:nvPr/>
        </p:nvCxnSpPr>
        <p:spPr>
          <a:xfrm>
            <a:off x="403225" y="6308725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54038" y="1961275"/>
            <a:ext cx="8410575" cy="48967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HBG § 80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Allgemeines, Beihilfe</a:t>
            </a:r>
            <a:endParaRPr lang="de-DE" altLang="de-DE" sz="1800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(1)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Anspruch auf Beihilfe </a:t>
            </a:r>
            <a:r>
              <a:rPr lang="de-DE" altLang="de-DE" sz="1600" b="1" dirty="0">
                <a:latin typeface="Arial" panose="020B0604020202020204" pitchFamily="34" charset="0"/>
              </a:rPr>
              <a:t>haben Beamtinnen und Beamte … wenn und solange sie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Dienstbezüge, Amtsbezüge, Anwärterbezüge, Ruhegehalt … erhalten.  … 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Berücksichtigungsfähige Angehörige sind die Ehegattin, der Ehegatte, die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Lebenspartnerin oder der Lebenspartner der beihilfeberechtigten Person sowie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ihre im Familienzuschlag nach den Hessischen Besoldungsgesetz 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berücksichtigungsfähigen Kinder.  ….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(2) Ein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Anspruch auf Beihilfe besteht außerdem </a:t>
            </a:r>
            <a:r>
              <a:rPr lang="de-DE" altLang="de-DE" sz="1600" b="1" dirty="0">
                <a:latin typeface="Arial" panose="020B0604020202020204" pitchFamily="34" charset="0"/>
              </a:rPr>
              <a:t>während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 1. Elternzeit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  2. Beurlaubung aus familiären Gründen …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 3. Beurlaubungen, die den Regelungen des Pflegezeitgesetzes entsprechen … 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(3)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Beihilfen werden </a:t>
            </a:r>
            <a: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in Krankheits-, Pflege-, Geburts- und Todesfällen, für</a:t>
            </a:r>
            <a:b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    Maßnahmen zur Gesundheitsvorsorge, zur Früherkennung von Krankheiten, </a:t>
            </a:r>
            <a:b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    bei Schutzimpfungen …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gewährt</a:t>
            </a:r>
            <a:r>
              <a:rPr lang="de-DE" alt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de-DE" altLang="de-DE" sz="16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HBG § 47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>
                <a:solidFill>
                  <a:srgbClr val="0033CC"/>
                </a:solidFill>
                <a:latin typeface="Arial" panose="020B0604020202020204" pitchFamily="34" charset="0"/>
              </a:rPr>
              <a:t>Diensteid</a:t>
            </a:r>
            <a:endParaRPr lang="de-DE" altLang="de-DE" sz="180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br>
              <a:rPr lang="de-DE" altLang="de-DE" sz="1800">
                <a:latin typeface="Arial" panose="020B0604020202020204" pitchFamily="34" charset="0"/>
              </a:rPr>
            </a:br>
            <a:r>
              <a:rPr lang="de-DE" altLang="de-DE" sz="1600" b="1">
                <a:latin typeface="Arial" panose="020B0604020202020204" pitchFamily="34" charset="0"/>
              </a:rPr>
              <a:t>(1) Der Diensteid … hat folgenden Wortlaut: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     "Ich schwöre, dass ich das Grundgesetz für die Bundesrepublik Deutschland </a:t>
            </a:r>
            <a:b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      und die Verfassung des Landes Hessen sowie alle in Hessen geltenden </a:t>
            </a:r>
            <a:b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      Gesetze wahren und meine Pflichten gewissenhaft und unparteiisch erfüllen</a:t>
            </a:r>
            <a:b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>
                <a:solidFill>
                  <a:srgbClr val="0033CC"/>
                </a:solidFill>
                <a:latin typeface="Arial" panose="020B0604020202020204" pitchFamily="34" charset="0"/>
              </a:rPr>
              <a:t>      werde, so wahr mir Gott helfe ".</a:t>
            </a:r>
            <a:r>
              <a:rPr lang="de-DE" altLang="de-DE" sz="1600" b="1">
                <a:latin typeface="Arial" panose="020B0604020202020204" pitchFamily="34" charset="0"/>
              </a:rPr>
              <a:t> 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de-DE" altLang="de-DE" sz="1600" b="1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HBG § 72</a:t>
            </a: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Eidesformel</a:t>
            </a:r>
            <a:endParaRPr lang="de-DE" sz="1800" dirty="0">
              <a:solidFill>
                <a:srgbClr val="0033CC"/>
              </a:solidFill>
              <a:latin typeface="Arial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br>
              <a:rPr lang="de-DE" sz="1800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(1) </a:t>
            </a:r>
            <a:r>
              <a:rPr lang="de-DE" altLang="de-DE" sz="1600" b="1" dirty="0">
                <a:latin typeface="Arial" panose="020B0604020202020204" pitchFamily="34" charset="0"/>
              </a:rPr>
              <a:t>Der Diensteid … hat folgenden Wortlaut:</a:t>
            </a:r>
          </a:p>
          <a:p>
            <a:pPr marL="0" indent="0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"Ich schwöre, dass ich das Grundgesetz für die Bundesrepublik Deutschland 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und die Verfassung des Landes Hessen sowie alle in Hessen geltenden 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Gesetze wahren und meine Pflichten gewissenhaft und unparteiisch erfüllen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werde</a:t>
            </a:r>
            <a:r>
              <a:rPr lang="de-DE" sz="1600" b="1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, so wahr mir Gott helfe </a:t>
            </a: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".</a:t>
            </a:r>
          </a:p>
          <a:p>
            <a:pPr marL="0" indent="0" eaLnBrk="1" hangingPunct="1">
              <a:buFont typeface="Arial" charset="0"/>
              <a:buNone/>
              <a:defRPr/>
            </a:pPr>
            <a:br>
              <a:rPr lang="de-DE" sz="1600" b="1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(2) Der Eid kann auch </a:t>
            </a:r>
            <a:r>
              <a:rPr lang="de-DE" sz="1600" b="1" dirty="0">
                <a:solidFill>
                  <a:srgbClr val="0000FF"/>
                </a:solidFill>
                <a:latin typeface="Arial" charset="0"/>
              </a:rPr>
              <a:t>ohne die Worte </a:t>
            </a:r>
            <a:r>
              <a:rPr lang="de-DE" sz="1600" b="1" dirty="0">
                <a:latin typeface="Arial" charset="0"/>
              </a:rPr>
              <a:t>" </a:t>
            </a:r>
            <a:r>
              <a:rPr lang="de-DE" sz="1600" b="1" dirty="0">
                <a:solidFill>
                  <a:srgbClr val="FF0000"/>
                </a:solidFill>
                <a:latin typeface="Arial" charset="0"/>
              </a:rPr>
              <a:t>so wahr mir Gott helfe </a:t>
            </a:r>
            <a:r>
              <a:rPr lang="de-DE" sz="1600" b="1" dirty="0">
                <a:latin typeface="Arial" charset="0"/>
              </a:rPr>
              <a:t>"</a:t>
            </a:r>
            <a:r>
              <a:rPr lang="de-DE" sz="16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de-DE" sz="1600" b="1" dirty="0">
                <a:latin typeface="Arial" charset="0"/>
              </a:rPr>
              <a:t>geleistet werden.</a:t>
            </a:r>
          </a:p>
          <a:p>
            <a:pPr marL="0" indent="0" eaLnBrk="1" hangingPunct="1">
              <a:buFont typeface="Arial" charset="0"/>
              <a:buNone/>
              <a:defRPr/>
            </a:pPr>
            <a:br>
              <a:rPr lang="de-DE" sz="1600" b="1" dirty="0">
                <a:latin typeface="Arial" charset="0"/>
              </a:rPr>
            </a:br>
            <a:endParaRPr lang="de-DE" sz="1600" b="1" dirty="0">
              <a:latin typeface="Arial" charset="0"/>
            </a:endParaRP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600" b="1" dirty="0">
                <a:latin typeface="Arial" charset="0"/>
              </a:rPr>
              <a:t> </a:t>
            </a: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de-DE" sz="1600" b="1" dirty="0">
              <a:solidFill>
                <a:srgbClr val="0033CC"/>
              </a:solidFill>
              <a:latin typeface="Arial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68182D-0888-4DA0-A30B-BD616039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38" y="2109788"/>
            <a:ext cx="8410575" cy="4559572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411413" y="3068638"/>
            <a:ext cx="4392612" cy="1439862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3079" name="Textfeld 6"/>
          <p:cNvSpPr txBox="1">
            <a:spLocks noChangeArrowheads="1"/>
          </p:cNvSpPr>
          <p:nvPr/>
        </p:nvSpPr>
        <p:spPr bwMode="auto">
          <a:xfrm>
            <a:off x="2411413" y="3357563"/>
            <a:ext cx="43926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4400">
                <a:solidFill>
                  <a:schemeClr val="bg1"/>
                </a:solidFill>
              </a:rPr>
              <a:t>Grundgesetz (GG)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C9A55AD6-B10E-40E4-9834-7EC44036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1913" y="6453188"/>
            <a:ext cx="5976937" cy="288925"/>
          </a:xfrm>
        </p:spPr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4A00E3AA-A6F4-4E50-9E28-E6B7CCEFD835}"/>
              </a:ext>
            </a:extLst>
          </p:cNvPr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4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7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41338" y="2109788"/>
            <a:ext cx="8410575" cy="495315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HBG § 47</a:t>
            </a: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Eidesformel</a:t>
            </a:r>
            <a:endParaRPr lang="de-DE" sz="1800" dirty="0">
              <a:solidFill>
                <a:srgbClr val="0033CC"/>
              </a:solidFill>
              <a:latin typeface="Arial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de-DE" sz="1600" b="1" dirty="0">
                <a:latin typeface="Arial" charset="0"/>
              </a:rPr>
              <a:t>(1) </a:t>
            </a:r>
            <a:r>
              <a:rPr lang="de-DE" altLang="de-DE" sz="1600" b="1" dirty="0">
                <a:latin typeface="Arial" panose="020B0604020202020204" pitchFamily="34" charset="0"/>
              </a:rPr>
              <a:t>Der Diensteid … hat folgenden Wortlaut: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"</a:t>
            </a:r>
            <a:r>
              <a:rPr lang="de-DE" sz="1600" b="1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Ich schwöre</a:t>
            </a: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, dass ich das Grundgesetz für die Bundesrepublik Deutschland 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und die Verfassung des Landes Hessen sowie alle in Hessen geltenden 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Gesetze wahren und meine Pflichten gewissenhaft und unparteiisch erfüllen</a:t>
            </a:r>
            <a:br>
              <a:rPr lang="de-DE" sz="1600" b="1" dirty="0">
                <a:solidFill>
                  <a:srgbClr val="0033CC"/>
                </a:solidFill>
                <a:latin typeface="Arial" charset="0"/>
              </a:rPr>
            </a:b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      werde</a:t>
            </a:r>
            <a:r>
              <a:rPr lang="de-DE" sz="1600" b="1" dirty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, so wahr mir Gott helfe </a:t>
            </a:r>
            <a:r>
              <a:rPr lang="de-DE" sz="1600" b="1" dirty="0">
                <a:solidFill>
                  <a:srgbClr val="0033CC"/>
                </a:solidFill>
                <a:latin typeface="Arial" charset="0"/>
              </a:rPr>
              <a:t>".</a:t>
            </a:r>
          </a:p>
          <a:p>
            <a:pPr marL="0" indent="0" eaLnBrk="1" hangingPunct="1">
              <a:buFont typeface="Arial" charset="0"/>
              <a:buNone/>
              <a:defRPr/>
            </a:pPr>
            <a:br>
              <a:rPr lang="de-DE" sz="1600" b="1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(2) Der Eid kann auch </a:t>
            </a:r>
            <a:r>
              <a:rPr lang="de-DE" sz="1600" b="1" dirty="0">
                <a:solidFill>
                  <a:srgbClr val="0000FF"/>
                </a:solidFill>
                <a:latin typeface="Arial" charset="0"/>
              </a:rPr>
              <a:t>ohne die Worte </a:t>
            </a:r>
            <a:r>
              <a:rPr lang="de-DE" sz="1600" b="1" dirty="0">
                <a:latin typeface="Arial" charset="0"/>
              </a:rPr>
              <a:t>" </a:t>
            </a:r>
            <a:r>
              <a:rPr lang="de-DE" sz="1600" b="1" dirty="0">
                <a:solidFill>
                  <a:srgbClr val="FF0000"/>
                </a:solidFill>
                <a:latin typeface="Arial" charset="0"/>
              </a:rPr>
              <a:t>so wahr mir Gott helfe </a:t>
            </a:r>
            <a:r>
              <a:rPr lang="de-DE" sz="1600" b="1" dirty="0">
                <a:latin typeface="Arial" charset="0"/>
              </a:rPr>
              <a:t>"</a:t>
            </a:r>
            <a:r>
              <a:rPr lang="de-DE" sz="16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de-DE" sz="1600" b="1" dirty="0">
                <a:latin typeface="Arial" charset="0"/>
              </a:rPr>
              <a:t>geleistet werden.</a:t>
            </a:r>
          </a:p>
          <a:p>
            <a:pPr marL="0" indent="0" eaLnBrk="1" hangingPunct="1">
              <a:buFont typeface="Arial" charset="0"/>
              <a:buNone/>
              <a:defRPr/>
            </a:pPr>
            <a:br>
              <a:rPr lang="de-DE" sz="1600" b="1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(3) Lehnt eine Beamtin oder ein Beamter aus Gewissensgründen die Ablegung</a:t>
            </a:r>
            <a:br>
              <a:rPr lang="de-DE" sz="1600" b="1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     eines Eides ab, so können statt der Worte "ich schwöre" die Worte „</a:t>
            </a:r>
            <a:r>
              <a:rPr lang="de-DE" sz="1600" b="1" dirty="0">
                <a:solidFill>
                  <a:srgbClr val="FF0000"/>
                </a:solidFill>
                <a:latin typeface="Arial" charset="0"/>
              </a:rPr>
              <a:t>ich gelobe</a:t>
            </a:r>
            <a:r>
              <a:rPr lang="de-DE" sz="1600" b="1" dirty="0">
                <a:latin typeface="Arial" charset="0"/>
              </a:rPr>
              <a:t>“</a:t>
            </a:r>
            <a:br>
              <a:rPr lang="de-DE" sz="1600" b="1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     gebraucht werden.</a:t>
            </a: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600" b="1" dirty="0">
                <a:latin typeface="Arial" charset="0"/>
              </a:rPr>
              <a:t> </a:t>
            </a:r>
          </a:p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de-DE" sz="1600" b="1" dirty="0">
              <a:solidFill>
                <a:srgbClr val="0033CC"/>
              </a:solidFill>
              <a:latin typeface="Arial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dirty="0">
                <a:solidFill>
                  <a:srgbClr val="0033CC"/>
                </a:solidFill>
                <a:latin typeface="Arial" panose="020B0604020202020204" pitchFamily="34" charset="0"/>
              </a:rPr>
              <a:t>Erlass des Hessischen Kultusministeriums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Gelöbnisformel für</a:t>
            </a:r>
            <a:b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Schulreferendarinnen bzw. Schulreferendare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de-DE" altLang="de-DE" sz="1600" dirty="0">
                <a:latin typeface="Arial" panose="020B0604020202020204" pitchFamily="34" charset="0"/>
              </a:rPr>
              <a:t>(für Personen, für die keine </a:t>
            </a:r>
            <a:r>
              <a:rPr lang="de-DE" altLang="de-DE" sz="1600" dirty="0" err="1">
                <a:latin typeface="Arial" panose="020B0604020202020204" pitchFamily="34" charset="0"/>
              </a:rPr>
              <a:t>LiV</a:t>
            </a:r>
            <a:r>
              <a:rPr lang="de-DE" altLang="de-DE" sz="1600" dirty="0">
                <a:latin typeface="Arial" panose="020B0604020202020204" pitchFamily="34" charset="0"/>
              </a:rPr>
              <a:t> sind)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„ Ich gelobe: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200" b="1" dirty="0">
                <a:solidFill>
                  <a:srgbClr val="0033CC"/>
                </a:solidFill>
                <a:latin typeface="Arial" panose="020B0604020202020204" pitchFamily="34" charset="0"/>
              </a:rPr>
              <a:t>  </a:t>
            </a: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Ich werde die mir im Rahmen des Vorbereitungsdienstes übertragenen Aufgaben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 gewissenhaft erfüllen und mich den Gesetzen der Bundesrepublik Deutschland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 und des Landes Hessen gemäß verhalten ".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de-DE" altLang="de-DE" sz="1600" b="1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Das Gelöbnis wird durch Handschlag bekräftigt.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dirty="0">
                <a:solidFill>
                  <a:srgbClr val="0033CC"/>
                </a:solidFill>
                <a:latin typeface="Arial" panose="020B0604020202020204" pitchFamily="34" charset="0"/>
              </a:rPr>
              <a:t>Erlass des Hessischen Kultusministeriums</a:t>
            </a:r>
          </a:p>
          <a:p>
            <a:pPr marL="0" indent="0" algn="ctr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Gelöbnisformel für Teilnehmende an einem</a:t>
            </a:r>
            <a:b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Anpassungslehrgang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de-DE" altLang="de-DE" sz="1600" dirty="0">
                <a:latin typeface="Arial" panose="020B0604020202020204" pitchFamily="34" charset="0"/>
              </a:rPr>
              <a:t>(für Personen, für die keine </a:t>
            </a:r>
            <a:r>
              <a:rPr lang="de-DE" altLang="de-DE" sz="1600" dirty="0" err="1">
                <a:latin typeface="Arial" panose="020B0604020202020204" pitchFamily="34" charset="0"/>
              </a:rPr>
              <a:t>LiV</a:t>
            </a:r>
            <a:r>
              <a:rPr lang="de-DE" altLang="de-DE" sz="1600" dirty="0">
                <a:latin typeface="Arial" panose="020B0604020202020204" pitchFamily="34" charset="0"/>
              </a:rPr>
              <a:t> sind)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„ Ich gelobe: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200" b="1" dirty="0">
                <a:solidFill>
                  <a:srgbClr val="0033CC"/>
                </a:solidFill>
                <a:latin typeface="Arial" panose="020B0604020202020204" pitchFamily="34" charset="0"/>
              </a:rPr>
              <a:t>  </a:t>
            </a: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Ich werde die mir im Rahmen des Anpassungslehrganges übertragenen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  Aufgaben gewissenhaft erfüllen und mich den Gesetzen der Bundesrepublik</a:t>
            </a:r>
            <a:b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   Deutschland und des Landes Hessen gemäß verhalten ".</a:t>
            </a: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endParaRPr lang="de-DE" altLang="de-DE" sz="1600" b="1" dirty="0">
              <a:solidFill>
                <a:srgbClr val="0033CC"/>
              </a:solidFill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de-DE" altLang="de-DE" sz="1600" b="1" dirty="0">
                <a:solidFill>
                  <a:srgbClr val="0033CC"/>
                </a:solidFill>
                <a:latin typeface="Arial" panose="020B0604020202020204" pitchFamily="34" charset="0"/>
              </a:rPr>
              <a:t>Das Gelöbnis wird durch Handschlag bekräftigt.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el 1"/>
          <p:cNvSpPr>
            <a:spLocks noGrp="1"/>
          </p:cNvSpPr>
          <p:nvPr>
            <p:ph type="title"/>
          </p:nvPr>
        </p:nvSpPr>
        <p:spPr>
          <a:xfrm>
            <a:off x="531813" y="692695"/>
            <a:ext cx="8432800" cy="1008109"/>
          </a:xfrm>
        </p:spPr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416523" y="1549626"/>
            <a:ext cx="8410575" cy="486287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Aktenkundige Erklärungen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Arial" charset="0"/>
              <a:buNone/>
              <a:defRPr/>
            </a:pPr>
            <a:r>
              <a:rPr lang="de-DE" sz="1400" dirty="0">
                <a:latin typeface="Arial" charset="0"/>
              </a:rPr>
              <a:t>(Der Erhalt und die Kenntnisnahme sind durch Ihre </a:t>
            </a:r>
            <a:r>
              <a:rPr lang="de-DE" sz="1400" b="1" dirty="0">
                <a:latin typeface="Arial" charset="0"/>
              </a:rPr>
              <a:t>Unterschrift</a:t>
            </a:r>
            <a:r>
              <a:rPr lang="de-DE" sz="1400" dirty="0">
                <a:latin typeface="Arial" charset="0"/>
              </a:rPr>
              <a:t> zu bestätigen. 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Belehrung über das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Verbot der körperlichen Züchtigung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der Schüler und Schülerinnen durch Lehrkräfte</a:t>
            </a:r>
            <a:r>
              <a:rPr lang="de-DE" sz="1400" b="1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(M.B.)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Infektionsschutzgesetz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Ausübung von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Nebentätigkeiten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während des Pädagogischen Vorbereitungsdienstes (M.B.)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Korruptionsbekämpfung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in der Landesverwaltung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Benachrichtigung der Beschäftigten gem. § 18 Abs. 1 des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Hessischen Datenschutz-gesetzes (HDSG)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über die erstmalige Speicherung von Personalaktendaten im automatisierten Verfahren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Informationen zur Möglichkeit der Ableistung des Vorbereitungsdienstes als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Teilzeitreferendariat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. (M.B.)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Information zur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Schwerbehindertenvertretung (</a:t>
            </a:r>
            <a:r>
              <a:rPr lang="de-DE" sz="1400" b="1" i="1" dirty="0">
                <a:latin typeface="Arial" pitchFamily="34" charset="0"/>
                <a:cs typeface="Arial" pitchFamily="34" charset="0"/>
              </a:rPr>
              <a:t>bei Bedarf Leitung kontaktieren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 und der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Gleichstellungsbeauftragte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n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Information für Lehrkräfte im Vorbereitungsdienst der Hessischen </a:t>
            </a:r>
            <a:r>
              <a:rPr lang="de-DE" sz="1400" b="1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Bezügestelle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dirty="0">
                <a:latin typeface="Arial" pitchFamily="34" charset="0"/>
                <a:cs typeface="Arial" pitchFamily="34" charset="0"/>
              </a:rPr>
              <a:t>(M.B.)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2"/>
          <p:cNvCxnSpPr/>
          <p:nvPr/>
        </p:nvCxnSpPr>
        <p:spPr>
          <a:xfrm>
            <a:off x="0" y="4797425"/>
            <a:ext cx="9144000" cy="0"/>
          </a:xfrm>
          <a:prstGeom prst="line">
            <a:avLst/>
          </a:prstGeom>
          <a:ln w="317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31812" y="1657435"/>
            <a:ext cx="8410575" cy="509370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Wissenswertes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Das Studienseminar GHRF Bad Vilbel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und nicht die Ausbildungsschule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ist Ihre 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Dienststelle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Dienststellennummer Ihrer Dienststelle: 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9517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Personalnummer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:  - wird mit der Einstellung durch SG II.2.5 eingepflegt,</a:t>
            </a:r>
            <a:br>
              <a:rPr lang="de-DE" sz="1400" b="1" dirty="0">
                <a:latin typeface="Arial" pitchFamily="34" charset="0"/>
                <a:cs typeface="Arial" pitchFamily="34" charset="0"/>
              </a:rPr>
            </a:br>
            <a:r>
              <a:rPr lang="de-DE" sz="1400" b="1" dirty="0">
                <a:latin typeface="Arial" pitchFamily="34" charset="0"/>
                <a:cs typeface="Arial" pitchFamily="34" charset="0"/>
              </a:rPr>
              <a:t>                                - ist u.a. Bestandteil der Gehaltsabrechnung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Die Dienststelle ist 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Ihr Adressat für 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dienstliche Anträge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jeglicher Art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Bei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Erkrankung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mit Dienstunfähigkeit …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      - ist die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Dienststelle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umgehend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per Mail</a:t>
            </a:r>
            <a:b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de-DE" sz="1400" b="1" dirty="0">
                <a:latin typeface="Arial" panose="020B0604020202020204" pitchFamily="34" charset="0"/>
                <a:cs typeface="Arial" pitchFamily="34" charset="0"/>
              </a:rPr>
              <a:t>(poststelle.sts-ghrf.badvilbel@kultus.hessen.de) zu informieren.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de-DE" sz="1400" b="1" dirty="0">
                <a:latin typeface="Arial" panose="020B0604020202020204" pitchFamily="34" charset="0"/>
                <a:cs typeface="Arial" pitchFamily="34" charset="0"/>
              </a:rPr>
              <a:t>      - ist die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Arbeitsunfähigkeitsbescheinigung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(nach dem 3. Tag)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an die Dienststelle zu schicken.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      - ist die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Ausbildungsschule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umgehend zu informieren.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      - ist die betroffene </a:t>
            </a:r>
            <a:r>
              <a:rPr lang="de-DE" sz="1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Ausbildungsleitung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umgehend zu informieren.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      - muss sich auch wieder gesund gemeldet werden!!!!!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400" b="1" dirty="0">
                <a:latin typeface="Arial" pitchFamily="34" charset="0"/>
                <a:cs typeface="Arial" pitchFamily="34" charset="0"/>
              </a:rPr>
              <a:t>Aktuelle Informationen rund um die Ausbildung finden Sie auf der 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Homepage des Studienseminars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 im </a:t>
            </a:r>
            <a:r>
              <a:rPr lang="de-DE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Moodle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„</a:t>
            </a:r>
            <a:r>
              <a:rPr lang="de-DE" sz="1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LiV</a:t>
            </a:r>
            <a:r>
              <a:rPr lang="de-DE" sz="1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&amp; Kollegium“ </a:t>
            </a:r>
            <a:r>
              <a:rPr lang="de-DE" sz="1400" b="1" dirty="0">
                <a:latin typeface="Arial" pitchFamily="34" charset="0"/>
                <a:cs typeface="Arial" pitchFamily="34" charset="0"/>
              </a:rPr>
              <a:t>unter: </a:t>
            </a:r>
            <a:r>
              <a:rPr lang="de-DE" sz="1400" dirty="0">
                <a:hlinkClick r:id="rId3"/>
              </a:rPr>
              <a:t>Hessischer Bildungsserver</a:t>
            </a:r>
            <a:endParaRPr lang="de-DE" sz="1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ts val="1200"/>
              </a:spcBef>
              <a:buFont typeface="Arial" charset="0"/>
              <a:buNone/>
              <a:defRPr/>
            </a:pPr>
            <a:br>
              <a:rPr lang="de-DE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de-DE" sz="1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41338" y="2109788"/>
            <a:ext cx="8410575" cy="472437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Wissenswertes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Alle Landesbedienstete erhalten für das Jahr 2024 ein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Landesticket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. Die Landestickets werden i.d.R. postalisch zugestellt. Mögliche Adressänderungen müssen deshalb dem Studienseminar umgehend mitgeteilt werden.</a:t>
            </a:r>
            <a:endParaRPr lang="de-DE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Die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private E-Mail-Adresse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ist übergangsweise 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für den dienstlichen E-Mail-Verkehr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zu verwenden, bis Sie die Zugangsdaten und die Freischaltung für die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dienstliche E-Mail-Adresse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(</a:t>
            </a:r>
            <a:r>
              <a:rPr lang="de-DE" sz="1600" b="1" dirty="0">
                <a:latin typeface="Arial" pitchFamily="34" charset="0"/>
                <a:cs typeface="Arial" pitchFamily="34" charset="0"/>
                <a:hlinkClick r:id="rId3"/>
              </a:rPr>
              <a:t>x.y@schule.hessen.de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) erhalten haben. 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r>
              <a:rPr lang="de-DE" sz="1600" b="1" dirty="0">
                <a:latin typeface="Arial" pitchFamily="34" charset="0"/>
                <a:cs typeface="Arial" pitchFamily="34" charset="0"/>
              </a:rPr>
              <a:t>(</a:t>
            </a:r>
            <a:r>
              <a:rPr lang="de-DE" sz="1600" b="1" dirty="0">
                <a:latin typeface="Arial" pitchFamily="34" charset="0"/>
                <a:cs typeface="Arial" pitchFamily="34" charset="0"/>
                <a:hlinkClick r:id="rId4"/>
              </a:rPr>
              <a:t>https://kultusministerium.hessen.de/lehrkraefte/e-mail-adresse-fuer-lehrkraefte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Änderungen persönlicher Daten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(Adresse, Telefon, Mail, Familienstand …) müssen umgehend dem Studienseminar schriftlich (per Mail an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5"/>
              </a:rPr>
              <a:t>Poststelle.STS-GHRF.BadVilbel@kultus.hessen.de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) mitgeteilt werden.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Änderungen der Bankverbindung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sind direkt an das Sachgebiet I.2-5 der Lehrkräfteakademie (Einstellungsabteilung) zu richten.</a:t>
            </a:r>
          </a:p>
          <a:p>
            <a:pPr marL="0" indent="0" eaLnBrk="1" hangingPunct="1">
              <a:spcBef>
                <a:spcPts val="1200"/>
              </a:spcBef>
              <a:buFont typeface="Arial" charset="0"/>
              <a:buNone/>
              <a:defRPr/>
            </a:pPr>
            <a:br>
              <a:rPr lang="de-DE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de-DE" sz="1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5E3F0-7A85-417A-AA5F-651A87B22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484" y="1628800"/>
            <a:ext cx="8432800" cy="432047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Dienstemail – verpflichtende Nutzung, Abruffrequenz</a:t>
            </a:r>
            <a:br>
              <a:rPr lang="de-DE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FA8A26-4FF2-4262-80D1-4E29B1EE7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Sobald Ihre dienstliche E-Mail-Adresse eingerichtet ist, kommunizieren wir mit Ihnen ausschließlich darüber.</a:t>
            </a:r>
          </a:p>
          <a:p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Abrufhäufigkeit sollte dem analogen Postfach in der Schule entsprechen (also auf jeden Fall montags bis freitags)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2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Bürgerservice Hessenrecht - Ministerium für Kultus, Bildung und Chancen | Verwaltungsvorschrift (Hessen) | Richtlinie zur Nutzung von dienstlichen E-Mail-Adressen durch Beschäftigte und Beamtinnen und ... | i. d. F. v. 04.02.2021 | gültig ab 15.04.2021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Zügige Reaktion auf Emails von Ausbildungskräften und Verwaltung (und wenn nur im Sinne von „Ich kümmere mich darum.“)</a:t>
            </a:r>
          </a:p>
          <a:p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Vorgegebene Deadlines einhalten! (Für Vergessliche: Erinnerungsfunktion in digitalem Kalender nutzen!)</a:t>
            </a:r>
            <a:br>
              <a:rPr lang="de-D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5048434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Niederschrift über die förmliche Verpflichtung des Verpflichtungsgesetzes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Entsprechende Strafvorschriften aus dem Strafgesetzbuch wurden Ihnen bereits vorab gemailt</a:t>
            </a:r>
            <a:endParaRPr lang="de-DE" sz="16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Ich bin verpflichtet, Ihnen die nachfolgenden 2 Seiten vorzulesen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Per Unterschrift bestätigen Sie nachher beim Sekretariat, dass Sie die Auszüge erhalten habe und dass ich Ihnen alles vorgetragen habe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endParaRPr lang="de-DE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EA6942-D836-4313-9BFD-7B6294F7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62BB25-B05F-4D9D-B9B8-9C0F26279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fik 7"/>
          <p:cNvPicPr/>
          <p:nvPr/>
        </p:nvPicPr>
        <p:blipFill rotWithShape="1">
          <a:blip r:embed="rId3"/>
          <a:srcRect l="25841" t="26162" r="51106" b="14932"/>
          <a:stretch/>
        </p:blipFill>
        <p:spPr bwMode="auto">
          <a:xfrm>
            <a:off x="2771800" y="893763"/>
            <a:ext cx="3898487" cy="54827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86721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8CA777-76FF-404A-A6FF-20B717CA9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643CA5-206E-43F5-AC57-53FADF69E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/>
          <p:cNvPicPr/>
          <p:nvPr/>
        </p:nvPicPr>
        <p:blipFill rotWithShape="1">
          <a:blip r:embed="rId3"/>
          <a:srcRect l="26307" t="27196" r="52033" b="38825"/>
          <a:stretch/>
        </p:blipFill>
        <p:spPr bwMode="auto">
          <a:xfrm>
            <a:off x="1619672" y="923678"/>
            <a:ext cx="6480720" cy="50405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58960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sp>
        <p:nvSpPr>
          <p:cNvPr id="13" name="Text Box 7"/>
          <p:cNvSpPr txBox="1"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GG Artikel 33</a:t>
            </a:r>
            <a:br>
              <a:rPr lang="de-DE" sz="1800" b="1" dirty="0">
                <a:solidFill>
                  <a:srgbClr val="0033CC"/>
                </a:solidFill>
              </a:rPr>
            </a:br>
            <a:r>
              <a:rPr lang="de-DE" b="1" dirty="0"/>
              <a:t> </a:t>
            </a:r>
          </a:p>
          <a:p>
            <a:pPr eaLnBrk="1" fontAlgn="auto" hangingPunct="1">
              <a:spcAft>
                <a:spcPts val="0"/>
              </a:spcAft>
              <a:buFontTx/>
              <a:buAutoNum type="arabicParenBoth"/>
              <a:defRPr/>
            </a:pPr>
            <a:r>
              <a:rPr lang="de-DE" b="1" dirty="0"/>
              <a:t>Jeder Deutsche hat in jedem Lande die gleichen staatsbürgerlichen Rechte und Pflichten. </a:t>
            </a:r>
          </a:p>
          <a:p>
            <a:pPr eaLnBrk="1" fontAlgn="auto" hangingPunct="1">
              <a:spcAft>
                <a:spcPts val="0"/>
              </a:spcAft>
              <a:buFontTx/>
              <a:buAutoNum type="arabicParenBoth"/>
              <a:defRPr/>
            </a:pPr>
            <a:r>
              <a:rPr lang="de-DE" b="1" dirty="0"/>
              <a:t>Jeder Deutsche hat nach seiner </a:t>
            </a:r>
            <a:r>
              <a:rPr lang="de-DE" b="1" dirty="0">
                <a:solidFill>
                  <a:srgbClr val="0000FF"/>
                </a:solidFill>
              </a:rPr>
              <a:t>Eignung</a:t>
            </a:r>
            <a:r>
              <a:rPr lang="de-DE" b="1" dirty="0"/>
              <a:t>, </a:t>
            </a:r>
            <a:r>
              <a:rPr lang="de-DE" b="1" dirty="0">
                <a:solidFill>
                  <a:srgbClr val="0000FF"/>
                </a:solidFill>
              </a:rPr>
              <a:t>Befähigung</a:t>
            </a:r>
            <a:r>
              <a:rPr lang="de-DE" b="1" dirty="0"/>
              <a:t> und </a:t>
            </a:r>
            <a:r>
              <a:rPr lang="de-DE" b="1" dirty="0">
                <a:solidFill>
                  <a:srgbClr val="0000FF"/>
                </a:solidFill>
              </a:rPr>
              <a:t>fachlichen Leistung</a:t>
            </a:r>
            <a:r>
              <a:rPr lang="de-DE" b="1" dirty="0"/>
              <a:t> gleichen Zugang zu jedem öffentlichen Amte.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de-DE" b="1" dirty="0"/>
              <a:t>(3)  Der Genuss bürgerlicher und staatsbürgerlicher Rechte, die Zulassung zu</a:t>
            </a:r>
            <a:br>
              <a:rPr lang="de-DE" b="1" dirty="0"/>
            </a:br>
            <a:r>
              <a:rPr lang="de-DE" b="1" dirty="0"/>
              <a:t>      öffentlichen Ämtern sowie die im öffentlichen Dienste erworbenen Rechte sind</a:t>
            </a:r>
            <a:br>
              <a:rPr lang="de-DE" b="1" dirty="0"/>
            </a:br>
            <a:r>
              <a:rPr lang="de-DE" b="1" dirty="0"/>
              <a:t>      </a:t>
            </a:r>
            <a:r>
              <a:rPr lang="de-DE" b="1" dirty="0">
                <a:solidFill>
                  <a:srgbClr val="0000FF"/>
                </a:solidFill>
              </a:rPr>
              <a:t>unabhängig von dem religiösen Bekenntnis</a:t>
            </a:r>
            <a:r>
              <a:rPr lang="de-DE" b="1" dirty="0"/>
              <a:t>. Niemandem darf aus seiner </a:t>
            </a:r>
            <a:br>
              <a:rPr lang="de-DE" b="1" dirty="0"/>
            </a:br>
            <a:r>
              <a:rPr lang="de-DE" b="1" dirty="0"/>
              <a:t>      Zugehörigkeit oder Nichtzugehörigkeit zu einem Bekenntnisse </a:t>
            </a:r>
            <a:r>
              <a:rPr lang="de-DE" b="1" dirty="0">
                <a:solidFill>
                  <a:srgbClr val="0000FF"/>
                </a:solidFill>
              </a:rPr>
              <a:t>oder einer </a:t>
            </a:r>
            <a:br>
              <a:rPr lang="de-DE" b="1" dirty="0">
                <a:solidFill>
                  <a:srgbClr val="0000FF"/>
                </a:solidFill>
              </a:rPr>
            </a:br>
            <a:r>
              <a:rPr lang="de-DE" b="1" dirty="0">
                <a:solidFill>
                  <a:srgbClr val="0000FF"/>
                </a:solidFill>
              </a:rPr>
              <a:t>      Weltanschauung</a:t>
            </a:r>
            <a:r>
              <a:rPr lang="de-DE" b="1" dirty="0"/>
              <a:t> ein Nachteil erwachsen. 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de-DE" b="1" dirty="0">
                <a:solidFill>
                  <a:srgbClr val="0033CC"/>
                </a:solidFill>
              </a:rPr>
              <a:t>(4)  Das Recht des öffentlichen Dienstes </a:t>
            </a:r>
            <a:r>
              <a:rPr lang="de-DE" b="1" dirty="0"/>
              <a:t>ist unter Berücksichtigung der</a:t>
            </a:r>
            <a:br>
              <a:rPr lang="de-DE" b="1" dirty="0"/>
            </a:br>
            <a:r>
              <a:rPr lang="de-DE" b="1" dirty="0"/>
              <a:t>      hergebrachten Grundsätze des </a:t>
            </a:r>
            <a:r>
              <a:rPr lang="de-DE" b="1" dirty="0">
                <a:solidFill>
                  <a:srgbClr val="FF3300"/>
                </a:solidFill>
              </a:rPr>
              <a:t>Berufsbeamtentums</a:t>
            </a:r>
            <a:r>
              <a:rPr lang="de-DE" b="1" dirty="0">
                <a:solidFill>
                  <a:srgbClr val="0033CC"/>
                </a:solidFill>
              </a:rPr>
              <a:t> </a:t>
            </a:r>
            <a:r>
              <a:rPr lang="de-DE" b="1" dirty="0"/>
              <a:t>zu regeln. </a:t>
            </a: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41338" y="2109788"/>
            <a:ext cx="8410575" cy="4078039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Bedenkenswertes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Ist die Wahl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meiner Kleidung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passend für das Auftreten als Lehrerin / Lehrer ?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r>
              <a:rPr lang="de-DE" sz="1600" b="1" dirty="0">
                <a:latin typeface="Arial" pitchFamily="34" charset="0"/>
                <a:cs typeface="Arial" pitchFamily="34" charset="0"/>
              </a:rPr>
              <a:t>Sie haben Vorbildcharakter.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Ist es sinnvoll  </a:t>
            </a: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„Freundschaften“ über soziale Netzwerke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wie Facebook etc. mit Schülerinnen oder Schülern einzugehen ?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r>
              <a:rPr lang="de-DE" sz="1600" b="1" dirty="0">
                <a:latin typeface="Arial" pitchFamily="34" charset="0"/>
                <a:cs typeface="Arial" pitchFamily="34" charset="0"/>
              </a:rPr>
              <a:t>Empfehlung: 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Verzichten Sie darauf. Keinesfalls sollten Sie Schülerinnen oder Schüler von sich aus dazu anregen und einladen. Es besteht ein Abhängigkeitsverhältnis.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Grüßen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ebnet Wege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 (z.B.  in der Schule, am Studienseminar und im Staatlichen Schulamt)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!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Pünktlichkeit</a:t>
            </a:r>
            <a:r>
              <a:rPr lang="de-DE" sz="1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ist Pflicht bei allen dienstlichen Verpflichtungen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r>
              <a:rPr lang="de-DE" sz="1600" dirty="0">
                <a:latin typeface="Arial" pitchFamily="34" charset="0"/>
                <a:cs typeface="Arial" pitchFamily="34" charset="0"/>
              </a:rPr>
              <a:t>in der Schule und im Unterricht, am Studienseminar, bei  Ausbildungsveranstaltungen</a:t>
            </a:r>
            <a:br>
              <a:rPr lang="de-DE" sz="1600" dirty="0">
                <a:latin typeface="Arial" pitchFamily="34" charset="0"/>
                <a:cs typeface="Arial" pitchFamily="34" charset="0"/>
              </a:rPr>
            </a:br>
            <a:r>
              <a:rPr lang="de-DE" sz="1600" dirty="0">
                <a:latin typeface="Arial" pitchFamily="34" charset="0"/>
                <a:cs typeface="Arial" pitchFamily="34" charset="0"/>
              </a:rPr>
              <a:t>und bei Modulveranstaltungen</a:t>
            </a:r>
            <a:r>
              <a:rPr lang="de-DE" sz="1600" b="1" dirty="0">
                <a:latin typeface="Arial" pitchFamily="34" charset="0"/>
                <a:cs typeface="Arial" pitchFamily="34" charset="0"/>
              </a:rPr>
              <a:t> !</a:t>
            </a:r>
            <a:br>
              <a:rPr lang="de-DE" sz="1600" b="1" dirty="0">
                <a:latin typeface="Arial" pitchFamily="34" charset="0"/>
                <a:cs typeface="Arial" pitchFamily="34" charset="0"/>
              </a:rPr>
            </a:br>
            <a:endParaRPr lang="de-DE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965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Familienfreundlichkeit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Prinzipielle Offenheit zu Fragen der Familienfreundlichkeit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Familienfreundlichkeit bedeutet nicht, dass ich dauerhaft fehlen darf.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Gerade bei Terminen, die vorher rechtzeitig bekannt sind, sollte sich zeitnah um eine Betreuung gekümmert werden.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Präsenzausbildungszeit kann nicht häufiger durch Ersatzleistungen </a:t>
            </a:r>
            <a:r>
              <a:rPr lang="de-DE" sz="1600" b="1">
                <a:latin typeface="Arial" pitchFamily="34" charset="0"/>
                <a:cs typeface="Arial" pitchFamily="34" charset="0"/>
              </a:rPr>
              <a:t>kompensieren werden</a:t>
            </a:r>
            <a:endParaRPr lang="de-DE" sz="16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de-DE" sz="1600" b="1" dirty="0">
                <a:latin typeface="Arial" pitchFamily="34" charset="0"/>
                <a:cs typeface="Arial" pitchFamily="34" charset="0"/>
              </a:rPr>
              <a:t>In Ausnahmefällen kann eine Dienstbefreiung aus familiären Gründen erteilt werden, wenn kein anderes Familienmitglied die Betreuung übernehmen kann. Diese Dienstbefreiung muss bei Leitung beantragt werden.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endParaRPr lang="de-DE" sz="1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26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1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3E8E294-4106-4222-93AB-9842C99FF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2411413" y="2492375"/>
            <a:ext cx="4392612" cy="144145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0246" name="Textfeld 6"/>
          <p:cNvSpPr txBox="1">
            <a:spLocks noChangeArrowheads="1"/>
          </p:cNvSpPr>
          <p:nvPr/>
        </p:nvSpPr>
        <p:spPr bwMode="auto">
          <a:xfrm>
            <a:off x="2411413" y="2781300"/>
            <a:ext cx="439261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4400">
                <a:solidFill>
                  <a:schemeClr val="bg1"/>
                </a:solidFill>
              </a:rPr>
              <a:t>Grundgesetz</a:t>
            </a:r>
          </a:p>
        </p:txBody>
      </p:sp>
      <p:cxnSp>
        <p:nvCxnSpPr>
          <p:cNvPr id="8" name="Gerade Verbindung 7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bgerundetes Rechteck 8"/>
          <p:cNvSpPr/>
          <p:nvPr/>
        </p:nvSpPr>
        <p:spPr>
          <a:xfrm>
            <a:off x="2411413" y="4437063"/>
            <a:ext cx="4392612" cy="1439862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130" name="Textfeld 9"/>
          <p:cNvSpPr txBox="1">
            <a:spLocks noChangeArrowheads="1"/>
          </p:cNvSpPr>
          <p:nvPr/>
        </p:nvSpPr>
        <p:spPr bwMode="auto">
          <a:xfrm>
            <a:off x="2411413" y="4557713"/>
            <a:ext cx="43926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3600">
                <a:solidFill>
                  <a:schemeClr val="bg1"/>
                </a:solidFill>
              </a:rPr>
              <a:t>Verfassung des</a:t>
            </a:r>
            <a:br>
              <a:rPr lang="de-DE" altLang="de-DE" sz="3600">
                <a:solidFill>
                  <a:schemeClr val="bg1"/>
                </a:solidFill>
              </a:rPr>
            </a:br>
            <a:r>
              <a:rPr lang="de-DE" altLang="de-DE" sz="3600">
                <a:solidFill>
                  <a:schemeClr val="bg1"/>
                </a:solidFill>
              </a:rPr>
              <a:t>Landes Hessen</a:t>
            </a:r>
          </a:p>
        </p:txBody>
      </p:sp>
      <p:cxnSp>
        <p:nvCxnSpPr>
          <p:cNvPr id="12" name="Gerade Verbindung mit Pfeil 11"/>
          <p:cNvCxnSpPr>
            <a:stCxn id="6" idx="2"/>
            <a:endCxn id="9" idx="0"/>
          </p:cNvCxnSpPr>
          <p:nvPr/>
        </p:nvCxnSpPr>
        <p:spPr>
          <a:xfrm>
            <a:off x="4608513" y="3933825"/>
            <a:ext cx="0" cy="5032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27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D115A43-66BF-4503-B5C3-444011438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3059832" y="2376438"/>
            <a:ext cx="3240088" cy="6477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2000"/>
          </a:p>
        </p:txBody>
      </p:sp>
      <p:sp>
        <p:nvSpPr>
          <p:cNvPr id="11270" name="Textfeld 6"/>
          <p:cNvSpPr txBox="1">
            <a:spLocks noChangeArrowheads="1"/>
          </p:cNvSpPr>
          <p:nvPr/>
        </p:nvSpPr>
        <p:spPr bwMode="auto">
          <a:xfrm>
            <a:off x="3059832" y="2420888"/>
            <a:ext cx="32400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>
                <a:solidFill>
                  <a:schemeClr val="bg1"/>
                </a:solidFill>
              </a:rPr>
              <a:t>Grundgesetz</a:t>
            </a:r>
          </a:p>
        </p:txBody>
      </p:sp>
      <p:cxnSp>
        <p:nvCxnSpPr>
          <p:cNvPr id="8" name="Gerade Verbindung 7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bgerundetes Rechteck 8"/>
          <p:cNvSpPr/>
          <p:nvPr/>
        </p:nvSpPr>
        <p:spPr>
          <a:xfrm>
            <a:off x="3059832" y="3468638"/>
            <a:ext cx="3240088" cy="647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2000"/>
          </a:p>
        </p:txBody>
      </p:sp>
      <p:sp>
        <p:nvSpPr>
          <p:cNvPr id="11273" name="Textfeld 9"/>
          <p:cNvSpPr txBox="1">
            <a:spLocks noChangeArrowheads="1"/>
          </p:cNvSpPr>
          <p:nvPr/>
        </p:nvSpPr>
        <p:spPr bwMode="auto">
          <a:xfrm>
            <a:off x="3059832" y="3487688"/>
            <a:ext cx="3240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1"/>
                </a:solidFill>
              </a:rPr>
              <a:t>Verfassung des Landes Hessen</a:t>
            </a:r>
          </a:p>
        </p:txBody>
      </p:sp>
      <p:cxnSp>
        <p:nvCxnSpPr>
          <p:cNvPr id="12" name="Gerade Verbindung mit Pfeil 11"/>
          <p:cNvCxnSpPr>
            <a:stCxn id="6" idx="2"/>
          </p:cNvCxnSpPr>
          <p:nvPr/>
        </p:nvCxnSpPr>
        <p:spPr>
          <a:xfrm>
            <a:off x="4680670" y="3024138"/>
            <a:ext cx="0" cy="431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4640982" y="4133800"/>
            <a:ext cx="0" cy="431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1278657" y="4565600"/>
            <a:ext cx="6750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gerundetes Rechteck 18"/>
          <p:cNvSpPr/>
          <p:nvPr/>
        </p:nvSpPr>
        <p:spPr>
          <a:xfrm>
            <a:off x="594445" y="4673550"/>
            <a:ext cx="1368425" cy="719138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>
                <a:solidFill>
                  <a:schemeClr val="tx1"/>
                </a:solidFill>
              </a:rPr>
              <a:t>Hessisches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Schulgesetz (</a:t>
            </a:r>
            <a:r>
              <a:rPr lang="de-DE" sz="1400" dirty="0" err="1">
                <a:solidFill>
                  <a:schemeClr val="tx1"/>
                </a:solidFill>
              </a:rPr>
              <a:t>HSchG</a:t>
            </a:r>
            <a:r>
              <a:rPr lang="de-DE" sz="1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3956770" y="4673549"/>
            <a:ext cx="1368425" cy="915685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50" b="1" dirty="0">
                <a:solidFill>
                  <a:schemeClr val="tx1"/>
                </a:solidFill>
              </a:rPr>
              <a:t>Hessisches</a:t>
            </a:r>
            <a:br>
              <a:rPr lang="de-DE" sz="1350" b="1" dirty="0">
                <a:solidFill>
                  <a:schemeClr val="tx1"/>
                </a:solidFill>
              </a:rPr>
            </a:br>
            <a:r>
              <a:rPr lang="de-DE" sz="1350" b="1" dirty="0">
                <a:solidFill>
                  <a:schemeClr val="tx1"/>
                </a:solidFill>
              </a:rPr>
              <a:t>Beamten-gesetz</a:t>
            </a:r>
            <a:br>
              <a:rPr lang="de-DE" sz="1350" b="1" dirty="0">
                <a:solidFill>
                  <a:schemeClr val="tx1"/>
                </a:solidFill>
              </a:rPr>
            </a:br>
            <a:r>
              <a:rPr lang="de-DE" sz="1350" b="1" dirty="0">
                <a:solidFill>
                  <a:schemeClr val="tx1"/>
                </a:solidFill>
              </a:rPr>
              <a:t>(HBG)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2123207" y="4675138"/>
            <a:ext cx="1440681" cy="787349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00" dirty="0">
                <a:solidFill>
                  <a:schemeClr val="tx1"/>
                </a:solidFill>
              </a:rPr>
              <a:t>Hessisches</a:t>
            </a:r>
            <a:br>
              <a:rPr lang="de-DE" sz="1300" dirty="0">
                <a:solidFill>
                  <a:schemeClr val="tx1"/>
                </a:solidFill>
              </a:rPr>
            </a:br>
            <a:r>
              <a:rPr lang="de-DE" sz="1300" dirty="0">
                <a:solidFill>
                  <a:schemeClr val="tx1"/>
                </a:solidFill>
              </a:rPr>
              <a:t>Lehrerbildungs-gesetz (HLbG)</a:t>
            </a:r>
          </a:p>
        </p:txBody>
      </p:sp>
      <p:sp>
        <p:nvSpPr>
          <p:cNvPr id="23" name="Abgerundetes Rechteck 22"/>
          <p:cNvSpPr/>
          <p:nvPr/>
        </p:nvSpPr>
        <p:spPr>
          <a:xfrm>
            <a:off x="7344495" y="4673550"/>
            <a:ext cx="1368425" cy="719138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Hessisches</a:t>
            </a:r>
            <a:br>
              <a:rPr lang="de-DE" sz="1100" dirty="0">
                <a:solidFill>
                  <a:schemeClr val="tx1"/>
                </a:solidFill>
              </a:rPr>
            </a:br>
            <a:r>
              <a:rPr lang="de-DE" sz="1100" dirty="0">
                <a:solidFill>
                  <a:schemeClr val="tx1"/>
                </a:solidFill>
              </a:rPr>
              <a:t>Personal-</a:t>
            </a:r>
            <a:r>
              <a:rPr lang="de-DE" sz="1100" dirty="0" err="1">
                <a:solidFill>
                  <a:schemeClr val="tx1"/>
                </a:solidFill>
              </a:rPr>
              <a:t>vertretungsgesetz</a:t>
            </a:r>
            <a:r>
              <a:rPr lang="de-DE" sz="1100" dirty="0">
                <a:solidFill>
                  <a:schemeClr val="tx1"/>
                </a:solidFill>
              </a:rPr>
              <a:t> (HPVG)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5796682" y="4673550"/>
            <a:ext cx="1368425" cy="915684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00" dirty="0">
                <a:solidFill>
                  <a:schemeClr val="tx1"/>
                </a:solidFill>
              </a:rPr>
              <a:t>Hessisches</a:t>
            </a:r>
            <a:br>
              <a:rPr lang="de-DE" sz="1300" dirty="0">
                <a:solidFill>
                  <a:schemeClr val="tx1"/>
                </a:solidFill>
              </a:rPr>
            </a:br>
            <a:r>
              <a:rPr lang="de-DE" sz="1300" dirty="0">
                <a:solidFill>
                  <a:schemeClr val="tx1"/>
                </a:solidFill>
              </a:rPr>
              <a:t>Besoldungs-gesetz (</a:t>
            </a:r>
            <a:r>
              <a:rPr lang="de-DE" sz="1300" dirty="0" err="1">
                <a:solidFill>
                  <a:schemeClr val="tx1"/>
                </a:solidFill>
              </a:rPr>
              <a:t>HBesG</a:t>
            </a:r>
            <a:r>
              <a:rPr lang="de-DE" sz="13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29" name="Gerade Verbindung 28"/>
          <p:cNvCxnSpPr>
            <a:endCxn id="19" idx="0"/>
          </p:cNvCxnSpPr>
          <p:nvPr/>
        </p:nvCxnSpPr>
        <p:spPr>
          <a:xfrm>
            <a:off x="1278657" y="4568775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>
            <a:cxnSpLocks/>
            <a:endCxn id="22" idx="0"/>
          </p:cNvCxnSpPr>
          <p:nvPr/>
        </p:nvCxnSpPr>
        <p:spPr>
          <a:xfrm>
            <a:off x="2843548" y="4562426"/>
            <a:ext cx="0" cy="1127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>
            <a:off x="4629870" y="4565600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6480895" y="4581475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>
            <a:off x="8028707" y="4565600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8009657" y="4565600"/>
            <a:ext cx="522288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756370" y="4565600"/>
            <a:ext cx="522287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36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F5C0E3E-E9D1-4B65-A7D4-5532BB6A2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38" y="1700809"/>
            <a:ext cx="8410575" cy="4680941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987675" y="1830388"/>
            <a:ext cx="3240088" cy="6477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2000"/>
          </a:p>
        </p:txBody>
      </p:sp>
      <p:sp>
        <p:nvSpPr>
          <p:cNvPr id="13318" name="Textfeld 6"/>
          <p:cNvSpPr txBox="1">
            <a:spLocks noChangeArrowheads="1"/>
          </p:cNvSpPr>
          <p:nvPr/>
        </p:nvSpPr>
        <p:spPr bwMode="auto">
          <a:xfrm>
            <a:off x="2987675" y="1874838"/>
            <a:ext cx="32400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>
                <a:solidFill>
                  <a:schemeClr val="bg1"/>
                </a:solidFill>
              </a:rPr>
              <a:t>Grundgesetz</a:t>
            </a:r>
          </a:p>
        </p:txBody>
      </p:sp>
      <p:cxnSp>
        <p:nvCxnSpPr>
          <p:cNvPr id="8" name="Gerade Verbindung 7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bgerundetes Rechteck 8"/>
          <p:cNvSpPr/>
          <p:nvPr/>
        </p:nvSpPr>
        <p:spPr>
          <a:xfrm>
            <a:off x="2987675" y="2922588"/>
            <a:ext cx="3240088" cy="6477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z="2000"/>
          </a:p>
        </p:txBody>
      </p:sp>
      <p:sp>
        <p:nvSpPr>
          <p:cNvPr id="13321" name="Textfeld 9"/>
          <p:cNvSpPr txBox="1">
            <a:spLocks noChangeArrowheads="1"/>
          </p:cNvSpPr>
          <p:nvPr/>
        </p:nvSpPr>
        <p:spPr bwMode="auto">
          <a:xfrm>
            <a:off x="2987675" y="2941638"/>
            <a:ext cx="3240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1"/>
                </a:solidFill>
              </a:rPr>
              <a:t>Verfassung des Landes Hessen</a:t>
            </a:r>
          </a:p>
        </p:txBody>
      </p:sp>
      <p:cxnSp>
        <p:nvCxnSpPr>
          <p:cNvPr id="12" name="Gerade Verbindung mit Pfeil 11"/>
          <p:cNvCxnSpPr>
            <a:stCxn id="6" idx="2"/>
          </p:cNvCxnSpPr>
          <p:nvPr/>
        </p:nvCxnSpPr>
        <p:spPr>
          <a:xfrm>
            <a:off x="4608513" y="2478088"/>
            <a:ext cx="0" cy="431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/>
          <p:cNvCxnSpPr/>
          <p:nvPr/>
        </p:nvCxnSpPr>
        <p:spPr>
          <a:xfrm>
            <a:off x="4568825" y="3587750"/>
            <a:ext cx="0" cy="431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>
            <a:off x="1206500" y="4022725"/>
            <a:ext cx="6750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gerundetes Rechteck 18"/>
          <p:cNvSpPr/>
          <p:nvPr/>
        </p:nvSpPr>
        <p:spPr>
          <a:xfrm>
            <a:off x="522288" y="4127500"/>
            <a:ext cx="1368425" cy="719138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>
                <a:solidFill>
                  <a:schemeClr val="tx1"/>
                </a:solidFill>
              </a:rPr>
              <a:t>Hessisches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Schulgesetz (</a:t>
            </a:r>
            <a:r>
              <a:rPr lang="de-DE" sz="1400" dirty="0" err="1">
                <a:solidFill>
                  <a:schemeClr val="tx1"/>
                </a:solidFill>
              </a:rPr>
              <a:t>HSchG</a:t>
            </a:r>
            <a:r>
              <a:rPr lang="de-DE" sz="1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3884613" y="4127499"/>
            <a:ext cx="1368425" cy="799109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50" b="1" dirty="0">
                <a:solidFill>
                  <a:schemeClr val="tx1"/>
                </a:solidFill>
              </a:rPr>
              <a:t>Hessisches</a:t>
            </a:r>
            <a:br>
              <a:rPr lang="de-DE" sz="1350" b="1" dirty="0">
                <a:solidFill>
                  <a:schemeClr val="tx1"/>
                </a:solidFill>
              </a:rPr>
            </a:br>
            <a:r>
              <a:rPr lang="de-DE" sz="1350" b="1" dirty="0" err="1">
                <a:solidFill>
                  <a:schemeClr val="tx1"/>
                </a:solidFill>
              </a:rPr>
              <a:t>Beamtenge</a:t>
            </a:r>
            <a:r>
              <a:rPr lang="de-DE" sz="1350" b="1" dirty="0">
                <a:solidFill>
                  <a:schemeClr val="tx1"/>
                </a:solidFill>
              </a:rPr>
              <a:t>-setz (HBG)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2060572" y="4127499"/>
            <a:ext cx="1440830" cy="720725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00" dirty="0">
                <a:solidFill>
                  <a:schemeClr val="tx1"/>
                </a:solidFill>
              </a:rPr>
              <a:t>Hessisches</a:t>
            </a:r>
            <a:br>
              <a:rPr lang="de-DE" sz="1300" dirty="0">
                <a:solidFill>
                  <a:schemeClr val="tx1"/>
                </a:solidFill>
              </a:rPr>
            </a:br>
            <a:r>
              <a:rPr lang="de-DE" sz="1300" dirty="0">
                <a:solidFill>
                  <a:schemeClr val="tx1"/>
                </a:solidFill>
              </a:rPr>
              <a:t>Lehrerbildungs-gesetz (HLbG)</a:t>
            </a:r>
          </a:p>
        </p:txBody>
      </p:sp>
      <p:sp>
        <p:nvSpPr>
          <p:cNvPr id="23" name="Abgerundetes Rechteck 22"/>
          <p:cNvSpPr/>
          <p:nvPr/>
        </p:nvSpPr>
        <p:spPr>
          <a:xfrm>
            <a:off x="7272338" y="4127500"/>
            <a:ext cx="1368425" cy="799108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100" dirty="0">
                <a:solidFill>
                  <a:schemeClr val="tx1"/>
                </a:solidFill>
              </a:rPr>
              <a:t>Hessisches</a:t>
            </a:r>
            <a:br>
              <a:rPr lang="de-DE" sz="1100" dirty="0">
                <a:solidFill>
                  <a:schemeClr val="tx1"/>
                </a:solidFill>
              </a:rPr>
            </a:br>
            <a:r>
              <a:rPr lang="de-DE" sz="1100" dirty="0">
                <a:solidFill>
                  <a:schemeClr val="tx1"/>
                </a:solidFill>
              </a:rPr>
              <a:t>Personal-vertretungs-gesetz (HPVG)</a:t>
            </a:r>
          </a:p>
        </p:txBody>
      </p:sp>
      <p:sp>
        <p:nvSpPr>
          <p:cNvPr id="24" name="Abgerundetes Rechteck 23"/>
          <p:cNvSpPr/>
          <p:nvPr/>
        </p:nvSpPr>
        <p:spPr>
          <a:xfrm>
            <a:off x="5724525" y="4127500"/>
            <a:ext cx="1368425" cy="799108"/>
          </a:xfrm>
          <a:prstGeom prst="roundRect">
            <a:avLst/>
          </a:prstGeom>
          <a:solidFill>
            <a:srgbClr val="FFFF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300" dirty="0">
                <a:solidFill>
                  <a:schemeClr val="tx1"/>
                </a:solidFill>
              </a:rPr>
              <a:t>Hessisches</a:t>
            </a:r>
            <a:br>
              <a:rPr lang="de-DE" sz="1300" dirty="0">
                <a:solidFill>
                  <a:schemeClr val="tx1"/>
                </a:solidFill>
              </a:rPr>
            </a:br>
            <a:r>
              <a:rPr lang="de-DE" sz="1300" dirty="0">
                <a:solidFill>
                  <a:schemeClr val="tx1"/>
                </a:solidFill>
              </a:rPr>
              <a:t>Besoldungs-gesetz (</a:t>
            </a:r>
            <a:r>
              <a:rPr lang="de-DE" sz="1300" dirty="0" err="1">
                <a:solidFill>
                  <a:schemeClr val="tx1"/>
                </a:solidFill>
              </a:rPr>
              <a:t>HBesG</a:t>
            </a:r>
            <a:r>
              <a:rPr lang="de-DE" sz="13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29" name="Gerade Verbindung 28"/>
          <p:cNvCxnSpPr>
            <a:endCxn id="19" idx="0"/>
          </p:cNvCxnSpPr>
          <p:nvPr/>
        </p:nvCxnSpPr>
        <p:spPr>
          <a:xfrm>
            <a:off x="1206500" y="4022725"/>
            <a:ext cx="0" cy="1047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/>
          <p:cNvCxnSpPr>
            <a:cxnSpLocks/>
            <a:endCxn id="22" idx="0"/>
          </p:cNvCxnSpPr>
          <p:nvPr/>
        </p:nvCxnSpPr>
        <p:spPr>
          <a:xfrm>
            <a:off x="2780987" y="4019550"/>
            <a:ext cx="0" cy="1079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/>
          <p:nvPr/>
        </p:nvCxnSpPr>
        <p:spPr>
          <a:xfrm>
            <a:off x="4557713" y="4019550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43"/>
          <p:cNvCxnSpPr/>
          <p:nvPr/>
        </p:nvCxnSpPr>
        <p:spPr>
          <a:xfrm>
            <a:off x="6408738" y="4035425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>
            <a:off x="7956550" y="4019550"/>
            <a:ext cx="0" cy="1000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3801418" y="5171940"/>
            <a:ext cx="1512589" cy="719137"/>
          </a:xfrm>
          <a:prstGeom prst="rect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>
                <a:solidFill>
                  <a:schemeClr val="tx1"/>
                </a:solidFill>
              </a:rPr>
              <a:t>Hessische</a:t>
            </a:r>
            <a:br>
              <a:rPr lang="de-DE" sz="1400" dirty="0">
                <a:solidFill>
                  <a:schemeClr val="tx1"/>
                </a:solidFill>
              </a:rPr>
            </a:br>
            <a:r>
              <a:rPr lang="de-DE" sz="1400" dirty="0">
                <a:solidFill>
                  <a:schemeClr val="tx1"/>
                </a:solidFill>
              </a:rPr>
              <a:t>… (</a:t>
            </a:r>
            <a:r>
              <a:rPr lang="de-DE" sz="1400" dirty="0" err="1">
                <a:solidFill>
                  <a:schemeClr val="tx1"/>
                </a:solidFill>
              </a:rPr>
              <a:t>ver</a:t>
            </a:r>
            <a:r>
              <a:rPr lang="de-DE" sz="1400" dirty="0">
                <a:solidFill>
                  <a:schemeClr val="tx1"/>
                </a:solidFill>
              </a:rPr>
              <a:t>-)</a:t>
            </a:r>
            <a:r>
              <a:rPr lang="de-DE" sz="1400" dirty="0" err="1">
                <a:solidFill>
                  <a:schemeClr val="tx1"/>
                </a:solidFill>
              </a:rPr>
              <a:t>ordnung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2051050" y="5185294"/>
            <a:ext cx="1440830" cy="720725"/>
          </a:xfrm>
          <a:prstGeom prst="rect">
            <a:avLst/>
          </a:prstGeom>
          <a:solidFill>
            <a:srgbClr val="FFFFFF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900" dirty="0">
                <a:solidFill>
                  <a:schemeClr val="tx1"/>
                </a:solidFill>
              </a:rPr>
              <a:t>Verordnung zur Durchführung des Hessischen</a:t>
            </a:r>
            <a:br>
              <a:rPr lang="de-DE" sz="900" dirty="0">
                <a:solidFill>
                  <a:schemeClr val="tx1"/>
                </a:solidFill>
              </a:rPr>
            </a:br>
            <a:r>
              <a:rPr lang="de-DE" sz="900" dirty="0">
                <a:solidFill>
                  <a:schemeClr val="tx1"/>
                </a:solidFill>
              </a:rPr>
              <a:t>Lehrerbildungsgesetzes (HLbGDV)</a:t>
            </a:r>
          </a:p>
        </p:txBody>
      </p:sp>
      <p:cxnSp>
        <p:nvCxnSpPr>
          <p:cNvPr id="34" name="Gerade Verbindung 33"/>
          <p:cNvCxnSpPr>
            <a:cxnSpLocks/>
            <a:stCxn id="20" idx="2"/>
          </p:cNvCxnSpPr>
          <p:nvPr/>
        </p:nvCxnSpPr>
        <p:spPr>
          <a:xfrm>
            <a:off x="4568826" y="4926608"/>
            <a:ext cx="0" cy="2305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>
            <a:cxnSpLocks/>
            <a:stCxn id="22" idx="2"/>
          </p:cNvCxnSpPr>
          <p:nvPr/>
        </p:nvCxnSpPr>
        <p:spPr>
          <a:xfrm>
            <a:off x="2780987" y="4848224"/>
            <a:ext cx="0" cy="3089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7937500" y="4019550"/>
            <a:ext cx="522288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>
            <a:off x="684213" y="4019550"/>
            <a:ext cx="522287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2" grpId="0" animBg="1"/>
      <p:bldP spid="23" grpId="0" animBg="1"/>
      <p:bldP spid="24" grpId="0" animBg="1"/>
      <p:bldP spid="11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Studienseminar für Grund-, Haupt-, Real- und Förderschulen in Bad Vilbel</a:t>
            </a:r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HBG § 3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endParaRPr lang="de-DE" sz="1800" b="1" i="1" dirty="0">
              <a:solidFill>
                <a:srgbClr val="0033CC"/>
              </a:solidFill>
              <a:latin typeface="Arial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  <a:latin typeface="Arial" charset="0"/>
              </a:rPr>
              <a:t>Rechtsnatur des Beamtenverhältnisses</a:t>
            </a:r>
            <a:endParaRPr lang="de-DE" sz="1800" dirty="0">
              <a:solidFill>
                <a:srgbClr val="0033CC"/>
              </a:solidFill>
              <a:latin typeface="Arial" charset="0"/>
            </a:endParaRPr>
          </a:p>
          <a:p>
            <a:pPr marL="0" indent="0" eaLnBrk="1" hangingPunct="1">
              <a:lnSpc>
                <a:spcPct val="150000"/>
              </a:lnSpc>
              <a:buFont typeface="Arial" charset="0"/>
              <a:buNone/>
              <a:defRPr/>
            </a:pPr>
            <a:br>
              <a:rPr lang="de-DE" sz="1800" dirty="0">
                <a:latin typeface="Arial" charset="0"/>
              </a:rPr>
            </a:br>
            <a:r>
              <a:rPr lang="de-DE" sz="1600" b="1" dirty="0">
                <a:latin typeface="Arial" charset="0"/>
              </a:rPr>
              <a:t>Beamtinnen und Beamte stehen zu ihrem Dienstherrn in einem öffentlich-rechtlichen </a:t>
            </a:r>
            <a:r>
              <a:rPr lang="de-DE" sz="1600" b="1" dirty="0">
                <a:solidFill>
                  <a:srgbClr val="FF3300"/>
                </a:solidFill>
                <a:latin typeface="Arial" charset="0"/>
              </a:rPr>
              <a:t>Dienst-</a:t>
            </a:r>
            <a:r>
              <a:rPr lang="de-DE" sz="1600" b="1" dirty="0">
                <a:latin typeface="Arial" charset="0"/>
              </a:rPr>
              <a:t> und </a:t>
            </a:r>
            <a:r>
              <a:rPr lang="de-DE" sz="1600" b="1" dirty="0">
                <a:solidFill>
                  <a:srgbClr val="FF3300"/>
                </a:solidFill>
                <a:latin typeface="Arial" charset="0"/>
              </a:rPr>
              <a:t>Treue</a:t>
            </a:r>
            <a:r>
              <a:rPr lang="de-DE" sz="1600" b="1" dirty="0">
                <a:latin typeface="Arial" charset="0"/>
              </a:rPr>
              <a:t>verhältnis (Beamtenverhältnis). </a:t>
            </a:r>
          </a:p>
          <a:p>
            <a:pPr marL="0" indent="0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de-DE" sz="1600" b="1" dirty="0">
              <a:latin typeface="Arial" charset="0"/>
            </a:endParaRPr>
          </a:p>
          <a:p>
            <a:pPr marL="0" indent="0" algn="ctr" eaLnBrk="1" hangingPunct="1">
              <a:buFont typeface="Arial" charset="0"/>
              <a:buNone/>
              <a:defRPr/>
            </a:pPr>
            <a:endParaRPr lang="de-DE" sz="1600" b="1" dirty="0">
              <a:solidFill>
                <a:srgbClr val="0033CC"/>
              </a:solidFill>
              <a:latin typeface="Arial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2000" b="1"/>
              <a:t>Rechtsrahmen für Beamtinnen und Beamte des Landes Hessen</a:t>
            </a:r>
            <a:br>
              <a:rPr lang="de-DE" altLang="de-DE" sz="2000" b="1"/>
            </a:br>
            <a:r>
              <a:rPr lang="de-DE" altLang="de-DE" sz="2000"/>
              <a:t>Einführungsveranstaltung „Rechtsrahmen I“ für LiV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>
            <a:spLocks noGrp="1" noChangeArrowheads="1"/>
          </p:cNvSpPr>
          <p:nvPr>
            <p:ph idx="1"/>
          </p:nvPr>
        </p:nvSpPr>
        <p:spPr>
          <a:xfrm>
            <a:off x="541338" y="2109788"/>
            <a:ext cx="8410575" cy="5193729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HBG § 7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de-DE" altLang="de-DE" sz="1800" b="1" dirty="0">
                <a:solidFill>
                  <a:srgbClr val="0033CC"/>
                </a:solidFill>
                <a:latin typeface="Arial" panose="020B0604020202020204" pitchFamily="34" charset="0"/>
              </a:rPr>
              <a:t>Voraussetzungen des Beamtenverhältnisses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(1) In das Beamtenverhältnis darf nur berufen werden, wer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  1.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Deutsche oder Deutscher </a:t>
            </a:r>
            <a:r>
              <a:rPr lang="de-DE" altLang="de-DE" sz="1600" b="1" dirty="0">
                <a:latin typeface="Arial" panose="020B0604020202020204" pitchFamily="34" charset="0"/>
              </a:rPr>
              <a:t>im Sinne des Artikels 116 des Grundgesetzes ist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      oder die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Staatsangehörigkeit </a:t>
            </a:r>
            <a:r>
              <a:rPr lang="de-DE" altLang="de-DE" sz="1600" b="1" dirty="0">
                <a:latin typeface="Arial" panose="020B0604020202020204" pitchFamily="34" charset="0"/>
              </a:rPr>
              <a:t>eines anderen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Mitgliedstaates der </a:t>
            </a:r>
            <a:b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           Europäischen Union </a:t>
            </a:r>
            <a:r>
              <a:rPr lang="de-DE" altLang="de-DE" sz="1600" b="1" dirty="0">
                <a:latin typeface="Arial" panose="020B0604020202020204" pitchFamily="34" charset="0"/>
              </a:rPr>
              <a:t>besitzt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2. die Gewähr dafür bietet, jederzeit für die </a:t>
            </a:r>
            <a:r>
              <a:rPr lang="de-DE" altLang="de-DE" sz="1600" b="1" dirty="0">
                <a:solidFill>
                  <a:srgbClr val="FF0000"/>
                </a:solidFill>
                <a:latin typeface="Arial" panose="020B0604020202020204" pitchFamily="34" charset="0"/>
              </a:rPr>
              <a:t>freiheitliche demokratische</a:t>
            </a:r>
            <a:br>
              <a:rPr lang="de-DE" altLang="de-DE" sz="1600" b="1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de-DE" altLang="de-DE" sz="1600" b="1" dirty="0">
                <a:solidFill>
                  <a:srgbClr val="FF0000"/>
                </a:solidFill>
                <a:latin typeface="Arial" panose="020B0604020202020204" pitchFamily="34" charset="0"/>
              </a:rPr>
              <a:t>    Grundordnung </a:t>
            </a:r>
            <a:r>
              <a:rPr lang="de-DE" altLang="de-DE" sz="1600" b="1" dirty="0">
                <a:latin typeface="Arial" panose="020B0604020202020204" pitchFamily="34" charset="0"/>
              </a:rPr>
              <a:t>im Sinne des Grundgesetzes einzutreten, und der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    </a:t>
            </a:r>
            <a:r>
              <a:rPr lang="de-DE" altLang="de-DE" sz="1600" b="1" dirty="0">
                <a:solidFill>
                  <a:srgbClr val="FF0000"/>
                </a:solidFill>
                <a:latin typeface="Arial" panose="020B0604020202020204" pitchFamily="34" charset="0"/>
              </a:rPr>
              <a:t>Verfassung des Landes Hessen </a:t>
            </a:r>
            <a:r>
              <a:rPr lang="de-DE" altLang="de-DE" sz="1600" b="1" dirty="0">
                <a:latin typeface="Arial" panose="020B0604020202020204" pitchFamily="34" charset="0"/>
              </a:rPr>
              <a:t>eintritt,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    3. die </a:t>
            </a:r>
            <a:r>
              <a:rPr lang="de-DE" altLang="de-DE" sz="1600" b="1" dirty="0">
                <a:solidFill>
                  <a:srgbClr val="0000FF"/>
                </a:solidFill>
                <a:latin typeface="Arial" panose="020B0604020202020204" pitchFamily="34" charset="0"/>
              </a:rPr>
              <a:t>gesetzliche Altersgrenze </a:t>
            </a:r>
            <a:r>
              <a:rPr lang="de-DE" altLang="de-DE" sz="1600" b="1" dirty="0">
                <a:latin typeface="Arial" panose="020B0604020202020204" pitchFamily="34" charset="0"/>
              </a:rPr>
              <a:t>noch nicht erreicht hat,</a:t>
            </a:r>
            <a:br>
              <a:rPr lang="de-DE" altLang="de-DE" sz="1600" b="1" dirty="0">
                <a:latin typeface="Arial" panose="020B0604020202020204" pitchFamily="34" charset="0"/>
              </a:rPr>
            </a:br>
            <a:r>
              <a:rPr lang="de-DE" altLang="de-DE" sz="1600" b="1" dirty="0">
                <a:latin typeface="Arial" panose="020B0604020202020204" pitchFamily="34" charset="0"/>
              </a:rPr>
              <a:t>	</a:t>
            </a:r>
            <a:r>
              <a:rPr lang="de-DE" altLang="de-DE" sz="1600" i="1" dirty="0">
                <a:latin typeface="Arial" panose="020B0604020202020204" pitchFamily="34" charset="0"/>
              </a:rPr>
              <a:t>I</a:t>
            </a:r>
            <a:r>
              <a:rPr lang="de-DE" alt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n das Beamtenverhältnis kann in Hessen eingestellt werden,</a:t>
            </a:r>
            <a:br>
              <a:rPr lang="de-DE" altLang="de-DE" sz="1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6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wer höchstens 50 Jahre alt ist.</a:t>
            </a:r>
            <a:endParaRPr lang="de-DE" altLang="de-DE" sz="1600" b="1" dirty="0"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de-DE" sz="1600" b="1" dirty="0">
                <a:latin typeface="Arial" panose="020B0604020202020204" pitchFamily="34" charset="0"/>
              </a:rPr>
              <a:t>         4.</a:t>
            </a:r>
            <a:r>
              <a:rPr lang="de-DE" alt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1600" b="1" dirty="0">
                <a:latin typeface="Arial" panose="020B0604020202020204" pitchFamily="34" charset="0"/>
              </a:rPr>
              <a:t>die für seine Laufbahn vorgeschriebene </a:t>
            </a:r>
            <a:r>
              <a:rPr lang="de-DE" altLang="de-DE" sz="1600" b="1" dirty="0">
                <a:solidFill>
                  <a:srgbClr val="FF0000"/>
                </a:solidFill>
                <a:latin typeface="Arial" panose="020B0604020202020204" pitchFamily="34" charset="0"/>
              </a:rPr>
              <a:t>Befähigung</a:t>
            </a:r>
            <a:r>
              <a:rPr lang="de-DE" altLang="de-DE" sz="1600" b="1" dirty="0">
                <a:latin typeface="Arial" panose="020B0604020202020204" pitchFamily="34" charset="0"/>
              </a:rPr>
              <a:t> besitzt.</a:t>
            </a:r>
            <a:endParaRPr lang="de-DE" alt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br>
              <a:rPr lang="de-DE" altLang="de-DE" sz="1800" dirty="0">
                <a:latin typeface="Arial" panose="020B0604020202020204" pitchFamily="34" charset="0"/>
              </a:rPr>
            </a:br>
            <a:endParaRPr lang="de-DE" altLang="de-DE" sz="1600" b="1" dirty="0">
              <a:latin typeface="Arial" panose="020B060402020202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de-DE" altLang="de-DE" sz="16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>
          <a:xfrm>
            <a:off x="531813" y="980727"/>
            <a:ext cx="8432800" cy="560375"/>
          </a:xfrm>
        </p:spPr>
        <p:txBody>
          <a:bodyPr/>
          <a:lstStyle/>
          <a:p>
            <a:pPr eaLnBrk="1" hangingPunct="1"/>
            <a:r>
              <a:rPr lang="de-DE" altLang="de-DE" sz="2000" b="1" dirty="0"/>
              <a:t>Rechtsrahmen für Beamtinnen und Beamte des Landes Hessen</a:t>
            </a:r>
            <a:br>
              <a:rPr lang="de-DE" altLang="de-DE" sz="2000" b="1" dirty="0"/>
            </a:br>
            <a:r>
              <a:rPr lang="de-DE" altLang="de-DE" sz="2000" dirty="0"/>
              <a:t>Einführungsveranstaltung „Rechtsrahmen I“ für </a:t>
            </a:r>
            <a:r>
              <a:rPr lang="de-DE" altLang="de-DE" sz="2000" dirty="0" err="1"/>
              <a:t>LiV</a:t>
            </a:r>
            <a:endParaRPr lang="de-DE" altLang="de-DE" sz="20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Studienseminar für Grund-, Haupt-, Real- und Förderschulen in Bad Vilbel</a:t>
            </a:r>
            <a:endParaRPr lang="de-DE" dirty="0"/>
          </a:p>
        </p:txBody>
      </p:sp>
      <p:sp>
        <p:nvSpPr>
          <p:cNvPr id="13" name="Text Box 7"/>
          <p:cNvSpPr txBox="1">
            <a:spLocks noGrp="1" noChangeArrowheads="1"/>
          </p:cNvSpPr>
          <p:nvPr>
            <p:ph idx="1"/>
          </p:nvPr>
        </p:nvSpPr>
        <p:spPr>
          <a:xfrm>
            <a:off x="531812" y="1701438"/>
            <a:ext cx="8410575" cy="489621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HBG § 6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de-DE" sz="1800" b="1" dirty="0">
                <a:solidFill>
                  <a:srgbClr val="0033CC"/>
                </a:solidFill>
              </a:rPr>
              <a:t>Arten der Beamtenverhältnisse</a:t>
            </a:r>
            <a:endParaRPr lang="de-DE" sz="1800" dirty="0">
              <a:solidFill>
                <a:srgbClr val="0033CC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de-DE" sz="1400" b="1" dirty="0"/>
              <a:t>(1) Das Beamtenverhältnis kann begründet werden 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1. </a:t>
            </a:r>
            <a:r>
              <a:rPr lang="de-DE" sz="1400" b="1" dirty="0">
                <a:solidFill>
                  <a:srgbClr val="0033CC"/>
                </a:solidFill>
              </a:rPr>
              <a:t>auf Lebenszeit</a:t>
            </a:r>
            <a:r>
              <a:rPr lang="de-DE" sz="1400" b="1" dirty="0"/>
              <a:t>, wenn die Beamtin oder der Beamte dauernd für Aufgaben im Sinne</a:t>
            </a:r>
            <a:br>
              <a:rPr lang="de-DE" sz="1400" b="1" dirty="0"/>
            </a:br>
            <a:r>
              <a:rPr lang="de-DE" sz="1400" b="1" dirty="0"/>
              <a:t>    des § 5 verwendet werden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2. </a:t>
            </a:r>
            <a:r>
              <a:rPr lang="de-DE" sz="1400" b="1" dirty="0">
                <a:solidFill>
                  <a:srgbClr val="0033CC"/>
                </a:solidFill>
              </a:rPr>
              <a:t>auf Zeit</a:t>
            </a:r>
            <a:r>
              <a:rPr lang="de-DE" sz="1400" b="1" dirty="0"/>
              <a:t>, wenn gesetzlich oder durch Satzung bestimmt ist, dass die Beamtin oder</a:t>
            </a:r>
            <a:br>
              <a:rPr lang="de-DE" sz="1400" b="1" dirty="0"/>
            </a:br>
            <a:r>
              <a:rPr lang="de-DE" sz="1400" b="1" dirty="0"/>
              <a:t>    der Beamte auf bestimmte Dauer für Aufgaben im Sinne des § 5 verwendet werden</a:t>
            </a:r>
            <a:br>
              <a:rPr lang="de-DE" sz="1400" b="1" dirty="0"/>
            </a:br>
            <a:r>
              <a:rPr lang="de-DE" sz="1400" b="1" dirty="0"/>
              <a:t>    soll,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3. </a:t>
            </a:r>
            <a:r>
              <a:rPr lang="de-DE" sz="1400" b="1" dirty="0">
                <a:solidFill>
                  <a:srgbClr val="0033CC"/>
                </a:solidFill>
              </a:rPr>
              <a:t>auf Probe</a:t>
            </a:r>
            <a:r>
              <a:rPr lang="de-DE" sz="1400" b="1" dirty="0"/>
              <a:t>, wenn die Beamtin oder der Beamte </a:t>
            </a:r>
          </a:p>
          <a:p>
            <a:pPr lvl="2" eaLnBrk="1" hangingPunct="1">
              <a:buFontTx/>
              <a:buAutoNum type="alphaLcParenR"/>
              <a:defRPr/>
            </a:pPr>
            <a:r>
              <a:rPr lang="de-DE" sz="1400" b="1" dirty="0"/>
              <a:t>zur späteren Verwendung auf Lebenszeit eine Probezeit oder</a:t>
            </a:r>
          </a:p>
          <a:p>
            <a:pPr marL="914400" lvl="2" indent="0" eaLnBrk="1" hangingPunct="1">
              <a:buFont typeface="Arial" charset="0"/>
              <a:buNone/>
              <a:defRPr/>
            </a:pPr>
            <a:r>
              <a:rPr lang="de-DE" sz="1400" b="1" dirty="0"/>
              <a:t>b) zur Übertragung eines Amts mit leitender Funktion ( § 19a ) eine Probezeit zurückzulegen hat,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de-DE" sz="1400" b="1" dirty="0"/>
              <a:t>4. auf </a:t>
            </a:r>
            <a:r>
              <a:rPr lang="de-DE" sz="1400" b="1" dirty="0">
                <a:solidFill>
                  <a:srgbClr val="0000FF"/>
                </a:solidFill>
              </a:rPr>
              <a:t>Widerruf</a:t>
            </a:r>
            <a:r>
              <a:rPr lang="de-DE" sz="1400" b="1" dirty="0"/>
              <a:t>, wenn die Beamtin oder der Beamte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a) einen </a:t>
            </a:r>
            <a:r>
              <a:rPr lang="de-DE" sz="1400" b="1" dirty="0">
                <a:solidFill>
                  <a:srgbClr val="0000FF"/>
                </a:solidFill>
              </a:rPr>
              <a:t>Vorbereitungsdienst</a:t>
            </a:r>
            <a:r>
              <a:rPr lang="de-DE" sz="1400" b="1" dirty="0"/>
              <a:t> abzuleisten hat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de-DE" sz="1400" b="1" dirty="0"/>
              <a:t>         b) oder nur nebenbei oder vorübergehend für Aufgaben im Sinne des § 5 verwendet</a:t>
            </a:r>
            <a:br>
              <a:rPr lang="de-DE" sz="1400" b="1" dirty="0"/>
            </a:br>
            <a:r>
              <a:rPr lang="de-DE" sz="1400" b="1" dirty="0"/>
              <a:t>             werden soll.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de-DE" b="1" dirty="0">
              <a:solidFill>
                <a:srgbClr val="0033CC"/>
              </a:solidFill>
            </a:endParaRPr>
          </a:p>
        </p:txBody>
      </p:sp>
      <p:cxnSp>
        <p:nvCxnSpPr>
          <p:cNvPr id="10" name="Gerade Verbindung 9"/>
          <p:cNvCxnSpPr/>
          <p:nvPr/>
        </p:nvCxnSpPr>
        <p:spPr>
          <a:xfrm>
            <a:off x="403225" y="6437313"/>
            <a:ext cx="820896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">
      <a:dk1>
        <a:srgbClr val="000000"/>
      </a:dk1>
      <a:lt1>
        <a:srgbClr val="CCEC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Standarddesig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tandard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3649</Words>
  <Application>Microsoft Office PowerPoint</Application>
  <PresentationFormat>Bildschirmpräsentation (4:3)</PresentationFormat>
  <Paragraphs>296</Paragraphs>
  <Slides>31</Slides>
  <Notes>30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7" baseType="lpstr">
      <vt:lpstr>Arial</vt:lpstr>
      <vt:lpstr>Calibri</vt:lpstr>
      <vt:lpstr>Garamond</vt:lpstr>
      <vt:lpstr>Helvetica</vt:lpstr>
      <vt:lpstr>Wingdings</vt:lpstr>
      <vt:lpstr>Standarddesign</vt:lpstr>
      <vt:lpstr>Rechtsrahmen für Beamtinnen und Beamte des Landes Hessen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Annahme von Belohnungen oder Geschenken 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  <vt:lpstr>Dienstemail – verpflichtende Nutzung, Abruffrequenz </vt:lpstr>
      <vt:lpstr>Rechtsrahmen für Beamtinnen und Beamte des Landes Hessen Einführungsveranstaltung „Rechtsrahmen I“ für LiV</vt:lpstr>
      <vt:lpstr>PowerPoint-Präsentation</vt:lpstr>
      <vt:lpstr>PowerPoint-Präsentation</vt:lpstr>
      <vt:lpstr>Rechtsrahmen für Beamtinnen und Beamte des Landes Hessen Einführungsveranstaltung „Rechtsrahmen I“ für LiV</vt:lpstr>
      <vt:lpstr>Rechtsrahmen für Beamtinnen und Beamte des Landes Hessen Einführungsveranstaltung „Rechtsrahmen I“ für LiV</vt:lpstr>
    </vt:vector>
  </TitlesOfParts>
  <Company>Land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Pusch, Michael (AFL FB)</dc:creator>
  <cp:lastModifiedBy>Dombrowski, Dr. Anja (LA BV)</cp:lastModifiedBy>
  <cp:revision>196</cp:revision>
  <cp:lastPrinted>2014-10-21T09:56:17Z</cp:lastPrinted>
  <dcterms:created xsi:type="dcterms:W3CDTF">2013-07-29T08:37:51Z</dcterms:created>
  <dcterms:modified xsi:type="dcterms:W3CDTF">2025-10-27T15:17:18Z</dcterms:modified>
</cp:coreProperties>
</file>