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7" r:id="rId3"/>
    <p:sldId id="259" r:id="rId4"/>
    <p:sldId id="260" r:id="rId5"/>
    <p:sldId id="261" r:id="rId6"/>
    <p:sldId id="264" r:id="rId7"/>
    <p:sldId id="281" r:id="rId8"/>
    <p:sldId id="275" r:id="rId9"/>
    <p:sldId id="267" r:id="rId10"/>
    <p:sldId id="277" r:id="rId11"/>
    <p:sldId id="276" r:id="rId12"/>
    <p:sldId id="268" r:id="rId13"/>
    <p:sldId id="269" r:id="rId14"/>
    <p:sldId id="270" r:id="rId15"/>
    <p:sldId id="272" r:id="rId16"/>
    <p:sldId id="288" r:id="rId17"/>
    <p:sldId id="273" r:id="rId18"/>
    <p:sldId id="274" r:id="rId19"/>
    <p:sldId id="285" r:id="rId20"/>
    <p:sldId id="286" r:id="rId21"/>
    <p:sldId id="279" r:id="rId22"/>
    <p:sldId id="287" r:id="rId23"/>
    <p:sldId id="282" r:id="rId24"/>
    <p:sldId id="283" r:id="rId25"/>
    <p:sldId id="289" r:id="rId26"/>
    <p:sldId id="284" r:id="rId27"/>
    <p:sldId id="291" r:id="rId28"/>
    <p:sldId id="292" r:id="rId29"/>
    <p:sldId id="290" r:id="rId30"/>
    <p:sldId id="294" r:id="rId31"/>
    <p:sldId id="293" r:id="rId32"/>
  </p:sldIdLst>
  <p:sldSz cx="9144000" cy="6858000" type="screen4x3"/>
  <p:notesSz cx="6797675" cy="9926638"/>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51" autoAdjust="0"/>
  </p:normalViewPr>
  <p:slideViewPr>
    <p:cSldViewPr>
      <p:cViewPr varScale="1">
        <p:scale>
          <a:sx n="107" d="100"/>
          <a:sy n="107" d="100"/>
        </p:scale>
        <p:origin x="1716" y="10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76" d="100"/>
          <a:sy n="76" d="100"/>
        </p:scale>
        <p:origin x="-2214"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r>
              <a:rPr lang="de-DE"/>
              <a:t>Rechtsrahmen für Beamtinnen und Beamte des Landes Hessen</a:t>
            </a:r>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0528081-1D0E-4076-9FA8-26DA290628A3}" type="datetimeFigureOut">
              <a:rPr lang="de-DE"/>
              <a:pPr>
                <a:defRPr/>
              </a:pPr>
              <a:t>02.05.2025</a:t>
            </a:fld>
            <a:endParaRPr lang="de-DE"/>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r>
              <a:rPr lang="de-DE"/>
              <a:t>Studienseminar für Grund-, Haupt-, Real- und Förderschulen in Friedberg</a:t>
            </a:r>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89263DD-287E-4161-9D1B-48D39620089A}"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r>
              <a:rPr lang="de-DE"/>
              <a:t>Rechtsrahmen für Beamtinnen und Beamte des Landes Hessen</a:t>
            </a:r>
          </a:p>
        </p:txBody>
      </p:sp>
      <p:sp>
        <p:nvSpPr>
          <p:cNvPr id="3" name="Datumsplatzhalter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6B2071BE-15F4-48D1-A4A0-01AA04692187}" type="datetimeFigureOut">
              <a:rPr lang="de-DE"/>
              <a:pPr>
                <a:defRPr/>
              </a:pPr>
              <a:t>02.05.2025</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r>
              <a:rPr lang="de-DE"/>
              <a:t>Studienseminar für Grund-, Haupt-, Real- und Förderschulen in Friedberg</a:t>
            </a:r>
          </a:p>
        </p:txBody>
      </p:sp>
      <p:sp>
        <p:nvSpPr>
          <p:cNvPr id="7" name="Foliennummernplatzhalt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F71025F-BFB0-4DC1-9591-1348C31DCA99}"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hf sldNum="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0244" name="Kopfzeilenplatzhalter 4"/>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err="1"/>
              <a:t>Mrco</a:t>
            </a:r>
            <a:endParaRPr lang="de-DE" dirty="0"/>
          </a:p>
        </p:txBody>
      </p:sp>
      <p:sp>
        <p:nvSpPr>
          <p:cNvPr id="4" name="Kopfzeilenplatzhalter 3"/>
          <p:cNvSpPr>
            <a:spLocks noGrp="1"/>
          </p:cNvSpPr>
          <p:nvPr>
            <p:ph type="hdr" sz="quarter" idx="10"/>
          </p:nvPr>
        </p:nvSpPr>
        <p:spPr/>
        <p:txBody>
          <a:bodyPr/>
          <a:lstStyle/>
          <a:p>
            <a:pPr>
              <a:defRPr/>
            </a:pPr>
            <a:r>
              <a:rPr lang="de-DE"/>
              <a:t>Rechtsrahmen für Beamtinnen und Beamte des Landes Hessen</a:t>
            </a:r>
          </a:p>
        </p:txBody>
      </p:sp>
    </p:spTree>
    <p:extLst>
      <p:ext uri="{BB962C8B-B14F-4D97-AF65-F5344CB8AC3E}">
        <p14:creationId xmlns:p14="http://schemas.microsoft.com/office/powerpoint/2010/main" val="37100080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err="1"/>
              <a:t>Anj</a:t>
            </a:r>
            <a:endParaRPr lang="de-DE" altLang="de-DE" dirty="0"/>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4" name="Kopfzeilenplatzhalter 3"/>
          <p:cNvSpPr>
            <a:spLocks noGrp="1"/>
          </p:cNvSpPr>
          <p:nvPr>
            <p:ph type="hdr" sz="quarter"/>
          </p:nvPr>
        </p:nvSpPr>
        <p:spPr/>
        <p:txBody>
          <a:bodyPr/>
          <a:lstStyle/>
          <a:p>
            <a:pPr>
              <a:defRPr/>
            </a:pPr>
            <a:r>
              <a:rPr lang="de-DE"/>
              <a:t>Rechtsrahmen für Beamtinnen und Beamte des Landes Hessen</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extLst>
      <p:ext uri="{BB962C8B-B14F-4D97-AF65-F5344CB8AC3E}">
        <p14:creationId xmlns:p14="http://schemas.microsoft.com/office/powerpoint/2010/main" val="385675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extLst>
      <p:ext uri="{BB962C8B-B14F-4D97-AF65-F5344CB8AC3E}">
        <p14:creationId xmlns:p14="http://schemas.microsoft.com/office/powerpoint/2010/main" val="8213078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extLst>
      <p:ext uri="{BB962C8B-B14F-4D97-AF65-F5344CB8AC3E}">
        <p14:creationId xmlns:p14="http://schemas.microsoft.com/office/powerpoint/2010/main" val="1450531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extLst>
      <p:ext uri="{BB962C8B-B14F-4D97-AF65-F5344CB8AC3E}">
        <p14:creationId xmlns:p14="http://schemas.microsoft.com/office/powerpoint/2010/main" val="265022303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extLst>
      <p:ext uri="{BB962C8B-B14F-4D97-AF65-F5344CB8AC3E}">
        <p14:creationId xmlns:p14="http://schemas.microsoft.com/office/powerpoint/2010/main" val="1290118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Marco</a:t>
            </a:r>
          </a:p>
        </p:txBody>
      </p:sp>
      <p:sp>
        <p:nvSpPr>
          <p:cNvPr id="4" name="Kopfzeilenplatzhalter 3"/>
          <p:cNvSpPr>
            <a:spLocks noGrp="1"/>
          </p:cNvSpPr>
          <p:nvPr>
            <p:ph type="hdr" sz="quarter" idx="10"/>
          </p:nvPr>
        </p:nvSpPr>
        <p:spPr/>
        <p:txBody>
          <a:bodyPr/>
          <a:lstStyle/>
          <a:p>
            <a:pPr>
              <a:defRPr/>
            </a:pPr>
            <a:r>
              <a:rPr lang="de-DE"/>
              <a:t>Rechtsrahmen für Beamtinnen und Beamte des Landes Hessen</a:t>
            </a:r>
          </a:p>
        </p:txBody>
      </p:sp>
    </p:spTree>
    <p:extLst>
      <p:ext uri="{BB962C8B-B14F-4D97-AF65-F5344CB8AC3E}">
        <p14:creationId xmlns:p14="http://schemas.microsoft.com/office/powerpoint/2010/main" val="2406255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Marco</a:t>
            </a:r>
          </a:p>
        </p:txBody>
      </p:sp>
      <p:sp>
        <p:nvSpPr>
          <p:cNvPr id="4" name="Kopfzeilenplatzhalter 3"/>
          <p:cNvSpPr>
            <a:spLocks noGrp="1"/>
          </p:cNvSpPr>
          <p:nvPr>
            <p:ph type="hdr" sz="quarter" idx="10"/>
          </p:nvPr>
        </p:nvSpPr>
        <p:spPr/>
        <p:txBody>
          <a:bodyPr/>
          <a:lstStyle/>
          <a:p>
            <a:pPr>
              <a:defRPr/>
            </a:pPr>
            <a:r>
              <a:rPr lang="de-DE"/>
              <a:t>Rechtsrahmen für Beamtinnen und Beamte des Landes Hessen</a:t>
            </a:r>
          </a:p>
        </p:txBody>
      </p:sp>
    </p:spTree>
    <p:extLst>
      <p:ext uri="{BB962C8B-B14F-4D97-AF65-F5344CB8AC3E}">
        <p14:creationId xmlns:p14="http://schemas.microsoft.com/office/powerpoint/2010/main" val="4177112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Marco</a:t>
            </a:r>
          </a:p>
        </p:txBody>
      </p:sp>
      <p:sp>
        <p:nvSpPr>
          <p:cNvPr id="4" name="Kopfzeilenplatzhalter 3"/>
          <p:cNvSpPr>
            <a:spLocks noGrp="1"/>
          </p:cNvSpPr>
          <p:nvPr>
            <p:ph type="hdr" sz="quarter" idx="10"/>
          </p:nvPr>
        </p:nvSpPr>
        <p:spPr/>
        <p:txBody>
          <a:bodyPr/>
          <a:lstStyle/>
          <a:p>
            <a:pPr>
              <a:defRPr/>
            </a:pPr>
            <a:r>
              <a:rPr lang="de-DE"/>
              <a:t>Rechtsrahmen für Beamtinnen und Beamte des Landes Hessen</a:t>
            </a:r>
          </a:p>
        </p:txBody>
      </p:sp>
    </p:spTree>
    <p:extLst>
      <p:ext uri="{BB962C8B-B14F-4D97-AF65-F5344CB8AC3E}">
        <p14:creationId xmlns:p14="http://schemas.microsoft.com/office/powerpoint/2010/main" val="34362851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Marco</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altLang="de-DE" dirty="0"/>
              <a:t>Anja</a:t>
            </a:r>
          </a:p>
        </p:txBody>
      </p:sp>
      <p:sp>
        <p:nvSpPr>
          <p:cNvPr id="11268" name="Kopfzeilenplatzhalt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de-DE"/>
              <a:t>Rechtsrahmen für Beamtinnen und Beamte des Landes Hessen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pPr>
              <a:defRPr/>
            </a:pPr>
            <a:fld id="{3A7804EE-7176-4A55-84BF-A96524B58A87}" type="datetime1">
              <a:rPr lang="de-DE"/>
              <a:pPr>
                <a:defRPr/>
              </a:pPr>
              <a:t>02.05.2025</a:t>
            </a:fld>
            <a:endParaRPr lang="de-DE"/>
          </a:p>
        </p:txBody>
      </p:sp>
      <p:sp>
        <p:nvSpPr>
          <p:cNvPr id="5"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6" name="Foliennummernplatzhalter 5"/>
          <p:cNvSpPr>
            <a:spLocks noGrp="1"/>
          </p:cNvSpPr>
          <p:nvPr>
            <p:ph type="sldNum" sz="quarter" idx="12"/>
          </p:nvPr>
        </p:nvSpPr>
        <p:spPr/>
        <p:txBody>
          <a:bodyPr/>
          <a:lstStyle>
            <a:lvl1pPr>
              <a:defRPr/>
            </a:lvl1pPr>
          </a:lstStyle>
          <a:p>
            <a:pPr>
              <a:defRPr/>
            </a:pPr>
            <a:fld id="{D6757BB2-8B6B-4F13-AA8E-48026DEF6470}" type="slidenum">
              <a:rPr lang="de-DE" altLang="de-DE"/>
              <a:pPr>
                <a:defRPr/>
              </a:pPr>
              <a:t>‹Nr.›</a:t>
            </a:fld>
            <a:endParaRPr lang="de-DE" altLang="de-DE"/>
          </a:p>
        </p:txBody>
      </p:sp>
    </p:spTree>
    <p:extLst>
      <p:ext uri="{BB962C8B-B14F-4D97-AF65-F5344CB8AC3E}">
        <p14:creationId xmlns:p14="http://schemas.microsoft.com/office/powerpoint/2010/main" val="77643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855C8F60-CEA6-4F16-898C-46F0FEFFC1C7}" type="datetime1">
              <a:rPr lang="de-DE"/>
              <a:pPr>
                <a:defRPr/>
              </a:pPr>
              <a:t>02.05.2025</a:t>
            </a:fld>
            <a:endParaRPr lang="de-DE"/>
          </a:p>
        </p:txBody>
      </p:sp>
      <p:sp>
        <p:nvSpPr>
          <p:cNvPr id="5"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6" name="Foliennummernplatzhalter 5"/>
          <p:cNvSpPr>
            <a:spLocks noGrp="1"/>
          </p:cNvSpPr>
          <p:nvPr>
            <p:ph type="sldNum" sz="quarter" idx="12"/>
          </p:nvPr>
        </p:nvSpPr>
        <p:spPr/>
        <p:txBody>
          <a:bodyPr/>
          <a:lstStyle>
            <a:lvl1pPr>
              <a:defRPr/>
            </a:lvl1pPr>
          </a:lstStyle>
          <a:p>
            <a:pPr>
              <a:defRPr/>
            </a:pPr>
            <a:fld id="{282B76E0-FEF0-41AE-B392-91A61F794CC4}" type="slidenum">
              <a:rPr lang="de-DE" altLang="de-DE"/>
              <a:pPr>
                <a:defRPr/>
              </a:pPr>
              <a:t>‹Nr.›</a:t>
            </a:fld>
            <a:endParaRPr lang="de-DE" altLang="de-DE"/>
          </a:p>
        </p:txBody>
      </p:sp>
    </p:spTree>
    <p:extLst>
      <p:ext uri="{BB962C8B-B14F-4D97-AF65-F5344CB8AC3E}">
        <p14:creationId xmlns:p14="http://schemas.microsoft.com/office/powerpoint/2010/main" val="371582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40BA07A0-A274-445E-96EF-291FE874FFFD}" type="datetime1">
              <a:rPr lang="de-DE"/>
              <a:pPr>
                <a:defRPr/>
              </a:pPr>
              <a:t>02.05.2025</a:t>
            </a:fld>
            <a:endParaRPr lang="de-DE"/>
          </a:p>
        </p:txBody>
      </p:sp>
      <p:sp>
        <p:nvSpPr>
          <p:cNvPr id="5"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6" name="Foliennummernplatzhalter 5"/>
          <p:cNvSpPr>
            <a:spLocks noGrp="1"/>
          </p:cNvSpPr>
          <p:nvPr>
            <p:ph type="sldNum" sz="quarter" idx="12"/>
          </p:nvPr>
        </p:nvSpPr>
        <p:spPr/>
        <p:txBody>
          <a:bodyPr/>
          <a:lstStyle>
            <a:lvl1pPr>
              <a:defRPr/>
            </a:lvl1pPr>
          </a:lstStyle>
          <a:p>
            <a:pPr>
              <a:defRPr/>
            </a:pPr>
            <a:fld id="{B571BA3E-C1E1-44A6-9A21-23F1FCC48673}" type="slidenum">
              <a:rPr lang="de-DE" altLang="de-DE"/>
              <a:pPr>
                <a:defRPr/>
              </a:pPr>
              <a:t>‹Nr.›</a:t>
            </a:fld>
            <a:endParaRPr lang="de-DE" altLang="de-DE"/>
          </a:p>
        </p:txBody>
      </p:sp>
    </p:spTree>
    <p:extLst>
      <p:ext uri="{BB962C8B-B14F-4D97-AF65-F5344CB8AC3E}">
        <p14:creationId xmlns:p14="http://schemas.microsoft.com/office/powerpoint/2010/main" val="171438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8F317705-D471-4EDB-8EDB-078E32532816}" type="datetime1">
              <a:rPr lang="de-DE"/>
              <a:pPr>
                <a:defRPr/>
              </a:pPr>
              <a:t>02.05.2025</a:t>
            </a:fld>
            <a:endParaRPr lang="de-DE"/>
          </a:p>
        </p:txBody>
      </p:sp>
      <p:sp>
        <p:nvSpPr>
          <p:cNvPr id="5"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6" name="Foliennummernplatzhalter 5"/>
          <p:cNvSpPr>
            <a:spLocks noGrp="1"/>
          </p:cNvSpPr>
          <p:nvPr>
            <p:ph type="sldNum" sz="quarter" idx="12"/>
          </p:nvPr>
        </p:nvSpPr>
        <p:spPr/>
        <p:txBody>
          <a:bodyPr/>
          <a:lstStyle>
            <a:lvl1pPr>
              <a:defRPr/>
            </a:lvl1pPr>
          </a:lstStyle>
          <a:p>
            <a:pPr>
              <a:defRPr/>
            </a:pPr>
            <a:fld id="{5CC384E3-1661-48BE-A7B1-99A8D1896221}" type="slidenum">
              <a:rPr lang="de-DE" altLang="de-DE"/>
              <a:pPr>
                <a:defRPr/>
              </a:pPr>
              <a:t>‹Nr.›</a:t>
            </a:fld>
            <a:endParaRPr lang="de-DE" altLang="de-DE"/>
          </a:p>
        </p:txBody>
      </p:sp>
    </p:spTree>
    <p:extLst>
      <p:ext uri="{BB962C8B-B14F-4D97-AF65-F5344CB8AC3E}">
        <p14:creationId xmlns:p14="http://schemas.microsoft.com/office/powerpoint/2010/main" val="2888205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99A556E9-2FCD-442C-A5C4-5DDDECCF2AC5}" type="datetime1">
              <a:rPr lang="de-DE"/>
              <a:pPr>
                <a:defRPr/>
              </a:pPr>
              <a:t>02.05.2025</a:t>
            </a:fld>
            <a:endParaRPr lang="de-DE"/>
          </a:p>
        </p:txBody>
      </p:sp>
      <p:sp>
        <p:nvSpPr>
          <p:cNvPr id="5"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6" name="Foliennummernplatzhalter 5"/>
          <p:cNvSpPr>
            <a:spLocks noGrp="1"/>
          </p:cNvSpPr>
          <p:nvPr>
            <p:ph type="sldNum" sz="quarter" idx="12"/>
          </p:nvPr>
        </p:nvSpPr>
        <p:spPr/>
        <p:txBody>
          <a:bodyPr/>
          <a:lstStyle>
            <a:lvl1pPr>
              <a:defRPr/>
            </a:lvl1pPr>
          </a:lstStyle>
          <a:p>
            <a:pPr>
              <a:defRPr/>
            </a:pPr>
            <a:fld id="{89859598-2100-4C23-9A84-DFCC9A68FFFF}" type="slidenum">
              <a:rPr lang="de-DE" altLang="de-DE"/>
              <a:pPr>
                <a:defRPr/>
              </a:pPr>
              <a:t>‹Nr.›</a:t>
            </a:fld>
            <a:endParaRPr lang="de-DE" altLang="de-DE"/>
          </a:p>
        </p:txBody>
      </p:sp>
    </p:spTree>
    <p:extLst>
      <p:ext uri="{BB962C8B-B14F-4D97-AF65-F5344CB8AC3E}">
        <p14:creationId xmlns:p14="http://schemas.microsoft.com/office/powerpoint/2010/main" val="190910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3"/>
          <p:cNvSpPr>
            <a:spLocks noGrp="1"/>
          </p:cNvSpPr>
          <p:nvPr>
            <p:ph type="dt" sz="half" idx="10"/>
          </p:nvPr>
        </p:nvSpPr>
        <p:spPr/>
        <p:txBody>
          <a:bodyPr/>
          <a:lstStyle>
            <a:lvl1pPr>
              <a:defRPr/>
            </a:lvl1pPr>
          </a:lstStyle>
          <a:p>
            <a:pPr>
              <a:defRPr/>
            </a:pPr>
            <a:fld id="{D869148E-7B9D-42F0-8326-B657278234A9}" type="datetime1">
              <a:rPr lang="de-DE"/>
              <a:pPr>
                <a:defRPr/>
              </a:pPr>
              <a:t>02.05.2025</a:t>
            </a:fld>
            <a:endParaRPr lang="de-DE"/>
          </a:p>
        </p:txBody>
      </p:sp>
      <p:sp>
        <p:nvSpPr>
          <p:cNvPr id="6"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7" name="Foliennummernplatzhalter 5"/>
          <p:cNvSpPr>
            <a:spLocks noGrp="1"/>
          </p:cNvSpPr>
          <p:nvPr>
            <p:ph type="sldNum" sz="quarter" idx="12"/>
          </p:nvPr>
        </p:nvSpPr>
        <p:spPr/>
        <p:txBody>
          <a:bodyPr/>
          <a:lstStyle>
            <a:lvl1pPr>
              <a:defRPr/>
            </a:lvl1pPr>
          </a:lstStyle>
          <a:p>
            <a:pPr>
              <a:defRPr/>
            </a:pPr>
            <a:fld id="{DC018323-366B-4F2E-B5B1-F0EAF8D91E34}" type="slidenum">
              <a:rPr lang="de-DE" altLang="de-DE"/>
              <a:pPr>
                <a:defRPr/>
              </a:pPr>
              <a:t>‹Nr.›</a:t>
            </a:fld>
            <a:endParaRPr lang="de-DE" altLang="de-DE"/>
          </a:p>
        </p:txBody>
      </p:sp>
    </p:spTree>
    <p:extLst>
      <p:ext uri="{BB962C8B-B14F-4D97-AF65-F5344CB8AC3E}">
        <p14:creationId xmlns:p14="http://schemas.microsoft.com/office/powerpoint/2010/main" val="4003504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3"/>
          <p:cNvSpPr>
            <a:spLocks noGrp="1"/>
          </p:cNvSpPr>
          <p:nvPr>
            <p:ph type="dt" sz="half" idx="10"/>
          </p:nvPr>
        </p:nvSpPr>
        <p:spPr/>
        <p:txBody>
          <a:bodyPr/>
          <a:lstStyle>
            <a:lvl1pPr>
              <a:defRPr/>
            </a:lvl1pPr>
          </a:lstStyle>
          <a:p>
            <a:pPr>
              <a:defRPr/>
            </a:pPr>
            <a:fld id="{E41E342B-D921-4110-8AF1-E1D4E0274290}" type="datetime1">
              <a:rPr lang="de-DE"/>
              <a:pPr>
                <a:defRPr/>
              </a:pPr>
              <a:t>02.05.2025</a:t>
            </a:fld>
            <a:endParaRPr lang="de-DE"/>
          </a:p>
        </p:txBody>
      </p:sp>
      <p:sp>
        <p:nvSpPr>
          <p:cNvPr id="8"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9" name="Foliennummernplatzhalter 5"/>
          <p:cNvSpPr>
            <a:spLocks noGrp="1"/>
          </p:cNvSpPr>
          <p:nvPr>
            <p:ph type="sldNum" sz="quarter" idx="12"/>
          </p:nvPr>
        </p:nvSpPr>
        <p:spPr/>
        <p:txBody>
          <a:bodyPr/>
          <a:lstStyle>
            <a:lvl1pPr>
              <a:defRPr/>
            </a:lvl1pPr>
          </a:lstStyle>
          <a:p>
            <a:pPr>
              <a:defRPr/>
            </a:pPr>
            <a:fld id="{67E304D3-4C4B-4B82-BB71-6F90AD4FD693}" type="slidenum">
              <a:rPr lang="de-DE" altLang="de-DE"/>
              <a:pPr>
                <a:defRPr/>
              </a:pPr>
              <a:t>‹Nr.›</a:t>
            </a:fld>
            <a:endParaRPr lang="de-DE" altLang="de-DE"/>
          </a:p>
        </p:txBody>
      </p:sp>
    </p:spTree>
    <p:extLst>
      <p:ext uri="{BB962C8B-B14F-4D97-AF65-F5344CB8AC3E}">
        <p14:creationId xmlns:p14="http://schemas.microsoft.com/office/powerpoint/2010/main" val="2431668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3"/>
          <p:cNvSpPr>
            <a:spLocks noGrp="1"/>
          </p:cNvSpPr>
          <p:nvPr>
            <p:ph type="dt" sz="half" idx="10"/>
          </p:nvPr>
        </p:nvSpPr>
        <p:spPr/>
        <p:txBody>
          <a:bodyPr/>
          <a:lstStyle>
            <a:lvl1pPr>
              <a:defRPr/>
            </a:lvl1pPr>
          </a:lstStyle>
          <a:p>
            <a:pPr>
              <a:defRPr/>
            </a:pPr>
            <a:fld id="{F8BE97AF-F0CA-4E5B-83E7-786C52F6DF1E}" type="datetime1">
              <a:rPr lang="de-DE"/>
              <a:pPr>
                <a:defRPr/>
              </a:pPr>
              <a:t>02.05.2025</a:t>
            </a:fld>
            <a:endParaRPr lang="de-DE"/>
          </a:p>
        </p:txBody>
      </p:sp>
      <p:sp>
        <p:nvSpPr>
          <p:cNvPr id="4"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5" name="Foliennummernplatzhalter 5"/>
          <p:cNvSpPr>
            <a:spLocks noGrp="1"/>
          </p:cNvSpPr>
          <p:nvPr>
            <p:ph type="sldNum" sz="quarter" idx="12"/>
          </p:nvPr>
        </p:nvSpPr>
        <p:spPr/>
        <p:txBody>
          <a:bodyPr/>
          <a:lstStyle>
            <a:lvl1pPr>
              <a:defRPr/>
            </a:lvl1pPr>
          </a:lstStyle>
          <a:p>
            <a:pPr>
              <a:defRPr/>
            </a:pPr>
            <a:fld id="{E900B597-6B40-49F1-A624-B5C4F5F37BBD}" type="slidenum">
              <a:rPr lang="de-DE" altLang="de-DE"/>
              <a:pPr>
                <a:defRPr/>
              </a:pPr>
              <a:t>‹Nr.›</a:t>
            </a:fld>
            <a:endParaRPr lang="de-DE" altLang="de-DE"/>
          </a:p>
        </p:txBody>
      </p:sp>
    </p:spTree>
    <p:extLst>
      <p:ext uri="{BB962C8B-B14F-4D97-AF65-F5344CB8AC3E}">
        <p14:creationId xmlns:p14="http://schemas.microsoft.com/office/powerpoint/2010/main" val="4095528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4861F727-6545-4AF7-BA64-2BB8A3C57696}" type="datetime1">
              <a:rPr lang="de-DE"/>
              <a:pPr>
                <a:defRPr/>
              </a:pPr>
              <a:t>02.05.2025</a:t>
            </a:fld>
            <a:endParaRPr lang="de-DE"/>
          </a:p>
        </p:txBody>
      </p:sp>
      <p:sp>
        <p:nvSpPr>
          <p:cNvPr id="3"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4" name="Foliennummernplatzhalter 5"/>
          <p:cNvSpPr>
            <a:spLocks noGrp="1"/>
          </p:cNvSpPr>
          <p:nvPr>
            <p:ph type="sldNum" sz="quarter" idx="12"/>
          </p:nvPr>
        </p:nvSpPr>
        <p:spPr/>
        <p:txBody>
          <a:bodyPr/>
          <a:lstStyle>
            <a:lvl1pPr>
              <a:defRPr/>
            </a:lvl1pPr>
          </a:lstStyle>
          <a:p>
            <a:pPr>
              <a:defRPr/>
            </a:pPr>
            <a:fld id="{44C0C15F-F42A-4C89-9ED3-AE055E3FBC4A}" type="slidenum">
              <a:rPr lang="de-DE" altLang="de-DE"/>
              <a:pPr>
                <a:defRPr/>
              </a:pPr>
              <a:t>‹Nr.›</a:t>
            </a:fld>
            <a:endParaRPr lang="de-DE" altLang="de-DE"/>
          </a:p>
        </p:txBody>
      </p:sp>
    </p:spTree>
    <p:extLst>
      <p:ext uri="{BB962C8B-B14F-4D97-AF65-F5344CB8AC3E}">
        <p14:creationId xmlns:p14="http://schemas.microsoft.com/office/powerpoint/2010/main" val="126280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7F376182-0AC6-4A34-9429-B5ECBDAFEAF7}" type="datetime1">
              <a:rPr lang="de-DE"/>
              <a:pPr>
                <a:defRPr/>
              </a:pPr>
              <a:t>02.05.2025</a:t>
            </a:fld>
            <a:endParaRPr lang="de-DE"/>
          </a:p>
        </p:txBody>
      </p:sp>
      <p:sp>
        <p:nvSpPr>
          <p:cNvPr id="6"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7" name="Foliennummernplatzhalter 5"/>
          <p:cNvSpPr>
            <a:spLocks noGrp="1"/>
          </p:cNvSpPr>
          <p:nvPr>
            <p:ph type="sldNum" sz="quarter" idx="12"/>
          </p:nvPr>
        </p:nvSpPr>
        <p:spPr/>
        <p:txBody>
          <a:bodyPr/>
          <a:lstStyle>
            <a:lvl1pPr>
              <a:defRPr/>
            </a:lvl1pPr>
          </a:lstStyle>
          <a:p>
            <a:pPr>
              <a:defRPr/>
            </a:pPr>
            <a:fld id="{CB14DE68-CBA0-4917-82FD-C3FABB666F23}" type="slidenum">
              <a:rPr lang="de-DE" altLang="de-DE"/>
              <a:pPr>
                <a:defRPr/>
              </a:pPr>
              <a:t>‹Nr.›</a:t>
            </a:fld>
            <a:endParaRPr lang="de-DE" altLang="de-DE"/>
          </a:p>
        </p:txBody>
      </p:sp>
    </p:spTree>
    <p:extLst>
      <p:ext uri="{BB962C8B-B14F-4D97-AF65-F5344CB8AC3E}">
        <p14:creationId xmlns:p14="http://schemas.microsoft.com/office/powerpoint/2010/main" val="372939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07BEA2B4-BA59-4DE9-BB73-1F1B4DCD7D2D}" type="datetime1">
              <a:rPr lang="de-DE"/>
              <a:pPr>
                <a:defRPr/>
              </a:pPr>
              <a:t>02.05.2025</a:t>
            </a:fld>
            <a:endParaRPr lang="de-DE"/>
          </a:p>
        </p:txBody>
      </p:sp>
      <p:sp>
        <p:nvSpPr>
          <p:cNvPr id="6" name="Fußzeilenplatzhalter 4"/>
          <p:cNvSpPr>
            <a:spLocks noGrp="1"/>
          </p:cNvSpPr>
          <p:nvPr>
            <p:ph type="ftr" sz="quarter" idx="11"/>
          </p:nvPr>
        </p:nvSpPr>
        <p:spPr/>
        <p:txBody>
          <a:bodyPr/>
          <a:lstStyle>
            <a:lvl1pPr>
              <a:defRPr/>
            </a:lvl1pPr>
          </a:lstStyle>
          <a:p>
            <a:pPr>
              <a:defRPr/>
            </a:pPr>
            <a:r>
              <a:rPr lang="de-DE"/>
              <a:t>Studienseminar für Grund-, Haupt-, Real- und Förderschulen in Bad Vilbel</a:t>
            </a:r>
          </a:p>
        </p:txBody>
      </p:sp>
      <p:sp>
        <p:nvSpPr>
          <p:cNvPr id="7" name="Foliennummernplatzhalter 5"/>
          <p:cNvSpPr>
            <a:spLocks noGrp="1"/>
          </p:cNvSpPr>
          <p:nvPr>
            <p:ph type="sldNum" sz="quarter" idx="12"/>
          </p:nvPr>
        </p:nvSpPr>
        <p:spPr/>
        <p:txBody>
          <a:bodyPr/>
          <a:lstStyle>
            <a:lvl1pPr>
              <a:defRPr/>
            </a:lvl1pPr>
          </a:lstStyle>
          <a:p>
            <a:pPr>
              <a:defRPr/>
            </a:pPr>
            <a:fld id="{4109CE08-92BF-47B3-A563-8CAA379DED39}" type="slidenum">
              <a:rPr lang="de-DE" altLang="de-DE"/>
              <a:pPr>
                <a:defRPr/>
              </a:pPr>
              <a:t>‹Nr.›</a:t>
            </a:fld>
            <a:endParaRPr lang="de-DE" altLang="de-DE"/>
          </a:p>
        </p:txBody>
      </p:sp>
    </p:spTree>
    <p:extLst>
      <p:ext uri="{BB962C8B-B14F-4D97-AF65-F5344CB8AC3E}">
        <p14:creationId xmlns:p14="http://schemas.microsoft.com/office/powerpoint/2010/main" val="40521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1027"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211CC77-C7CD-4BC1-A154-F0C98987FBFF}" type="datetime1">
              <a:rPr lang="de-DE"/>
              <a:pPr>
                <a:defRPr/>
              </a:pPr>
              <a:t>02.05.2025</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de-DE"/>
              <a:t>Studienseminar für Grund-, Haupt-, Real- und Förderschulen in Bad Vilbel</a:t>
            </a: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2D4583F9-7833-4BD4-9386-19E692B2C55E}"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mailto:Poststelle.STS-GHRF.BadVilbel@kultus.hessen.de" TargetMode="External"/><Relationship Id="rId5" Type="http://schemas.openxmlformats.org/officeDocument/2006/relationships/hyperlink" Target="https://kultusministerium.hessen.de/lehrkraefte/e-mail-adresse-fuer-lehrkraefte" TargetMode="External"/><Relationship Id="rId4" Type="http://schemas.openxmlformats.org/officeDocument/2006/relationships/hyperlink" Target="mailto:xy@schule.hessen.de"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116013" y="620713"/>
            <a:ext cx="6480175" cy="1152525"/>
          </a:xfrm>
        </p:spPr>
        <p:txBody>
          <a:bodyPr rtlCol="0">
            <a:normAutofit fontScale="90000"/>
          </a:bodyPr>
          <a:lstStyle/>
          <a:p>
            <a:pPr eaLnBrk="1" fontAlgn="auto" hangingPunct="1">
              <a:spcAft>
                <a:spcPts val="0"/>
              </a:spcAft>
              <a:defRPr/>
            </a:pPr>
            <a:br>
              <a:rPr lang="de-DE" dirty="0"/>
            </a:br>
            <a:r>
              <a:rPr lang="de-DE" dirty="0"/>
              <a:t>Rechtsrahmen</a:t>
            </a:r>
            <a:br>
              <a:rPr lang="de-DE" dirty="0"/>
            </a:br>
            <a:r>
              <a:rPr lang="de-DE" dirty="0"/>
              <a:t>für Beamtinnen und Beamte des Landes Hessen</a:t>
            </a:r>
          </a:p>
        </p:txBody>
      </p:sp>
      <p:sp>
        <p:nvSpPr>
          <p:cNvPr id="4099" name="Untertitel 2"/>
          <p:cNvSpPr>
            <a:spLocks noGrp="1"/>
          </p:cNvSpPr>
          <p:nvPr>
            <p:ph type="subTitle" idx="1"/>
          </p:nvPr>
        </p:nvSpPr>
        <p:spPr>
          <a:xfrm>
            <a:off x="1352550" y="3008313"/>
            <a:ext cx="6400800" cy="1752600"/>
          </a:xfrm>
        </p:spPr>
        <p:txBody>
          <a:bodyPr/>
          <a:lstStyle/>
          <a:p>
            <a:pPr eaLnBrk="1" hangingPunct="1"/>
            <a:r>
              <a:rPr lang="de-DE" altLang="de-DE" dirty="0">
                <a:solidFill>
                  <a:schemeClr val="tx1"/>
                </a:solidFill>
              </a:rPr>
              <a:t>Einführungsveranstaltung für </a:t>
            </a:r>
            <a:r>
              <a:rPr lang="de-DE" altLang="de-DE" b="1" dirty="0">
                <a:solidFill>
                  <a:srgbClr val="FF0000"/>
                </a:solidFill>
              </a:rPr>
              <a:t>L</a:t>
            </a:r>
            <a:r>
              <a:rPr lang="de-DE" altLang="de-DE" dirty="0">
                <a:solidFill>
                  <a:schemeClr val="tx1"/>
                </a:solidFill>
              </a:rPr>
              <a:t>ehrkräfte </a:t>
            </a:r>
            <a:r>
              <a:rPr lang="de-DE" altLang="de-DE" b="1" dirty="0">
                <a:solidFill>
                  <a:srgbClr val="FF0000"/>
                </a:solidFill>
              </a:rPr>
              <a:t>i</a:t>
            </a:r>
            <a:r>
              <a:rPr lang="de-DE" altLang="de-DE" dirty="0">
                <a:solidFill>
                  <a:schemeClr val="tx1"/>
                </a:solidFill>
              </a:rPr>
              <a:t>m </a:t>
            </a:r>
            <a:r>
              <a:rPr lang="de-DE" altLang="de-DE" b="1" dirty="0">
                <a:solidFill>
                  <a:srgbClr val="FF0000"/>
                </a:solidFill>
              </a:rPr>
              <a:t>V</a:t>
            </a:r>
            <a:r>
              <a:rPr lang="de-DE" altLang="de-DE" dirty="0">
                <a:solidFill>
                  <a:schemeClr val="tx1"/>
                </a:solidFill>
              </a:rPr>
              <a:t>orbereitungsdienst</a:t>
            </a:r>
            <a:br>
              <a:rPr lang="de-DE" altLang="de-DE" dirty="0">
                <a:solidFill>
                  <a:schemeClr val="tx1"/>
                </a:solidFill>
              </a:rPr>
            </a:br>
            <a:r>
              <a:rPr lang="de-DE" altLang="de-DE" dirty="0">
                <a:solidFill>
                  <a:schemeClr val="tx1"/>
                </a:solidFill>
              </a:rPr>
              <a:t>(</a:t>
            </a:r>
            <a:r>
              <a:rPr lang="de-DE" altLang="de-DE" dirty="0">
                <a:solidFill>
                  <a:srgbClr val="FF0000"/>
                </a:solidFill>
              </a:rPr>
              <a:t>LiV</a:t>
            </a:r>
            <a:r>
              <a:rPr lang="de-DE" altLang="de-DE" dirty="0">
                <a:solidFill>
                  <a:schemeClr val="tx1"/>
                </a:solidFill>
              </a:rPr>
              <a:t>)</a:t>
            </a:r>
          </a:p>
        </p:txBody>
      </p:sp>
      <p:sp>
        <p:nvSpPr>
          <p:cNvPr id="4" name="Fußzeilenplatzhalter 3"/>
          <p:cNvSpPr>
            <a:spLocks noGrp="1"/>
          </p:cNvSpPr>
          <p:nvPr>
            <p:ph type="ftr" sz="quarter" idx="11"/>
          </p:nvPr>
        </p:nvSpPr>
        <p:spPr>
          <a:xfrm>
            <a:off x="755650" y="6356350"/>
            <a:ext cx="7056438" cy="365125"/>
          </a:xfrm>
        </p:spPr>
        <p:txBody>
          <a:bodyPr/>
          <a:lstStyle/>
          <a:p>
            <a:pPr>
              <a:defRPr/>
            </a:pPr>
            <a:r>
              <a:rPr lang="de-DE" dirty="0"/>
              <a:t>Studienseminar für Grund-, Haupt-, Real- und Förderschulen in Bad Vilbel</a:t>
            </a:r>
          </a:p>
        </p:txBody>
      </p:sp>
      <p:pic>
        <p:nvPicPr>
          <p:cNvPr id="4101"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Gerade Verbindung 7"/>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Textfeld 2"/>
          <p:cNvSpPr txBox="1"/>
          <p:nvPr/>
        </p:nvSpPr>
        <p:spPr>
          <a:xfrm>
            <a:off x="7092280" y="6394450"/>
            <a:ext cx="1656433" cy="461665"/>
          </a:xfrm>
          <a:prstGeom prst="rect">
            <a:avLst/>
          </a:prstGeom>
          <a:noFill/>
        </p:spPr>
        <p:txBody>
          <a:bodyPr wrap="square">
            <a:spAutoFit/>
          </a:bodyPr>
          <a:lstStyle/>
          <a:p>
            <a:pPr algn="r" eaLnBrk="1" hangingPunct="1">
              <a:defRPr/>
            </a:pPr>
            <a:r>
              <a:rPr lang="de-DE" sz="1200" dirty="0" err="1">
                <a:solidFill>
                  <a:schemeClr val="bg1">
                    <a:lumMod val="65000"/>
                  </a:schemeClr>
                </a:solidFill>
                <a:cs typeface="Arial" charset="0"/>
              </a:rPr>
              <a:t>M.Bettner</a:t>
            </a:r>
            <a:r>
              <a:rPr lang="de-DE" sz="1200" dirty="0">
                <a:solidFill>
                  <a:schemeClr val="bg1">
                    <a:lumMod val="65000"/>
                  </a:schemeClr>
                </a:solidFill>
                <a:cs typeface="Arial" charset="0"/>
              </a:rPr>
              <a:t>; A. Dombrowski 2025</a:t>
            </a:r>
          </a:p>
        </p:txBody>
      </p:sp>
      <p:pic>
        <p:nvPicPr>
          <p:cNvPr id="4104"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42163" y="5703888"/>
            <a:ext cx="1666875" cy="596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2" name="Abgerundetes Rechteck 1"/>
          <p:cNvSpPr/>
          <p:nvPr/>
        </p:nvSpPr>
        <p:spPr>
          <a:xfrm>
            <a:off x="827088" y="4652963"/>
            <a:ext cx="7273925" cy="504825"/>
          </a:xfrm>
          <a:prstGeom prst="roundRect">
            <a:avLst/>
          </a:prstGeom>
          <a:solidFill>
            <a:srgbClr val="FFFF66">
              <a:alpha val="15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2531"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22533"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txBox="1">
            <a:spLocks noGrp="1" noChangeArrowheads="1"/>
          </p:cNvSpPr>
          <p:nvPr>
            <p:ph idx="1"/>
          </p:nvPr>
        </p:nvSpPr>
        <p:spPr>
          <a:xfrm>
            <a:off x="409575" y="1557338"/>
            <a:ext cx="8339138" cy="44450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spAutoFit/>
          </a:bodyPr>
          <a:lstStyle>
            <a:lvl1pPr marL="342900" indent="-342900"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marL="0" indent="0" algn="ctr" eaLnBrk="1" hangingPunct="1">
              <a:buFont typeface="Arial" charset="0"/>
              <a:buNone/>
              <a:defRPr/>
            </a:pPr>
            <a:r>
              <a:rPr lang="de-DE" sz="1800" b="1" dirty="0">
                <a:solidFill>
                  <a:srgbClr val="0033CC"/>
                </a:solidFill>
              </a:rPr>
              <a:t>HBG § 6</a:t>
            </a:r>
          </a:p>
          <a:p>
            <a:pPr marL="0" indent="0" algn="ctr" eaLnBrk="1" hangingPunct="1">
              <a:buFont typeface="Arial" charset="0"/>
              <a:buNone/>
              <a:defRPr/>
            </a:pPr>
            <a:r>
              <a:rPr lang="de-DE" sz="1800" b="1" dirty="0">
                <a:solidFill>
                  <a:srgbClr val="0033CC"/>
                </a:solidFill>
              </a:rPr>
              <a:t>Arten der Beamtenverhältnisse</a:t>
            </a:r>
            <a:endParaRPr lang="de-DE" sz="1800" dirty="0">
              <a:solidFill>
                <a:srgbClr val="0033CC"/>
              </a:solidFill>
            </a:endParaRPr>
          </a:p>
          <a:p>
            <a:pPr eaLnBrk="1" hangingPunct="1">
              <a:buFont typeface="Arial" charset="0"/>
              <a:buChar char="•"/>
              <a:defRPr/>
            </a:pPr>
            <a:endParaRPr lang="de-DE" sz="1400" dirty="0"/>
          </a:p>
          <a:p>
            <a:pPr marL="0" indent="0" eaLnBrk="1" hangingPunct="1">
              <a:buFont typeface="Arial" charset="0"/>
              <a:buNone/>
              <a:defRPr/>
            </a:pPr>
            <a:r>
              <a:rPr lang="de-DE" sz="1400" b="1" dirty="0"/>
              <a:t>(1) Das Beamtenverhältnis kann begründet werden </a:t>
            </a:r>
          </a:p>
          <a:p>
            <a:pPr lvl="1" eaLnBrk="1" hangingPunct="1">
              <a:buFont typeface="Arial" charset="0"/>
              <a:buChar char="–"/>
              <a:defRPr/>
            </a:pPr>
            <a:r>
              <a:rPr lang="de-DE" sz="1400" b="1" dirty="0"/>
              <a:t>1. </a:t>
            </a:r>
            <a:r>
              <a:rPr lang="de-DE" sz="1400" b="1" dirty="0">
                <a:solidFill>
                  <a:srgbClr val="0033CC"/>
                </a:solidFill>
              </a:rPr>
              <a:t>auf Lebenszeit</a:t>
            </a:r>
            <a:r>
              <a:rPr lang="de-DE" sz="1400" b="1" dirty="0"/>
              <a:t>, wenn die Beamtin oder der Beamte dauernd für Aufgaben im Sinne des § 5 verwendet werden soll,</a:t>
            </a:r>
          </a:p>
          <a:p>
            <a:pPr lvl="1" eaLnBrk="1" hangingPunct="1">
              <a:buFont typeface="Arial" charset="0"/>
              <a:buChar char="–"/>
              <a:defRPr/>
            </a:pPr>
            <a:r>
              <a:rPr lang="de-DE" sz="1400" b="1" dirty="0"/>
              <a:t>2. </a:t>
            </a:r>
            <a:r>
              <a:rPr lang="de-DE" sz="1400" b="1" dirty="0">
                <a:solidFill>
                  <a:srgbClr val="0033CC"/>
                </a:solidFill>
              </a:rPr>
              <a:t>auf Zeit</a:t>
            </a:r>
            <a:r>
              <a:rPr lang="de-DE" sz="1400" b="1" dirty="0"/>
              <a:t>, wenn gesetzlich oder durch Satzung bestimmt ist, dass die Beamtin oder der Beamte auf bestimmte Dauer für Aufgaben im Sinne des § 5 verwendet werden soll,</a:t>
            </a:r>
          </a:p>
          <a:p>
            <a:pPr lvl="1" eaLnBrk="1" hangingPunct="1">
              <a:buFont typeface="Arial" charset="0"/>
              <a:buChar char="–"/>
              <a:defRPr/>
            </a:pPr>
            <a:r>
              <a:rPr lang="de-DE" sz="1400" b="1" dirty="0"/>
              <a:t>3. </a:t>
            </a:r>
            <a:r>
              <a:rPr lang="de-DE" sz="1400" b="1" dirty="0">
                <a:solidFill>
                  <a:srgbClr val="0033CC"/>
                </a:solidFill>
              </a:rPr>
              <a:t>auf Probe</a:t>
            </a:r>
            <a:r>
              <a:rPr lang="de-DE" sz="1400" b="1" dirty="0"/>
              <a:t>, wenn die Beamtin oder der Beamte </a:t>
            </a:r>
          </a:p>
          <a:p>
            <a:pPr lvl="2" eaLnBrk="1" hangingPunct="1">
              <a:buFontTx/>
              <a:buAutoNum type="alphaLcParenR"/>
              <a:defRPr/>
            </a:pPr>
            <a:r>
              <a:rPr lang="de-DE" sz="1400" b="1" dirty="0"/>
              <a:t>zur späteren Verwendung auf Lebenszeit eine Probezeit oder</a:t>
            </a:r>
          </a:p>
          <a:p>
            <a:pPr marL="914400" lvl="2" indent="0" eaLnBrk="1" hangingPunct="1">
              <a:buFont typeface="Arial" charset="0"/>
              <a:buNone/>
              <a:defRPr/>
            </a:pPr>
            <a:r>
              <a:rPr lang="de-DE" sz="1400" b="1" dirty="0"/>
              <a:t>b) zur Übertragung eines Amts mit leitender Funktion ( § 19a ) eine Probezeit zurückzulegen hat,</a:t>
            </a:r>
          </a:p>
          <a:p>
            <a:pPr lvl="1" eaLnBrk="1" hangingPunct="1">
              <a:buFont typeface="Arial" charset="0"/>
              <a:buChar char="–"/>
              <a:defRPr/>
            </a:pPr>
            <a:r>
              <a:rPr lang="de-DE" sz="1400" b="1" dirty="0"/>
              <a:t>4. auf </a:t>
            </a:r>
            <a:r>
              <a:rPr lang="de-DE" sz="1400" b="1" dirty="0">
                <a:solidFill>
                  <a:srgbClr val="0000FF"/>
                </a:solidFill>
              </a:rPr>
              <a:t>Widerruf</a:t>
            </a:r>
            <a:r>
              <a:rPr lang="de-DE" sz="1400" b="1" dirty="0"/>
              <a:t>, wenn die Beamtin oder der Beamte</a:t>
            </a:r>
          </a:p>
          <a:p>
            <a:pPr marL="457200" lvl="1" indent="0" eaLnBrk="1" hangingPunct="1">
              <a:buFont typeface="Arial" charset="0"/>
              <a:buNone/>
              <a:defRPr/>
            </a:pPr>
            <a:r>
              <a:rPr lang="de-DE" sz="1400" b="1" dirty="0"/>
              <a:t>         a) einen </a:t>
            </a:r>
            <a:r>
              <a:rPr lang="de-DE" sz="1400" b="1" dirty="0">
                <a:solidFill>
                  <a:srgbClr val="0000FF"/>
                </a:solidFill>
              </a:rPr>
              <a:t>Vorbereitungsdienst</a:t>
            </a:r>
            <a:r>
              <a:rPr lang="de-DE" sz="1400" b="1" dirty="0"/>
              <a:t> abzuleisten hat</a:t>
            </a:r>
          </a:p>
          <a:p>
            <a:pPr marL="457200" lvl="1" indent="0" eaLnBrk="1" hangingPunct="1">
              <a:buFont typeface="Arial" charset="0"/>
              <a:buNone/>
              <a:defRPr/>
            </a:pPr>
            <a:r>
              <a:rPr lang="de-DE" sz="1400" b="1" dirty="0"/>
              <a:t>         b) oder nur nebenbei oder vorübergehend für Aufgaben im Sinne des § 5 verwendet</a:t>
            </a:r>
            <a:br>
              <a:rPr lang="de-DE" sz="1400" b="1" dirty="0"/>
            </a:br>
            <a:r>
              <a:rPr lang="de-DE" sz="1400" b="1" dirty="0"/>
              <a:t>             werden soll.</a:t>
            </a:r>
          </a:p>
          <a:p>
            <a:pPr marL="0" indent="0" eaLnBrk="1" hangingPunct="1">
              <a:buFont typeface="Arial" charset="0"/>
              <a:buNone/>
              <a:defRPr/>
            </a:pPr>
            <a:endParaRPr lang="de-DE" b="1" dirty="0">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24578"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24580"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txBox="1">
            <a:spLocks noGrp="1" noChangeArrowheads="1"/>
          </p:cNvSpPr>
          <p:nvPr>
            <p:ph idx="1"/>
          </p:nvPr>
        </p:nvSpPr>
        <p:spPr>
          <a:xfrm>
            <a:off x="409575" y="1557338"/>
            <a:ext cx="8229600" cy="44069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spAutoFit/>
          </a:bodyPr>
          <a:lstStyle>
            <a:lvl1pPr marL="342900" indent="-342900"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marL="0" indent="0" algn="ctr" eaLnBrk="1" hangingPunct="1">
              <a:buFont typeface="Arial" charset="0"/>
              <a:buNone/>
              <a:defRPr/>
            </a:pPr>
            <a:r>
              <a:rPr lang="de-DE" sz="1800" b="1" dirty="0">
                <a:solidFill>
                  <a:srgbClr val="0033CC"/>
                </a:solidFill>
              </a:rPr>
              <a:t>HBG § 6</a:t>
            </a:r>
          </a:p>
          <a:p>
            <a:pPr marL="0" indent="0" algn="ctr" eaLnBrk="1" hangingPunct="1">
              <a:buFont typeface="Arial" charset="0"/>
              <a:buNone/>
              <a:defRPr/>
            </a:pPr>
            <a:r>
              <a:rPr lang="de-DE" sz="1800" b="1" dirty="0">
                <a:solidFill>
                  <a:srgbClr val="0033CC"/>
                </a:solidFill>
              </a:rPr>
              <a:t>Arten der Beamtenverhältnisse</a:t>
            </a:r>
            <a:endParaRPr lang="de-DE" sz="1800" dirty="0">
              <a:solidFill>
                <a:srgbClr val="0033CC"/>
              </a:solidFill>
            </a:endParaRPr>
          </a:p>
          <a:p>
            <a:pPr eaLnBrk="1" hangingPunct="1">
              <a:buFont typeface="Arial" charset="0"/>
              <a:buChar char="•"/>
              <a:defRPr/>
            </a:pPr>
            <a:endParaRPr lang="de-DE" sz="1400" dirty="0"/>
          </a:p>
          <a:p>
            <a:pPr marL="0" indent="0" eaLnBrk="1" hangingPunct="1">
              <a:buFont typeface="Arial" charset="0"/>
              <a:buNone/>
              <a:defRPr/>
            </a:pPr>
            <a:r>
              <a:rPr lang="de-DE" sz="1400" b="1" dirty="0"/>
              <a:t>(1) Das Beamtenverhältnis kann begründet werden </a:t>
            </a:r>
          </a:p>
          <a:p>
            <a:pPr lvl="1" eaLnBrk="1" hangingPunct="1">
              <a:buFont typeface="Arial" charset="0"/>
              <a:buChar char="–"/>
              <a:defRPr/>
            </a:pPr>
            <a:r>
              <a:rPr lang="de-DE" sz="1400" b="1" dirty="0"/>
              <a:t>1. </a:t>
            </a:r>
            <a:r>
              <a:rPr lang="de-DE" sz="1400" b="1" dirty="0">
                <a:solidFill>
                  <a:srgbClr val="0033CC"/>
                </a:solidFill>
              </a:rPr>
              <a:t>auf Lebenszeit</a:t>
            </a:r>
            <a:r>
              <a:rPr lang="de-DE" sz="1400" b="1" dirty="0"/>
              <a:t>, wenn der Beamte dauernd für Aufgaben im Sinne des § 5 verwendet</a:t>
            </a:r>
            <a:br>
              <a:rPr lang="de-DE" sz="1400" b="1" dirty="0"/>
            </a:br>
            <a:r>
              <a:rPr lang="de-DE" sz="1400" b="1" dirty="0"/>
              <a:t>    werden soll,</a:t>
            </a:r>
          </a:p>
          <a:p>
            <a:pPr lvl="1" eaLnBrk="1" hangingPunct="1">
              <a:buFont typeface="Arial" charset="0"/>
              <a:buChar char="–"/>
              <a:defRPr/>
            </a:pPr>
            <a:r>
              <a:rPr lang="de-DE" sz="1400" b="1" dirty="0"/>
              <a:t>2. </a:t>
            </a:r>
            <a:r>
              <a:rPr lang="de-DE" sz="1400" b="1" dirty="0">
                <a:solidFill>
                  <a:srgbClr val="0033CC"/>
                </a:solidFill>
              </a:rPr>
              <a:t>auf Zeit</a:t>
            </a:r>
            <a:r>
              <a:rPr lang="de-DE" sz="1400" b="1" dirty="0"/>
              <a:t>, wenn gesetzlich oder durch Satzung bestimmt ist, dass der Beamte auf</a:t>
            </a:r>
            <a:br>
              <a:rPr lang="de-DE" sz="1400" b="1" dirty="0"/>
            </a:br>
            <a:r>
              <a:rPr lang="de-DE" sz="1400" b="1" dirty="0"/>
              <a:t>    bestimmte Dauer für Aufgaben im Sinne des § 5 verwendet werden soll,</a:t>
            </a:r>
          </a:p>
          <a:p>
            <a:pPr lvl="1" eaLnBrk="1" hangingPunct="1">
              <a:buFont typeface="Arial" charset="0"/>
              <a:buChar char="–"/>
              <a:defRPr/>
            </a:pPr>
            <a:r>
              <a:rPr lang="de-DE" sz="1400" b="1" dirty="0"/>
              <a:t>3. </a:t>
            </a:r>
            <a:r>
              <a:rPr lang="de-DE" sz="1400" b="1" dirty="0">
                <a:solidFill>
                  <a:srgbClr val="0033CC"/>
                </a:solidFill>
              </a:rPr>
              <a:t>auf Probe</a:t>
            </a:r>
            <a:r>
              <a:rPr lang="de-DE" sz="1400" b="1" dirty="0"/>
              <a:t>, wenn der Beamte </a:t>
            </a:r>
          </a:p>
          <a:p>
            <a:pPr lvl="2" eaLnBrk="1" hangingPunct="1">
              <a:buFontTx/>
              <a:buAutoNum type="alphaLcParenR"/>
              <a:defRPr/>
            </a:pPr>
            <a:r>
              <a:rPr lang="de-DE" sz="1400" b="1" dirty="0"/>
              <a:t>zur späteren Verwendung auf Lebenszeit eine Probezeit oder</a:t>
            </a:r>
          </a:p>
          <a:p>
            <a:pPr marL="914400" lvl="2" indent="0" eaLnBrk="1" hangingPunct="1">
              <a:buFont typeface="Arial" charset="0"/>
              <a:buNone/>
              <a:defRPr/>
            </a:pPr>
            <a:r>
              <a:rPr lang="de-DE" sz="1400" b="1" dirty="0"/>
              <a:t>b) zur Übertragung eines Amts mit leitender Funktion ( § 19a ) eine Probezeit zurückzulegen hat,</a:t>
            </a:r>
          </a:p>
          <a:p>
            <a:pPr lvl="1" eaLnBrk="1" hangingPunct="1">
              <a:buFont typeface="Arial" charset="0"/>
              <a:buChar char="–"/>
              <a:defRPr/>
            </a:pPr>
            <a:r>
              <a:rPr lang="de-DE" sz="1400" b="1" dirty="0"/>
              <a:t>4. auf </a:t>
            </a:r>
            <a:r>
              <a:rPr lang="de-DE" sz="1400" b="1" dirty="0">
                <a:solidFill>
                  <a:srgbClr val="0000FF"/>
                </a:solidFill>
              </a:rPr>
              <a:t>Widerruf</a:t>
            </a:r>
            <a:r>
              <a:rPr lang="de-DE" sz="1400" b="1" dirty="0"/>
              <a:t>, wenn der Beamte</a:t>
            </a:r>
          </a:p>
          <a:p>
            <a:pPr marL="457200" lvl="1" indent="0" eaLnBrk="1" hangingPunct="1">
              <a:buFont typeface="Arial" charset="0"/>
              <a:buNone/>
              <a:defRPr/>
            </a:pPr>
            <a:r>
              <a:rPr lang="de-DE" sz="1400" b="1" dirty="0"/>
              <a:t>         a) einen </a:t>
            </a:r>
            <a:r>
              <a:rPr lang="de-DE" sz="1400" b="1" dirty="0">
                <a:solidFill>
                  <a:srgbClr val="0000FF"/>
                </a:solidFill>
              </a:rPr>
              <a:t>Vorbereitungsdienst</a:t>
            </a:r>
            <a:r>
              <a:rPr lang="de-DE" sz="1400" b="1" dirty="0"/>
              <a:t> abzuleisten hat</a:t>
            </a:r>
          </a:p>
          <a:p>
            <a:pPr marL="457200" lvl="1" indent="0" eaLnBrk="1" hangingPunct="1">
              <a:buFont typeface="Arial" charset="0"/>
              <a:buNone/>
              <a:defRPr/>
            </a:pPr>
            <a:r>
              <a:rPr lang="de-DE" sz="1400" b="1" dirty="0"/>
              <a:t>         b) oder nur nebenbei oder vorübergehend für Aufgaben im Sinne des § 5 verwendet</a:t>
            </a:r>
            <a:br>
              <a:rPr lang="de-DE" sz="1400" b="1" dirty="0"/>
            </a:br>
            <a:r>
              <a:rPr lang="de-DE" sz="1400" b="1" dirty="0"/>
              <a:t>             werden soll.</a:t>
            </a:r>
          </a:p>
          <a:p>
            <a:pPr marL="0" indent="0" eaLnBrk="1" hangingPunct="1">
              <a:buFont typeface="Arial" charset="0"/>
              <a:buNone/>
              <a:defRPr/>
            </a:pPr>
            <a:r>
              <a:rPr lang="de-DE" sz="1400" b="1" dirty="0"/>
              <a:t>               Das Beamtenverhältnis auf Lebenszeit ist die Regel.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12" end="12"/>
                                            </p:txEl>
                                          </p:spTgt>
                                        </p:tgtEl>
                                        <p:attrNameLst>
                                          <p:attrName>style.visibility</p:attrName>
                                        </p:attrNameLst>
                                      </p:cBhvr>
                                      <p:to>
                                        <p:strVal val="visible"/>
                                      </p:to>
                                    </p:set>
                                    <p:animEffect transition="in" filter="barn(inVertical)">
                                      <p:cBhvr>
                                        <p:cTn id="7" dur="500"/>
                                        <p:tgtEl>
                                          <p:spTgt spid="1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26626"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26628"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2205038"/>
            <a:ext cx="8339138" cy="41021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buFont typeface="Arial" panose="020B0604020202020204" pitchFamily="34" charset="0"/>
              <a:buNone/>
            </a:pPr>
            <a:r>
              <a:rPr lang="de-DE" altLang="de-DE" sz="1800" b="1">
                <a:solidFill>
                  <a:srgbClr val="0033CC"/>
                </a:solidFill>
                <a:latin typeface="Arial" panose="020B0604020202020204" pitchFamily="34" charset="0"/>
              </a:rPr>
              <a:t>HBG § 67</a:t>
            </a:r>
            <a:endParaRPr lang="de-DE" altLang="de-DE" sz="1800" b="1" i="1">
              <a:solidFill>
                <a:srgbClr val="0033CC"/>
              </a:solidFill>
              <a:latin typeface="Arial" panose="020B0604020202020204" pitchFamily="34" charset="0"/>
            </a:endParaRPr>
          </a:p>
          <a:p>
            <a:pPr marL="0" indent="0" algn="ctr" eaLnBrk="1" hangingPunct="1">
              <a:buFont typeface="Arial" panose="020B0604020202020204" pitchFamily="34" charset="0"/>
              <a:buNone/>
            </a:pPr>
            <a:r>
              <a:rPr lang="de-DE" altLang="de-DE" sz="1800" b="1">
                <a:solidFill>
                  <a:srgbClr val="0033CC"/>
                </a:solidFill>
                <a:latin typeface="Arial" panose="020B0604020202020204" pitchFamily="34" charset="0"/>
              </a:rPr>
              <a:t>Amtsführung</a:t>
            </a:r>
            <a:endParaRPr lang="de-DE" altLang="de-DE" sz="1800">
              <a:solidFill>
                <a:srgbClr val="0033CC"/>
              </a:solidFill>
              <a:latin typeface="Arial" panose="020B0604020202020204" pitchFamily="34" charset="0"/>
            </a:endParaRPr>
          </a:p>
          <a:p>
            <a:pPr marL="0" indent="0" eaLnBrk="1" hangingPunct="1">
              <a:lnSpc>
                <a:spcPct val="150000"/>
              </a:lnSpc>
              <a:buFont typeface="Arial" panose="020B0604020202020204" pitchFamily="34" charset="0"/>
              <a:buNone/>
            </a:pPr>
            <a:br>
              <a:rPr lang="de-DE" altLang="de-DE" sz="1800">
                <a:latin typeface="Arial" panose="020B0604020202020204" pitchFamily="34" charset="0"/>
              </a:rPr>
            </a:br>
            <a:r>
              <a:rPr lang="de-DE" altLang="de-DE" sz="1600" b="1">
                <a:latin typeface="Arial" panose="020B0604020202020204" pitchFamily="34" charset="0"/>
              </a:rPr>
              <a:t>(1) Die Beamtin oder der Beamte </a:t>
            </a:r>
            <a:r>
              <a:rPr lang="de-DE" altLang="de-DE" sz="1600" b="1">
                <a:solidFill>
                  <a:srgbClr val="0033CC"/>
                </a:solidFill>
                <a:latin typeface="Arial" panose="020B0604020202020204" pitchFamily="34" charset="0"/>
              </a:rPr>
              <a:t>dient</a:t>
            </a:r>
            <a:r>
              <a:rPr lang="de-DE" altLang="de-DE" sz="1600" b="1">
                <a:latin typeface="Arial" panose="020B0604020202020204" pitchFamily="34" charset="0"/>
              </a:rPr>
              <a:t> dem ganzen Volke, nicht einer Partei. Sie </a:t>
            </a:r>
            <a:br>
              <a:rPr lang="de-DE" altLang="de-DE" sz="1600" b="1">
                <a:latin typeface="Arial" panose="020B0604020202020204" pitchFamily="34" charset="0"/>
              </a:rPr>
            </a:br>
            <a:r>
              <a:rPr lang="de-DE" altLang="de-DE" sz="1600" b="1">
                <a:latin typeface="Arial" panose="020B0604020202020204" pitchFamily="34" charset="0"/>
              </a:rPr>
              <a:t>     bzw. er hat ihre/ seine Aufgaben </a:t>
            </a:r>
            <a:r>
              <a:rPr lang="de-DE" altLang="de-DE" sz="1600" b="1">
                <a:solidFill>
                  <a:srgbClr val="FF0000"/>
                </a:solidFill>
                <a:latin typeface="Arial" panose="020B0604020202020204" pitchFamily="34" charset="0"/>
              </a:rPr>
              <a:t>unparteiisch</a:t>
            </a:r>
            <a:r>
              <a:rPr lang="de-DE" altLang="de-DE" sz="1600" b="1">
                <a:latin typeface="Arial" panose="020B0604020202020204" pitchFamily="34" charset="0"/>
              </a:rPr>
              <a:t> und </a:t>
            </a:r>
            <a:r>
              <a:rPr lang="de-DE" altLang="de-DE" sz="1600" b="1">
                <a:solidFill>
                  <a:srgbClr val="FF0000"/>
                </a:solidFill>
                <a:latin typeface="Arial" panose="020B0604020202020204" pitchFamily="34" charset="0"/>
              </a:rPr>
              <a:t>gerecht</a:t>
            </a:r>
            <a:r>
              <a:rPr lang="de-DE" altLang="de-DE" sz="1600" b="1">
                <a:latin typeface="Arial" panose="020B0604020202020204" pitchFamily="34" charset="0"/>
              </a:rPr>
              <a:t> zu erfüllen und ihr/ </a:t>
            </a:r>
            <a:br>
              <a:rPr lang="de-DE" altLang="de-DE" sz="1600" b="1">
                <a:latin typeface="Arial" panose="020B0604020202020204" pitchFamily="34" charset="0"/>
              </a:rPr>
            </a:br>
            <a:r>
              <a:rPr lang="de-DE" altLang="de-DE" sz="1600" b="1">
                <a:latin typeface="Arial" panose="020B0604020202020204" pitchFamily="34" charset="0"/>
              </a:rPr>
              <a:t>     sein Amt </a:t>
            </a:r>
            <a:r>
              <a:rPr lang="de-DE" altLang="de-DE" sz="1600" b="1">
                <a:solidFill>
                  <a:srgbClr val="FF0000"/>
                </a:solidFill>
                <a:latin typeface="Arial" panose="020B0604020202020204" pitchFamily="34" charset="0"/>
              </a:rPr>
              <a:t>zum Wohle der Allgemeinheit</a:t>
            </a:r>
            <a:r>
              <a:rPr lang="de-DE" altLang="de-DE" sz="1600" b="1">
                <a:latin typeface="Arial" panose="020B0604020202020204" pitchFamily="34" charset="0"/>
              </a:rPr>
              <a:t> zu führen.</a:t>
            </a:r>
          </a:p>
          <a:p>
            <a:pPr marL="0" indent="0" eaLnBrk="1" hangingPunct="1">
              <a:lnSpc>
                <a:spcPct val="150000"/>
              </a:lnSpc>
              <a:buFont typeface="Arial" panose="020B0604020202020204" pitchFamily="34" charset="0"/>
              <a:buNone/>
            </a:pPr>
            <a:r>
              <a:rPr lang="de-DE" altLang="de-DE" sz="1600" b="1">
                <a:latin typeface="Arial" panose="020B0604020202020204" pitchFamily="34" charset="0"/>
              </a:rPr>
              <a:t>(2) Die Beamtin oder der Beamte muss sich durch ihr bzw. sein gesamtes </a:t>
            </a:r>
            <a:r>
              <a:rPr lang="de-DE" altLang="de-DE" sz="1600" b="1">
                <a:solidFill>
                  <a:srgbClr val="0033CC"/>
                </a:solidFill>
                <a:latin typeface="Arial" panose="020B0604020202020204" pitchFamily="34" charset="0"/>
              </a:rPr>
              <a:t>Verhalten</a:t>
            </a:r>
            <a:r>
              <a:rPr lang="de-DE" altLang="de-DE" sz="1600" b="1">
                <a:latin typeface="Arial" panose="020B0604020202020204" pitchFamily="34" charset="0"/>
              </a:rPr>
              <a:t> </a:t>
            </a:r>
            <a:br>
              <a:rPr lang="de-DE" altLang="de-DE" sz="1600" b="1">
                <a:latin typeface="Arial" panose="020B0604020202020204" pitchFamily="34" charset="0"/>
              </a:rPr>
            </a:br>
            <a:r>
              <a:rPr lang="de-DE" altLang="de-DE" sz="1600" b="1">
                <a:latin typeface="Arial" panose="020B0604020202020204" pitchFamily="34" charset="0"/>
              </a:rPr>
              <a:t>     zu der </a:t>
            </a:r>
            <a:r>
              <a:rPr lang="de-DE" altLang="de-DE" sz="1600" b="1">
                <a:solidFill>
                  <a:srgbClr val="FF0000"/>
                </a:solidFill>
                <a:latin typeface="Arial" panose="020B0604020202020204" pitchFamily="34" charset="0"/>
              </a:rPr>
              <a:t>freiheitlichen demokratischen Grundordnung</a:t>
            </a:r>
            <a:r>
              <a:rPr lang="de-DE" altLang="de-DE" sz="1600" b="1">
                <a:latin typeface="Arial" panose="020B0604020202020204" pitchFamily="34" charset="0"/>
              </a:rPr>
              <a:t> im Sinne des Grundgesetzes</a:t>
            </a:r>
            <a:br>
              <a:rPr lang="de-DE" altLang="de-DE" sz="1600" b="1">
                <a:latin typeface="Arial" panose="020B0604020202020204" pitchFamily="34" charset="0"/>
              </a:rPr>
            </a:br>
            <a:r>
              <a:rPr lang="de-DE" altLang="de-DE" sz="1600" b="1">
                <a:latin typeface="Arial" panose="020B0604020202020204" pitchFamily="34" charset="0"/>
              </a:rPr>
              <a:t>     und der Verfassung des Landes Hessen bekennen und für deren Erhaltung </a:t>
            </a:r>
            <a:br>
              <a:rPr lang="de-DE" altLang="de-DE" sz="1600" b="1">
                <a:latin typeface="Arial" panose="020B0604020202020204" pitchFamily="34" charset="0"/>
              </a:rPr>
            </a:br>
            <a:r>
              <a:rPr lang="de-DE" altLang="de-DE" sz="1600" b="1">
                <a:latin typeface="Arial" panose="020B0604020202020204" pitchFamily="34" charset="0"/>
              </a:rPr>
              <a:t>     eintreten. </a:t>
            </a:r>
          </a:p>
          <a:p>
            <a:pPr marL="0" indent="0" algn="ctr" eaLnBrk="1" hangingPunct="1">
              <a:buFont typeface="Arial" panose="020B0604020202020204" pitchFamily="34" charset="0"/>
              <a:buNone/>
            </a:pPr>
            <a:endParaRPr lang="de-DE" altLang="de-DE" sz="1600" b="1">
              <a:solidFill>
                <a:srgbClr val="0033CC"/>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 calcmode="lin" valueType="num">
                                      <p:cBhvr additive="base">
                                        <p:cTn id="7"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3" end="3"/>
                                            </p:txEl>
                                          </p:spTgt>
                                        </p:tgtEl>
                                        <p:attrNameLst>
                                          <p:attrName>style.visibility</p:attrName>
                                        </p:attrNameLst>
                                      </p:cBhvr>
                                      <p:to>
                                        <p:strVal val="visible"/>
                                      </p:to>
                                    </p:set>
                                    <p:anim calcmode="lin" valueType="num">
                                      <p:cBhvr additive="base">
                                        <p:cTn id="13"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28674"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28676"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700213"/>
            <a:ext cx="8229600" cy="49244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buFont typeface="Arial" panose="020B0604020202020204" pitchFamily="34" charset="0"/>
              <a:buNone/>
            </a:pPr>
            <a:r>
              <a:rPr lang="de-DE" altLang="de-DE" sz="1800" b="1">
                <a:solidFill>
                  <a:srgbClr val="0033CC"/>
                </a:solidFill>
                <a:latin typeface="Arial" panose="020B0604020202020204" pitchFamily="34" charset="0"/>
              </a:rPr>
              <a:t>HBG § 68</a:t>
            </a:r>
          </a:p>
          <a:p>
            <a:pPr marL="0" indent="0" algn="ctr" eaLnBrk="1" hangingPunct="1">
              <a:buFont typeface="Arial" panose="020B0604020202020204" pitchFamily="34" charset="0"/>
              <a:buNone/>
            </a:pPr>
            <a:r>
              <a:rPr lang="de-DE" altLang="de-DE" sz="1800" b="1">
                <a:solidFill>
                  <a:srgbClr val="0033CC"/>
                </a:solidFill>
                <a:latin typeface="Arial" panose="020B0604020202020204" pitchFamily="34" charset="0"/>
              </a:rPr>
              <a:t>Politische Betätigung</a:t>
            </a:r>
          </a:p>
          <a:p>
            <a:pPr marL="0" indent="0" eaLnBrk="1" hangingPunct="1">
              <a:buFont typeface="Arial" panose="020B0604020202020204" pitchFamily="34" charset="0"/>
              <a:buNone/>
            </a:pPr>
            <a:br>
              <a:rPr lang="de-DE" altLang="de-DE" sz="1800">
                <a:latin typeface="Arial" panose="020B0604020202020204" pitchFamily="34" charset="0"/>
              </a:rPr>
            </a:br>
            <a:r>
              <a:rPr lang="de-DE" altLang="de-DE" sz="1600" b="1">
                <a:latin typeface="Arial" panose="020B0604020202020204" pitchFamily="34" charset="0"/>
              </a:rPr>
              <a:t>(1) Die Beamtin oder der Beamte hat bei Ausübung ihres/ seines </a:t>
            </a:r>
            <a:r>
              <a:rPr lang="de-DE" altLang="de-DE" sz="1600" b="1">
                <a:solidFill>
                  <a:srgbClr val="0033CC"/>
                </a:solidFill>
                <a:latin typeface="Arial" panose="020B0604020202020204" pitchFamily="34" charset="0"/>
              </a:rPr>
              <a:t>Rechts auf </a:t>
            </a:r>
            <a:br>
              <a:rPr lang="de-DE" altLang="de-DE" sz="1600" b="1">
                <a:solidFill>
                  <a:srgbClr val="0033CC"/>
                </a:solidFill>
                <a:latin typeface="Arial" panose="020B0604020202020204" pitchFamily="34" charset="0"/>
              </a:rPr>
            </a:br>
            <a:r>
              <a:rPr lang="de-DE" altLang="de-DE" sz="1600" b="1">
                <a:solidFill>
                  <a:srgbClr val="0033CC"/>
                </a:solidFill>
                <a:latin typeface="Arial" panose="020B0604020202020204" pitchFamily="34" charset="0"/>
              </a:rPr>
              <a:t>     politische Betätigung</a:t>
            </a:r>
            <a:r>
              <a:rPr lang="de-DE" altLang="de-DE" sz="1600" b="1">
                <a:latin typeface="Arial" panose="020B0604020202020204" pitchFamily="34" charset="0"/>
              </a:rPr>
              <a:t> diejenige </a:t>
            </a:r>
            <a:r>
              <a:rPr lang="de-DE" altLang="de-DE" sz="1600" b="1">
                <a:solidFill>
                  <a:srgbClr val="FF3300"/>
                </a:solidFill>
                <a:latin typeface="Arial" panose="020B0604020202020204" pitchFamily="34" charset="0"/>
              </a:rPr>
              <a:t>Mäßigung und Zurückhaltung</a:t>
            </a:r>
            <a:r>
              <a:rPr lang="de-DE" altLang="de-DE" sz="1600" b="1">
                <a:latin typeface="Arial" panose="020B0604020202020204" pitchFamily="34" charset="0"/>
              </a:rPr>
              <a:t> zu wahren,</a:t>
            </a:r>
          </a:p>
          <a:p>
            <a:pPr marL="0" indent="0" eaLnBrk="1" hangingPunct="1">
              <a:buFont typeface="Arial" panose="020B0604020202020204" pitchFamily="34" charset="0"/>
              <a:buNone/>
            </a:pPr>
            <a:r>
              <a:rPr lang="de-DE" altLang="de-DE" sz="1600" b="1">
                <a:latin typeface="Arial" panose="020B0604020202020204" pitchFamily="34" charset="0"/>
              </a:rPr>
              <a:t>     die sich aus ihrer/ seiner Stellung gegenüber der Gesamtheit und aus der </a:t>
            </a:r>
            <a:br>
              <a:rPr lang="de-DE" altLang="de-DE" sz="1600" b="1">
                <a:latin typeface="Arial" panose="020B0604020202020204" pitchFamily="34" charset="0"/>
              </a:rPr>
            </a:br>
            <a:r>
              <a:rPr lang="de-DE" altLang="de-DE" sz="1600" b="1">
                <a:latin typeface="Arial" panose="020B0604020202020204" pitchFamily="34" charset="0"/>
              </a:rPr>
              <a:t>     Rücksicht auf die Pflichten ihres/ seines Amtes ergeben. </a:t>
            </a:r>
          </a:p>
          <a:p>
            <a:pPr marL="0" indent="0" eaLnBrk="1" hangingPunct="1">
              <a:buFont typeface="Arial" panose="020B0604020202020204" pitchFamily="34" charset="0"/>
              <a:buNone/>
            </a:pPr>
            <a:br>
              <a:rPr lang="de-DE" altLang="de-DE" sz="1600" b="1">
                <a:latin typeface="Arial" panose="020B0604020202020204" pitchFamily="34" charset="0"/>
              </a:rPr>
            </a:br>
            <a:r>
              <a:rPr lang="de-DE" altLang="de-DE" sz="1600" b="1">
                <a:latin typeface="Arial" panose="020B0604020202020204" pitchFamily="34" charset="0"/>
              </a:rPr>
              <a:t>(2) Die Beamtin oder der Beamte haben sich </a:t>
            </a:r>
            <a:r>
              <a:rPr lang="de-DE" altLang="de-DE" sz="1600" b="1">
                <a:solidFill>
                  <a:srgbClr val="0033CC"/>
                </a:solidFill>
                <a:latin typeface="Arial" panose="020B0604020202020204" pitchFamily="34" charset="0"/>
              </a:rPr>
              <a:t>im Dienst</a:t>
            </a:r>
            <a:r>
              <a:rPr lang="de-DE" altLang="de-DE" sz="1600" b="1">
                <a:latin typeface="Arial" panose="020B0604020202020204" pitchFamily="34" charset="0"/>
              </a:rPr>
              <a:t> politisch, weltanschaulich </a:t>
            </a:r>
            <a:br>
              <a:rPr lang="de-DE" altLang="de-DE" sz="1600" b="1">
                <a:latin typeface="Arial" panose="020B0604020202020204" pitchFamily="34" charset="0"/>
              </a:rPr>
            </a:br>
            <a:r>
              <a:rPr lang="de-DE" altLang="de-DE" sz="1600" b="1">
                <a:latin typeface="Arial" panose="020B0604020202020204" pitchFamily="34" charset="0"/>
              </a:rPr>
              <a:t>     und religiös </a:t>
            </a:r>
            <a:r>
              <a:rPr lang="de-DE" altLang="de-DE" sz="1600" b="1">
                <a:solidFill>
                  <a:srgbClr val="FF3300"/>
                </a:solidFill>
                <a:latin typeface="Arial" panose="020B0604020202020204" pitchFamily="34" charset="0"/>
              </a:rPr>
              <a:t>neutral</a:t>
            </a:r>
            <a:r>
              <a:rPr lang="de-DE" altLang="de-DE" sz="1600" b="1">
                <a:latin typeface="Arial" panose="020B0604020202020204" pitchFamily="34" charset="0"/>
              </a:rPr>
              <a:t> zu verhalten.</a:t>
            </a:r>
          </a:p>
          <a:p>
            <a:pPr marL="0" indent="0" eaLnBrk="1" hangingPunct="1">
              <a:buFont typeface="Arial" panose="020B0604020202020204" pitchFamily="34" charset="0"/>
              <a:buNone/>
            </a:pPr>
            <a:r>
              <a:rPr lang="de-DE" altLang="de-DE" sz="1600" b="1">
                <a:latin typeface="Arial" panose="020B0604020202020204" pitchFamily="34" charset="0"/>
              </a:rPr>
              <a:t>     Insbesondere dürfen sie Kleidungsstücke, Symbole oder andere Merkmale nicht</a:t>
            </a:r>
            <a:br>
              <a:rPr lang="de-DE" altLang="de-DE" sz="1600" b="1">
                <a:latin typeface="Arial" panose="020B0604020202020204" pitchFamily="34" charset="0"/>
              </a:rPr>
            </a:br>
            <a:r>
              <a:rPr lang="de-DE" altLang="de-DE" sz="1600" b="1">
                <a:latin typeface="Arial" panose="020B0604020202020204" pitchFamily="34" charset="0"/>
              </a:rPr>
              <a:t>     tragen oder verwenden, die objektiv geeignet sind, das Vertrauen in die</a:t>
            </a:r>
            <a:br>
              <a:rPr lang="de-DE" altLang="de-DE" sz="1600" b="1">
                <a:latin typeface="Arial" panose="020B0604020202020204" pitchFamily="34" charset="0"/>
              </a:rPr>
            </a:br>
            <a:r>
              <a:rPr lang="de-DE" altLang="de-DE" sz="1600" b="1">
                <a:latin typeface="Arial" panose="020B0604020202020204" pitchFamily="34" charset="0"/>
              </a:rPr>
              <a:t>     Neutralität ihrer Amtsführung zu beeinträchtigen oder den politischen,</a:t>
            </a:r>
            <a:br>
              <a:rPr lang="de-DE" altLang="de-DE" sz="1600" b="1">
                <a:latin typeface="Arial" panose="020B0604020202020204" pitchFamily="34" charset="0"/>
              </a:rPr>
            </a:br>
            <a:r>
              <a:rPr lang="de-DE" altLang="de-DE" sz="1600" b="1">
                <a:latin typeface="Arial" panose="020B0604020202020204" pitchFamily="34" charset="0"/>
              </a:rPr>
              <a:t>     religiösen oder weltanschaulichen Frieden zu gefährden. Bei der Entscheidung</a:t>
            </a:r>
            <a:br>
              <a:rPr lang="de-DE" altLang="de-DE" sz="1600" b="1">
                <a:latin typeface="Arial" panose="020B0604020202020204" pitchFamily="34" charset="0"/>
              </a:rPr>
            </a:br>
            <a:r>
              <a:rPr lang="de-DE" altLang="de-DE" sz="1600" b="1">
                <a:latin typeface="Arial" panose="020B0604020202020204" pitchFamily="34" charset="0"/>
              </a:rPr>
              <a:t>     über das Vorliegen der Voraussetzungen nach Satz 1 und 2 ist der christlich und</a:t>
            </a:r>
            <a:br>
              <a:rPr lang="de-DE" altLang="de-DE" sz="1600" b="1">
                <a:latin typeface="Arial" panose="020B0604020202020204" pitchFamily="34" charset="0"/>
              </a:rPr>
            </a:br>
            <a:r>
              <a:rPr lang="de-DE" altLang="de-DE" sz="1600" b="1">
                <a:latin typeface="Arial" panose="020B0604020202020204" pitchFamily="34" charset="0"/>
              </a:rPr>
              <a:t>     humanistisch geprägten abendländischen Tradition des Landes Hessen</a:t>
            </a:r>
            <a:br>
              <a:rPr lang="de-DE" altLang="de-DE" sz="1600" b="1">
                <a:latin typeface="Arial" panose="020B0604020202020204" pitchFamily="34" charset="0"/>
              </a:rPr>
            </a:br>
            <a:r>
              <a:rPr lang="de-DE" altLang="de-DE" sz="1600" b="1">
                <a:latin typeface="Arial" panose="020B0604020202020204" pitchFamily="34" charset="0"/>
              </a:rPr>
              <a:t>     angemessen Rechnung zu tragen.</a:t>
            </a:r>
          </a:p>
          <a:p>
            <a:pPr marL="0" indent="0" algn="ctr" eaLnBrk="1" hangingPunct="1">
              <a:buFont typeface="Arial" panose="020B0604020202020204" pitchFamily="34" charset="0"/>
              <a:buNone/>
            </a:pPr>
            <a:endParaRPr lang="de-DE" altLang="de-DE" sz="1600" b="1">
              <a:solidFill>
                <a:srgbClr val="0033CC"/>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Effect transition="in" filter="barn(inVertical)">
                                      <p:cBhvr>
                                        <p:cTn id="7" dur="500"/>
                                        <p:tgtEl>
                                          <p:spTgt spid="1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xEl>
                                              <p:pRg st="3" end="3"/>
                                            </p:txEl>
                                          </p:spTgt>
                                        </p:tgtEl>
                                        <p:attrNameLst>
                                          <p:attrName>style.visibility</p:attrName>
                                        </p:attrNameLst>
                                      </p:cBhvr>
                                      <p:to>
                                        <p:strVal val="visible"/>
                                      </p:to>
                                    </p:set>
                                    <p:animEffect transition="in" filter="barn(inVertical)">
                                      <p:cBhvr>
                                        <p:cTn id="12" dur="500"/>
                                        <p:tgtEl>
                                          <p:spTgt spid="13">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xEl>
                                              <p:pRg st="4" end="4"/>
                                            </p:txEl>
                                          </p:spTgt>
                                        </p:tgtEl>
                                        <p:attrNameLst>
                                          <p:attrName>style.visibility</p:attrName>
                                        </p:attrNameLst>
                                      </p:cBhvr>
                                      <p:to>
                                        <p:strVal val="visible"/>
                                      </p:to>
                                    </p:set>
                                    <p:animEffect transition="in" filter="barn(inVertical)">
                                      <p:cBhvr>
                                        <p:cTn id="17" dur="500"/>
                                        <p:tgtEl>
                                          <p:spTgt spid="1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xEl>
                                              <p:pRg st="5" end="5"/>
                                            </p:txEl>
                                          </p:spTgt>
                                        </p:tgtEl>
                                        <p:attrNameLst>
                                          <p:attrName>style.visibility</p:attrName>
                                        </p:attrNameLst>
                                      </p:cBhvr>
                                      <p:to>
                                        <p:strVal val="visible"/>
                                      </p:to>
                                    </p:set>
                                    <p:animEffect transition="in" filter="barn(inVertical)">
                                      <p:cBhvr>
                                        <p:cTn id="22" dur="500"/>
                                        <p:tgtEl>
                                          <p:spTgt spid="1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30722"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30724"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2205038"/>
            <a:ext cx="8229600" cy="292735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HBG § 69</a:t>
            </a:r>
          </a:p>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Besondere Beamtenpflichten</a:t>
            </a:r>
            <a:endParaRPr lang="de-DE" altLang="de-DE" sz="1800">
              <a:solidFill>
                <a:srgbClr val="0033CC"/>
              </a:solidFill>
              <a:latin typeface="Arial" panose="020B0604020202020204" pitchFamily="34" charset="0"/>
            </a:endParaRPr>
          </a:p>
          <a:p>
            <a:pPr marL="0" indent="0" eaLnBrk="1" hangingPunct="1">
              <a:lnSpc>
                <a:spcPct val="150000"/>
              </a:lnSpc>
              <a:buFont typeface="Arial" panose="020B0604020202020204" pitchFamily="34" charset="0"/>
              <a:buNone/>
            </a:pPr>
            <a:br>
              <a:rPr lang="de-DE" altLang="de-DE" sz="1800">
                <a:latin typeface="Arial" panose="020B0604020202020204" pitchFamily="34" charset="0"/>
              </a:rPr>
            </a:br>
            <a:r>
              <a:rPr lang="de-DE" altLang="de-DE" sz="1600" b="1">
                <a:latin typeface="Arial" panose="020B0604020202020204" pitchFamily="34" charset="0"/>
              </a:rPr>
              <a:t>Die Beamtin oder der Beamte hat sich </a:t>
            </a:r>
            <a:r>
              <a:rPr lang="de-DE" altLang="de-DE" sz="1600" b="1">
                <a:solidFill>
                  <a:srgbClr val="FF0000"/>
                </a:solidFill>
                <a:latin typeface="Arial" panose="020B0604020202020204" pitchFamily="34" charset="0"/>
              </a:rPr>
              <a:t>mit voller Hingabe </a:t>
            </a:r>
            <a:r>
              <a:rPr lang="de-DE" altLang="de-DE" sz="1600" b="1">
                <a:latin typeface="Arial" panose="020B0604020202020204" pitchFamily="34" charset="0"/>
              </a:rPr>
              <a:t>ihrem/</a:t>
            </a:r>
            <a:r>
              <a:rPr lang="de-DE" altLang="de-DE" sz="1600" b="1">
                <a:solidFill>
                  <a:srgbClr val="FF0000"/>
                </a:solidFill>
                <a:latin typeface="Arial" panose="020B0604020202020204" pitchFamily="34" charset="0"/>
              </a:rPr>
              <a:t> </a:t>
            </a:r>
            <a:r>
              <a:rPr lang="de-DE" altLang="de-DE" sz="1600" b="1">
                <a:latin typeface="Arial" panose="020B0604020202020204" pitchFamily="34" charset="0"/>
              </a:rPr>
              <a:t>seinem Beruf zu widmen. Sie/ er hat sein Amt </a:t>
            </a:r>
            <a:r>
              <a:rPr lang="de-DE" altLang="de-DE" sz="1600" b="1">
                <a:solidFill>
                  <a:srgbClr val="FF0000"/>
                </a:solidFill>
                <a:latin typeface="Arial" panose="020B0604020202020204" pitchFamily="34" charset="0"/>
              </a:rPr>
              <a:t>uneigennützig</a:t>
            </a:r>
            <a:r>
              <a:rPr lang="de-DE" altLang="de-DE" sz="1600" b="1">
                <a:latin typeface="Arial" panose="020B0604020202020204" pitchFamily="34" charset="0"/>
              </a:rPr>
              <a:t> nach bestem Gewissen zu verwalten. Ihr/ sein Verhalten </a:t>
            </a:r>
            <a:r>
              <a:rPr lang="de-DE" altLang="de-DE" sz="1600" b="1">
                <a:solidFill>
                  <a:srgbClr val="0000FF"/>
                </a:solidFill>
                <a:latin typeface="Arial" panose="020B0604020202020204" pitchFamily="34" charset="0"/>
              </a:rPr>
              <a:t>innerhalb und außerhalb des Dienstes </a:t>
            </a:r>
            <a:r>
              <a:rPr lang="de-DE" altLang="de-DE" sz="1600" b="1">
                <a:latin typeface="Arial" panose="020B0604020202020204" pitchFamily="34" charset="0"/>
              </a:rPr>
              <a:t>muss der Achtung und dem Vertrauen gerecht werden, das ihr/ sein Beruf erfordert.</a:t>
            </a:r>
            <a:endParaRPr lang="de-DE" altLang="de-DE" sz="1600" b="1">
              <a:solidFill>
                <a:srgbClr val="0033CC"/>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Effect transition="in" filter="barn(inVertical)">
                                      <p:cBhvr>
                                        <p:cTn id="7" dur="5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32770"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32772"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2205038"/>
            <a:ext cx="8229600" cy="413385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HBG § 84</a:t>
            </a:r>
          </a:p>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Annahme von Belohnungen oder Geschenken</a:t>
            </a:r>
            <a:endParaRPr lang="de-DE" altLang="de-DE" sz="1800">
              <a:solidFill>
                <a:srgbClr val="0033CC"/>
              </a:solidFill>
              <a:latin typeface="Arial" panose="020B0604020202020204" pitchFamily="34" charset="0"/>
            </a:endParaRPr>
          </a:p>
          <a:p>
            <a:pPr marL="0" indent="0" eaLnBrk="1" hangingPunct="1">
              <a:lnSpc>
                <a:spcPct val="150000"/>
              </a:lnSpc>
              <a:buFont typeface="Arial" panose="020B0604020202020204" pitchFamily="34" charset="0"/>
              <a:buNone/>
            </a:pPr>
            <a:br>
              <a:rPr lang="de-DE" altLang="de-DE" sz="1800">
                <a:latin typeface="Arial" panose="020B0604020202020204" pitchFamily="34" charset="0"/>
              </a:rPr>
            </a:br>
            <a:r>
              <a:rPr lang="de-DE" altLang="de-DE" sz="1600" b="1">
                <a:latin typeface="Arial" panose="020B0604020202020204" pitchFamily="34" charset="0"/>
              </a:rPr>
              <a:t>Die Beamtin oder der Beamte darf, auch nach Beendigung des Beamten-verhältnisses, </a:t>
            </a:r>
            <a:r>
              <a:rPr lang="de-DE" altLang="de-DE" sz="1600" b="1">
                <a:solidFill>
                  <a:srgbClr val="FF0000"/>
                </a:solidFill>
                <a:latin typeface="Arial" panose="020B0604020202020204" pitchFamily="34" charset="0"/>
              </a:rPr>
              <a:t>keine Belohnungen oder Geschenke in Bezug auf ihr/ sein Amt</a:t>
            </a:r>
            <a:r>
              <a:rPr lang="de-DE" altLang="de-DE" sz="1600" b="1">
                <a:latin typeface="Arial" panose="020B0604020202020204" pitchFamily="34" charset="0"/>
              </a:rPr>
              <a:t> annehmen. </a:t>
            </a:r>
            <a:r>
              <a:rPr lang="de-DE" altLang="de-DE" sz="1600" b="1">
                <a:solidFill>
                  <a:srgbClr val="FF0000"/>
                </a:solidFill>
                <a:latin typeface="Arial" panose="020B0604020202020204" pitchFamily="34" charset="0"/>
              </a:rPr>
              <a:t>Ausnahmen bedürfen der Zustimmung</a:t>
            </a:r>
            <a:r>
              <a:rPr lang="de-DE" altLang="de-DE" sz="1600" b="1">
                <a:latin typeface="Arial" panose="020B0604020202020204" pitchFamily="34" charset="0"/>
              </a:rPr>
              <a:t> der obersten oder der letzten obersten Dienstbehörde. Die Befugnis zur Zustimmung kann auf nach geordnete Behörden übertragen werden. </a:t>
            </a:r>
          </a:p>
          <a:p>
            <a:pPr marL="0" indent="0" algn="ctr" eaLnBrk="1" hangingPunct="1">
              <a:lnSpc>
                <a:spcPct val="150000"/>
              </a:lnSpc>
              <a:buFont typeface="Arial" panose="020B0604020202020204" pitchFamily="34" charset="0"/>
              <a:buNone/>
            </a:pPr>
            <a:r>
              <a:rPr lang="de-DE" altLang="de-DE" sz="1600" b="1">
                <a:latin typeface="Arial" panose="020B0604020202020204" pitchFamily="34" charset="0"/>
              </a:rPr>
              <a:t> </a:t>
            </a:r>
          </a:p>
          <a:p>
            <a:pPr marL="0" indent="0" algn="ctr" eaLnBrk="1" hangingPunct="1">
              <a:lnSpc>
                <a:spcPct val="150000"/>
              </a:lnSpc>
              <a:buFont typeface="Arial" panose="020B0604020202020204" pitchFamily="34" charset="0"/>
              <a:buNone/>
            </a:pPr>
            <a:endParaRPr lang="de-DE" altLang="de-DE" sz="1600" b="1">
              <a:solidFill>
                <a:srgbClr val="0033CC"/>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Effect transition="in" filter="barn(inVertical)">
                                      <p:cBhvr>
                                        <p:cTn id="7" dur="5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34818" name="Titel 1"/>
          <p:cNvSpPr>
            <a:spLocks noGrp="1"/>
          </p:cNvSpPr>
          <p:nvPr>
            <p:ph type="title"/>
          </p:nvPr>
        </p:nvSpPr>
        <p:spPr>
          <a:xfrm>
            <a:off x="457200" y="908050"/>
            <a:ext cx="8229600" cy="509588"/>
          </a:xfrm>
        </p:spPr>
        <p:txBody>
          <a:bodyPr/>
          <a:lstStyle/>
          <a:p>
            <a:r>
              <a:rPr lang="de-DE" altLang="de-DE" sz="2800" b="1">
                <a:solidFill>
                  <a:srgbClr val="0033CC"/>
                </a:solidFill>
                <a:latin typeface="Arial" panose="020B0604020202020204" pitchFamily="34" charset="0"/>
              </a:rPr>
              <a:t>Annahme von Belohnungen oder Geschenken</a:t>
            </a:r>
            <a:br>
              <a:rPr lang="de-DE" altLang="de-DE">
                <a:solidFill>
                  <a:srgbClr val="0033CC"/>
                </a:solidFill>
                <a:latin typeface="Arial" panose="020B0604020202020204" pitchFamily="34" charset="0"/>
              </a:rPr>
            </a:br>
            <a:endParaRPr lang="de-DE" altLang="de-DE"/>
          </a:p>
        </p:txBody>
      </p:sp>
      <p:sp>
        <p:nvSpPr>
          <p:cNvPr id="3" name="Inhaltsplatzhalter 2"/>
          <p:cNvSpPr>
            <a:spLocks noGrp="1"/>
          </p:cNvSpPr>
          <p:nvPr>
            <p:ph idx="1"/>
          </p:nvPr>
        </p:nvSpPr>
        <p:spPr>
          <a:xfrm>
            <a:off x="457200" y="1196975"/>
            <a:ext cx="8229600" cy="4929188"/>
          </a:xfrm>
        </p:spPr>
        <p:txBody>
          <a:bodyPr/>
          <a:lstStyle/>
          <a:p>
            <a:pPr marL="0" indent="0">
              <a:lnSpc>
                <a:spcPct val="150000"/>
              </a:lnSpc>
              <a:buFont typeface="Arial" charset="0"/>
              <a:buNone/>
              <a:defRPr/>
            </a:pPr>
            <a:r>
              <a:rPr lang="de-DE" sz="1800" b="1" dirty="0">
                <a:latin typeface="Arial" panose="020B0604020202020204" pitchFamily="34" charset="0"/>
                <a:cs typeface="Arial" panose="020B0604020202020204" pitchFamily="34" charset="0"/>
              </a:rPr>
              <a:t>Beschäftigte und Pensionäre dürfen keine Belohnungen und Geschenke annehmen, ohne dafür eine Zustimmung erhalten zu haben. Die Annahme von Geschenken erfüllt sonst den Tatbestand der Vorteilsnahme im Amt.</a:t>
            </a:r>
            <a:endParaRPr lang="de-DE" sz="1800" dirty="0">
              <a:latin typeface="Arial" panose="020B0604020202020204" pitchFamily="34" charset="0"/>
              <a:cs typeface="Arial" panose="020B0604020202020204" pitchFamily="34" charset="0"/>
            </a:endParaRPr>
          </a:p>
          <a:p>
            <a:pPr>
              <a:lnSpc>
                <a:spcPct val="150000"/>
              </a:lnSpc>
              <a:buFont typeface="Arial" charset="0"/>
              <a:buChar char="•"/>
              <a:defRPr/>
            </a:pPr>
            <a:r>
              <a:rPr lang="de-DE" sz="1800" dirty="0">
                <a:latin typeface="Arial" panose="020B0604020202020204" pitchFamily="34" charset="0"/>
                <a:cs typeface="Arial" panose="020B0604020202020204" pitchFamily="34" charset="0"/>
              </a:rPr>
              <a:t>Eine </a:t>
            </a:r>
            <a:r>
              <a:rPr lang="de-DE" sz="1800" b="1" i="1" dirty="0">
                <a:latin typeface="Arial" panose="020B0604020202020204" pitchFamily="34" charset="0"/>
                <a:cs typeface="Arial" panose="020B0604020202020204" pitchFamily="34" charset="0"/>
              </a:rPr>
              <a:t>generelle Zustimmung </a:t>
            </a:r>
            <a:r>
              <a:rPr lang="de-DE" sz="1800" dirty="0">
                <a:latin typeface="Arial" panose="020B0604020202020204" pitchFamily="34" charset="0"/>
                <a:cs typeface="Arial" panose="020B0604020202020204" pitchFamily="34" charset="0"/>
              </a:rPr>
              <a:t>gilt für übliche Werbegeschenke, geringe Diensterleichterungen (z.B. kostenlose Abholung vom Bahnhof) oder Bewirtungen (im angemessenen Rahmen) bis zu einem </a:t>
            </a:r>
            <a:r>
              <a:rPr lang="de-DE" sz="1800" b="1" dirty="0">
                <a:latin typeface="Arial" panose="020B0604020202020204" pitchFamily="34" charset="0"/>
                <a:cs typeface="Arial" panose="020B0604020202020204" pitchFamily="34" charset="0"/>
              </a:rPr>
              <a:t>Wert von ca. 20 €</a:t>
            </a:r>
            <a:r>
              <a:rPr lang="de-DE" sz="1800" dirty="0">
                <a:latin typeface="Arial" panose="020B0604020202020204" pitchFamily="34" charset="0"/>
                <a:cs typeface="Arial" panose="020B0604020202020204" pitchFamily="34" charset="0"/>
              </a:rPr>
              <a:t>. </a:t>
            </a:r>
          </a:p>
          <a:p>
            <a:pPr>
              <a:lnSpc>
                <a:spcPct val="150000"/>
              </a:lnSpc>
              <a:buFont typeface="Arial" charset="0"/>
              <a:buChar char="•"/>
              <a:defRPr/>
            </a:pPr>
            <a:r>
              <a:rPr lang="de-DE" sz="1800" dirty="0">
                <a:latin typeface="Arial" panose="020B0604020202020204" pitchFamily="34" charset="0"/>
                <a:cs typeface="Arial" panose="020B0604020202020204" pitchFamily="34" charset="0"/>
              </a:rPr>
              <a:t>Bis zu einem </a:t>
            </a:r>
            <a:r>
              <a:rPr lang="de-DE" sz="1800" b="1" dirty="0">
                <a:latin typeface="Arial" panose="020B0604020202020204" pitchFamily="34" charset="0"/>
                <a:cs typeface="Arial" panose="020B0604020202020204" pitchFamily="34" charset="0"/>
              </a:rPr>
              <a:t>Wert von 75 € </a:t>
            </a:r>
            <a:r>
              <a:rPr lang="de-DE" sz="1800" dirty="0">
                <a:latin typeface="Arial" panose="020B0604020202020204" pitchFamily="34" charset="0"/>
                <a:cs typeface="Arial" panose="020B0604020202020204" pitchFamily="34" charset="0"/>
              </a:rPr>
              <a:t>entscheidet die Abteilung  Z der Hessischen Lehrkräfteakademie (LA).</a:t>
            </a:r>
          </a:p>
          <a:p>
            <a:pPr>
              <a:lnSpc>
                <a:spcPct val="150000"/>
              </a:lnSpc>
              <a:buFont typeface="Arial" charset="0"/>
              <a:buChar char="•"/>
              <a:defRPr/>
            </a:pPr>
            <a:r>
              <a:rPr lang="de-DE" sz="1800" dirty="0">
                <a:latin typeface="Arial" panose="020B0604020202020204" pitchFamily="34" charset="0"/>
                <a:cs typeface="Arial" panose="020B0604020202020204" pitchFamily="34" charset="0"/>
              </a:rPr>
              <a:t>Über Zuwendungen und Geschenke mit einem </a:t>
            </a:r>
            <a:r>
              <a:rPr lang="de-DE" sz="1800" b="1" dirty="0">
                <a:latin typeface="Arial" panose="020B0604020202020204" pitchFamily="34" charset="0"/>
                <a:cs typeface="Arial" panose="020B0604020202020204" pitchFamily="34" charset="0"/>
              </a:rPr>
              <a:t>Wert von mehr als 75 €</a:t>
            </a:r>
            <a:r>
              <a:rPr lang="de-DE" sz="1800" dirty="0">
                <a:latin typeface="Arial" panose="020B0604020202020204" pitchFamily="34" charset="0"/>
                <a:cs typeface="Arial" panose="020B0604020202020204" pitchFamily="34" charset="0"/>
              </a:rPr>
              <a:t> entscheidet das HKM nach schriftlichem Antrag auf dem Dienstweg. </a:t>
            </a:r>
            <a:br>
              <a:rPr lang="de-DE" sz="1800" dirty="0">
                <a:latin typeface="Arial" panose="020B0604020202020204" pitchFamily="34" charset="0"/>
                <a:cs typeface="Arial" panose="020B0604020202020204" pitchFamily="34" charset="0"/>
              </a:rPr>
            </a:br>
            <a:r>
              <a:rPr lang="de-DE" sz="1800" dirty="0">
                <a:latin typeface="Arial" panose="020B0604020202020204" pitchFamily="34" charset="0"/>
                <a:cs typeface="Arial" panose="020B0604020202020204" pitchFamily="34" charset="0"/>
              </a:rPr>
              <a:t>Angebote von Zuwendungen sind bei der LA anzuzeigen.</a:t>
            </a:r>
          </a:p>
          <a:p>
            <a:pPr marL="0" indent="0">
              <a:lnSpc>
                <a:spcPct val="150000"/>
              </a:lnSpc>
              <a:buFont typeface="Arial" charset="0"/>
              <a:buNone/>
              <a:defRPr/>
            </a:pPr>
            <a:br>
              <a:rPr lang="de-DE" sz="1800" dirty="0">
                <a:latin typeface="Arial" panose="020B0604020202020204" pitchFamily="34" charset="0"/>
                <a:cs typeface="Arial" panose="020B0604020202020204" pitchFamily="34" charset="0"/>
              </a:rPr>
            </a:br>
            <a:endParaRPr lang="de-DE" sz="1800" dirty="0">
              <a:latin typeface="Arial" panose="020B0604020202020204" pitchFamily="34" charset="0"/>
              <a:cs typeface="Arial" panose="020B0604020202020204" pitchFamily="34" charset="0"/>
            </a:endParaRPr>
          </a:p>
        </p:txBody>
      </p:sp>
      <p:sp>
        <p:nvSpPr>
          <p:cNvPr id="4" name="Fußzeilenplatzhalter 3"/>
          <p:cNvSpPr>
            <a:spLocks noGrp="1"/>
          </p:cNvSpPr>
          <p:nvPr>
            <p:ph type="ftr" sz="quarter" idx="11"/>
          </p:nvPr>
        </p:nvSpPr>
        <p:spPr>
          <a:xfrm>
            <a:off x="403225" y="6356350"/>
            <a:ext cx="8208963" cy="365125"/>
          </a:xfrm>
        </p:spPr>
        <p:txBody>
          <a:bodyPr/>
          <a:lstStyle/>
          <a:p>
            <a:pPr>
              <a:defRPr/>
            </a:pPr>
            <a:r>
              <a:rPr lang="de-DE"/>
              <a:t>Studienseminar für Grund-, Haupt-, Real- und Förderschulen in Bad Vilbel</a:t>
            </a:r>
            <a:endParaRPr lang="de-DE" dirty="0"/>
          </a:p>
        </p:txBody>
      </p:sp>
      <p:cxnSp>
        <p:nvCxnSpPr>
          <p:cNvPr id="5" name="Gerade Verbindung 4"/>
          <p:cNvCxnSpPr/>
          <p:nvPr/>
        </p:nvCxnSpPr>
        <p:spPr>
          <a:xfrm>
            <a:off x="403225" y="6308725"/>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35842"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35844"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15925" y="1628775"/>
            <a:ext cx="8229600" cy="4979988"/>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HBG § 80</a:t>
            </a:r>
          </a:p>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Allgemeines, Beihilfe</a:t>
            </a:r>
            <a:endParaRPr lang="de-DE" altLang="de-DE" sz="1800">
              <a:solidFill>
                <a:srgbClr val="0033CC"/>
              </a:solidFill>
              <a:latin typeface="Arial" panose="020B0604020202020204" pitchFamily="34" charset="0"/>
            </a:endParaRPr>
          </a:p>
          <a:p>
            <a:pPr marL="0" indent="0" eaLnBrk="1" hangingPunct="1">
              <a:buFont typeface="Arial" panose="020B0604020202020204" pitchFamily="34" charset="0"/>
              <a:buNone/>
            </a:pPr>
            <a:br>
              <a:rPr lang="de-DE" altLang="de-DE" sz="1800">
                <a:latin typeface="Arial" panose="020B0604020202020204" pitchFamily="34" charset="0"/>
              </a:rPr>
            </a:br>
            <a:r>
              <a:rPr lang="de-DE" altLang="de-DE" sz="1600" b="1">
                <a:latin typeface="Arial" panose="020B0604020202020204" pitchFamily="34" charset="0"/>
              </a:rPr>
              <a:t>(1) </a:t>
            </a:r>
            <a:r>
              <a:rPr lang="de-DE" altLang="de-DE" sz="1600" b="1">
                <a:solidFill>
                  <a:srgbClr val="0000FF"/>
                </a:solidFill>
                <a:latin typeface="Arial" panose="020B0604020202020204" pitchFamily="34" charset="0"/>
              </a:rPr>
              <a:t>Anspruch auf Beihilfe </a:t>
            </a:r>
            <a:r>
              <a:rPr lang="de-DE" altLang="de-DE" sz="1600" b="1">
                <a:latin typeface="Arial" panose="020B0604020202020204" pitchFamily="34" charset="0"/>
              </a:rPr>
              <a:t>haben Beamtinnen und Beamte … wenn und solange sie</a:t>
            </a:r>
            <a:br>
              <a:rPr lang="de-DE" altLang="de-DE" sz="1600" b="1">
                <a:latin typeface="Arial" panose="020B0604020202020204" pitchFamily="34" charset="0"/>
              </a:rPr>
            </a:br>
            <a:r>
              <a:rPr lang="de-DE" altLang="de-DE" sz="1600" b="1">
                <a:latin typeface="Arial" panose="020B0604020202020204" pitchFamily="34" charset="0"/>
              </a:rPr>
              <a:t>     Dienstbezüge, Amtsbezüge, Anwärterbezüge, Ruhegehalt … erhalten.  … </a:t>
            </a:r>
            <a:br>
              <a:rPr lang="de-DE" altLang="de-DE" sz="1600" b="1">
                <a:latin typeface="Arial" panose="020B0604020202020204" pitchFamily="34" charset="0"/>
              </a:rPr>
            </a:br>
            <a:r>
              <a:rPr lang="de-DE" altLang="de-DE" sz="1600" b="1">
                <a:latin typeface="Arial" panose="020B0604020202020204" pitchFamily="34" charset="0"/>
              </a:rPr>
              <a:t>     Berücksichtigungsfähige Angehörige sind die Ehegattin, der Ehegatte, die</a:t>
            </a:r>
            <a:br>
              <a:rPr lang="de-DE" altLang="de-DE" sz="1600" b="1">
                <a:latin typeface="Arial" panose="020B0604020202020204" pitchFamily="34" charset="0"/>
              </a:rPr>
            </a:br>
            <a:r>
              <a:rPr lang="de-DE" altLang="de-DE" sz="1600" b="1">
                <a:latin typeface="Arial" panose="020B0604020202020204" pitchFamily="34" charset="0"/>
              </a:rPr>
              <a:t>     Lebenspartnerin oder der Lebenspartner der beihilfeberechtigten Person sowie</a:t>
            </a:r>
            <a:br>
              <a:rPr lang="de-DE" altLang="de-DE" sz="1600" b="1">
                <a:latin typeface="Arial" panose="020B0604020202020204" pitchFamily="34" charset="0"/>
              </a:rPr>
            </a:br>
            <a:r>
              <a:rPr lang="de-DE" altLang="de-DE" sz="1600" b="1">
                <a:latin typeface="Arial" panose="020B0604020202020204" pitchFamily="34" charset="0"/>
              </a:rPr>
              <a:t>     ihre im Familienzuschlag nach den Hessischen Besoldungsgesetz </a:t>
            </a:r>
            <a:br>
              <a:rPr lang="de-DE" altLang="de-DE" sz="1600" b="1">
                <a:latin typeface="Arial" panose="020B0604020202020204" pitchFamily="34" charset="0"/>
              </a:rPr>
            </a:br>
            <a:r>
              <a:rPr lang="de-DE" altLang="de-DE" sz="1600" b="1">
                <a:latin typeface="Arial" panose="020B0604020202020204" pitchFamily="34" charset="0"/>
              </a:rPr>
              <a:t>     berücksichtigungsfähigen Kinder.  ….</a:t>
            </a:r>
            <a:br>
              <a:rPr lang="de-DE" altLang="de-DE" sz="1600" b="1">
                <a:latin typeface="Arial" panose="020B0604020202020204" pitchFamily="34" charset="0"/>
              </a:rPr>
            </a:br>
            <a:r>
              <a:rPr lang="de-DE" altLang="de-DE" sz="1600" b="1">
                <a:latin typeface="Arial" panose="020B0604020202020204" pitchFamily="34" charset="0"/>
              </a:rPr>
              <a:t>(2) Ein </a:t>
            </a:r>
            <a:r>
              <a:rPr lang="de-DE" altLang="de-DE" sz="1600" b="1">
                <a:solidFill>
                  <a:srgbClr val="0000FF"/>
                </a:solidFill>
                <a:latin typeface="Arial" panose="020B0604020202020204" pitchFamily="34" charset="0"/>
              </a:rPr>
              <a:t>Anspruch auf Beihilfe besteht außerdem </a:t>
            </a:r>
            <a:r>
              <a:rPr lang="de-DE" altLang="de-DE" sz="1600" b="1">
                <a:latin typeface="Arial" panose="020B0604020202020204" pitchFamily="34" charset="0"/>
              </a:rPr>
              <a:t>während</a:t>
            </a:r>
            <a:br>
              <a:rPr lang="de-DE" altLang="de-DE" sz="1600" b="1">
                <a:latin typeface="Arial" panose="020B0604020202020204" pitchFamily="34" charset="0"/>
              </a:rPr>
            </a:br>
            <a:r>
              <a:rPr lang="de-DE" altLang="de-DE" sz="1600" b="1">
                <a:latin typeface="Arial" panose="020B0604020202020204" pitchFamily="34" charset="0"/>
              </a:rPr>
              <a:t>      1. Elternzeit</a:t>
            </a:r>
            <a:br>
              <a:rPr lang="de-DE" altLang="de-DE" sz="1600" b="1">
                <a:latin typeface="Arial" panose="020B0604020202020204" pitchFamily="34" charset="0"/>
              </a:rPr>
            </a:br>
            <a:r>
              <a:rPr lang="de-DE" altLang="de-DE" sz="1600" b="1">
                <a:latin typeface="Arial" panose="020B0604020202020204" pitchFamily="34" charset="0"/>
              </a:rPr>
              <a:t>      2. Beurlaubung aus familiären Gründen …</a:t>
            </a:r>
          </a:p>
          <a:p>
            <a:pPr marL="0" indent="0" eaLnBrk="1" hangingPunct="1">
              <a:buFont typeface="Arial" panose="020B0604020202020204" pitchFamily="34" charset="0"/>
              <a:buNone/>
            </a:pPr>
            <a:r>
              <a:rPr lang="de-DE" altLang="de-DE" sz="1600" b="1">
                <a:latin typeface="Arial" panose="020B0604020202020204" pitchFamily="34" charset="0"/>
              </a:rPr>
              <a:t>      3. Beurlaubungen, die den Regelungen des Pflegezeitgesetzes entsprechen … (3)  </a:t>
            </a:r>
            <a:r>
              <a:rPr lang="de-DE" altLang="de-DE" sz="1600" b="1">
                <a:solidFill>
                  <a:srgbClr val="0000FF"/>
                </a:solidFill>
                <a:latin typeface="Arial" panose="020B0604020202020204" pitchFamily="34" charset="0"/>
                <a:cs typeface="Arial" panose="020B0604020202020204" pitchFamily="34" charset="0"/>
              </a:rPr>
              <a:t>Beihilfen werden </a:t>
            </a:r>
            <a:r>
              <a:rPr lang="de-DE" altLang="de-DE" sz="1600" b="1">
                <a:latin typeface="Arial" panose="020B0604020202020204" pitchFamily="34" charset="0"/>
                <a:cs typeface="Arial" panose="020B0604020202020204" pitchFamily="34" charset="0"/>
              </a:rPr>
              <a:t>in Krankheits-, Pflege-, Geburts- und Todesfällen, für</a:t>
            </a:r>
            <a:br>
              <a:rPr lang="de-DE" altLang="de-DE" sz="1600" b="1">
                <a:latin typeface="Arial" panose="020B0604020202020204" pitchFamily="34" charset="0"/>
                <a:cs typeface="Arial" panose="020B0604020202020204" pitchFamily="34" charset="0"/>
              </a:rPr>
            </a:br>
            <a:r>
              <a:rPr lang="de-DE" altLang="de-DE" sz="1600" b="1">
                <a:latin typeface="Arial" panose="020B0604020202020204" pitchFamily="34" charset="0"/>
                <a:cs typeface="Arial" panose="020B0604020202020204" pitchFamily="34" charset="0"/>
              </a:rPr>
              <a:t>      Maßnahmen zur Gesundheitsvorsorge, zur Früherkennung von Krankheiten, </a:t>
            </a:r>
            <a:br>
              <a:rPr lang="de-DE" altLang="de-DE" sz="1600" b="1">
                <a:latin typeface="Arial" panose="020B0604020202020204" pitchFamily="34" charset="0"/>
                <a:cs typeface="Arial" panose="020B0604020202020204" pitchFamily="34" charset="0"/>
              </a:rPr>
            </a:br>
            <a:r>
              <a:rPr lang="de-DE" altLang="de-DE" sz="1600" b="1">
                <a:latin typeface="Arial" panose="020B0604020202020204" pitchFamily="34" charset="0"/>
                <a:cs typeface="Arial" panose="020B0604020202020204" pitchFamily="34" charset="0"/>
              </a:rPr>
              <a:t>      bei Schutzimpfungen … </a:t>
            </a:r>
            <a:r>
              <a:rPr lang="de-DE" altLang="de-DE" sz="1600" b="1">
                <a:solidFill>
                  <a:srgbClr val="0000FF"/>
                </a:solidFill>
                <a:latin typeface="Arial" panose="020B0604020202020204" pitchFamily="34" charset="0"/>
                <a:cs typeface="Arial" panose="020B0604020202020204" pitchFamily="34" charset="0"/>
              </a:rPr>
              <a:t>gewährt</a:t>
            </a:r>
            <a:r>
              <a:rPr lang="de-DE" altLang="de-DE" sz="1600" b="1">
                <a:latin typeface="Arial" panose="020B0604020202020204" pitchFamily="34" charset="0"/>
                <a:cs typeface="Arial" panose="020B0604020202020204" pitchFamily="34" charset="0"/>
              </a:rPr>
              <a:t>. </a:t>
            </a:r>
          </a:p>
          <a:p>
            <a:pPr marL="0" indent="0" algn="ctr" eaLnBrk="1" hangingPunct="1">
              <a:lnSpc>
                <a:spcPct val="150000"/>
              </a:lnSpc>
              <a:buFont typeface="Arial" panose="020B0604020202020204" pitchFamily="34" charset="0"/>
              <a:buNone/>
            </a:pPr>
            <a:endParaRPr lang="de-DE" altLang="de-DE" sz="1600" b="1">
              <a:solidFill>
                <a:srgbClr val="0033CC"/>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 calcmode="lin" valueType="num">
                                      <p:cBhvr additive="base">
                                        <p:cTn id="7"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3" end="3"/>
                                            </p:txEl>
                                          </p:spTgt>
                                        </p:tgtEl>
                                        <p:attrNameLst>
                                          <p:attrName>style.visibility</p:attrName>
                                        </p:attrNameLst>
                                      </p:cBhvr>
                                      <p:to>
                                        <p:strVal val="visible"/>
                                      </p:to>
                                    </p:set>
                                    <p:anim calcmode="lin" valueType="num">
                                      <p:cBhvr additive="base">
                                        <p:cTn id="13"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37890"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37892"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229600" cy="35020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HBG § 47</a:t>
            </a:r>
          </a:p>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Diensteid</a:t>
            </a:r>
            <a:endParaRPr lang="de-DE" altLang="de-DE" sz="1800">
              <a:solidFill>
                <a:srgbClr val="0033CC"/>
              </a:solidFill>
              <a:latin typeface="Arial" panose="020B0604020202020204" pitchFamily="34" charset="0"/>
            </a:endParaRPr>
          </a:p>
          <a:p>
            <a:pPr marL="0" indent="0" eaLnBrk="1" hangingPunct="1">
              <a:buFont typeface="Arial" panose="020B0604020202020204" pitchFamily="34" charset="0"/>
              <a:buNone/>
            </a:pPr>
            <a:br>
              <a:rPr lang="de-DE" altLang="de-DE" sz="1800">
                <a:latin typeface="Arial" panose="020B0604020202020204" pitchFamily="34" charset="0"/>
              </a:rPr>
            </a:br>
            <a:r>
              <a:rPr lang="de-DE" altLang="de-DE" sz="1600" b="1">
                <a:latin typeface="Arial" panose="020B0604020202020204" pitchFamily="34" charset="0"/>
              </a:rPr>
              <a:t>(1) Der Diensteid … hat folgenden Wortlaut:</a:t>
            </a:r>
          </a:p>
          <a:p>
            <a:pPr marL="0" indent="0" eaLnBrk="1" hangingPunct="1">
              <a:lnSpc>
                <a:spcPct val="150000"/>
              </a:lnSpc>
              <a:buFont typeface="Arial" panose="020B0604020202020204" pitchFamily="34" charset="0"/>
              <a:buNone/>
            </a:pPr>
            <a:r>
              <a:rPr lang="de-DE" altLang="de-DE" sz="1600" b="1">
                <a:solidFill>
                  <a:srgbClr val="0033CC"/>
                </a:solidFill>
                <a:latin typeface="Arial" panose="020B0604020202020204" pitchFamily="34" charset="0"/>
              </a:rPr>
              <a:t>     "Ich schwöre, dass ich das Grundgesetz für die Bundesrepublik Deutschland </a:t>
            </a:r>
            <a:br>
              <a:rPr lang="de-DE" altLang="de-DE" sz="1600" b="1">
                <a:solidFill>
                  <a:srgbClr val="0033CC"/>
                </a:solidFill>
                <a:latin typeface="Arial" panose="020B0604020202020204" pitchFamily="34" charset="0"/>
              </a:rPr>
            </a:br>
            <a:r>
              <a:rPr lang="de-DE" altLang="de-DE" sz="1600" b="1">
                <a:solidFill>
                  <a:srgbClr val="0033CC"/>
                </a:solidFill>
                <a:latin typeface="Arial" panose="020B0604020202020204" pitchFamily="34" charset="0"/>
              </a:rPr>
              <a:t>      und die Verfassung des Landes Hessen sowie alle in Hessen geltenden </a:t>
            </a:r>
            <a:br>
              <a:rPr lang="de-DE" altLang="de-DE" sz="1600" b="1">
                <a:solidFill>
                  <a:srgbClr val="0033CC"/>
                </a:solidFill>
                <a:latin typeface="Arial" panose="020B0604020202020204" pitchFamily="34" charset="0"/>
              </a:rPr>
            </a:br>
            <a:r>
              <a:rPr lang="de-DE" altLang="de-DE" sz="1600" b="1">
                <a:solidFill>
                  <a:srgbClr val="0033CC"/>
                </a:solidFill>
                <a:latin typeface="Arial" panose="020B0604020202020204" pitchFamily="34" charset="0"/>
              </a:rPr>
              <a:t>      Gesetze wahren und meine Pflichten gewissenhaft und unparteiisch erfüllen</a:t>
            </a:r>
            <a:br>
              <a:rPr lang="de-DE" altLang="de-DE" sz="1600" b="1">
                <a:solidFill>
                  <a:srgbClr val="0033CC"/>
                </a:solidFill>
                <a:latin typeface="Arial" panose="020B0604020202020204" pitchFamily="34" charset="0"/>
              </a:rPr>
            </a:br>
            <a:r>
              <a:rPr lang="de-DE" altLang="de-DE" sz="1600" b="1">
                <a:solidFill>
                  <a:srgbClr val="0033CC"/>
                </a:solidFill>
                <a:latin typeface="Arial" panose="020B0604020202020204" pitchFamily="34" charset="0"/>
              </a:rPr>
              <a:t>      werde, so wahr mir Gott helfe ".</a:t>
            </a:r>
            <a:r>
              <a:rPr lang="de-DE" altLang="de-DE" sz="1600" b="1">
                <a:latin typeface="Arial" panose="020B0604020202020204" pitchFamily="34" charset="0"/>
              </a:rPr>
              <a:t> </a:t>
            </a:r>
          </a:p>
          <a:p>
            <a:pPr marL="0" indent="0" algn="ctr" eaLnBrk="1" hangingPunct="1">
              <a:lnSpc>
                <a:spcPct val="150000"/>
              </a:lnSpc>
              <a:buFont typeface="Arial" panose="020B0604020202020204" pitchFamily="34" charset="0"/>
              <a:buNone/>
            </a:pPr>
            <a:endParaRPr lang="de-DE" altLang="de-DE" sz="1600" b="1">
              <a:solidFill>
                <a:srgbClr val="0033CC"/>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 calcmode="lin" valueType="num">
                                      <p:cBhvr additive="base">
                                        <p:cTn id="7"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nodeType="clickEffect">
                                  <p:stCondLst>
                                    <p:cond delay="0"/>
                                  </p:stCondLst>
                                  <p:childTnLst>
                                    <p:set>
                                      <p:cBhvr>
                                        <p:cTn id="12" dur="1" fill="hold">
                                          <p:stCondLst>
                                            <p:cond delay="0"/>
                                          </p:stCondLst>
                                        </p:cTn>
                                        <p:tgtEl>
                                          <p:spTgt spid="13">
                                            <p:txEl>
                                              <p:pRg st="3" end="3"/>
                                            </p:txEl>
                                          </p:spTgt>
                                        </p:tgtEl>
                                        <p:attrNameLst>
                                          <p:attrName>style.visibility</p:attrName>
                                        </p:attrNameLst>
                                      </p:cBhvr>
                                      <p:to>
                                        <p:strVal val="visible"/>
                                      </p:to>
                                    </p:set>
                                    <p:animEffect transition="in" filter="circle(in)">
                                      <p:cBhvr>
                                        <p:cTn id="13" dur="2000"/>
                                        <p:tgtEl>
                                          <p:spTgt spid="1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39938"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39940"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229600" cy="50038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charset="0"/>
              <a:buNone/>
              <a:defRPr/>
            </a:pPr>
            <a:r>
              <a:rPr lang="de-DE" sz="1800" b="1" dirty="0">
                <a:solidFill>
                  <a:srgbClr val="0033CC"/>
                </a:solidFill>
                <a:latin typeface="Arial" charset="0"/>
              </a:rPr>
              <a:t>HBG § 72</a:t>
            </a:r>
          </a:p>
          <a:p>
            <a:pPr marL="0" indent="0" algn="ctr" eaLnBrk="1" hangingPunct="1">
              <a:lnSpc>
                <a:spcPct val="150000"/>
              </a:lnSpc>
              <a:buFont typeface="Arial" charset="0"/>
              <a:buNone/>
              <a:defRPr/>
            </a:pPr>
            <a:r>
              <a:rPr lang="de-DE" sz="1800" b="1" dirty="0">
                <a:solidFill>
                  <a:srgbClr val="0033CC"/>
                </a:solidFill>
                <a:latin typeface="Arial" charset="0"/>
              </a:rPr>
              <a:t>Eidesformel</a:t>
            </a:r>
            <a:endParaRPr lang="de-DE" sz="1800" dirty="0">
              <a:solidFill>
                <a:srgbClr val="0033CC"/>
              </a:solidFill>
              <a:latin typeface="Arial" charset="0"/>
            </a:endParaRPr>
          </a:p>
          <a:p>
            <a:pPr marL="0" indent="0" eaLnBrk="1" hangingPunct="1">
              <a:buFont typeface="Arial" panose="020B0604020202020204" pitchFamily="34" charset="0"/>
              <a:buNone/>
              <a:defRPr/>
            </a:pPr>
            <a:br>
              <a:rPr lang="de-DE" sz="1800" dirty="0">
                <a:latin typeface="Arial" charset="0"/>
              </a:rPr>
            </a:br>
            <a:r>
              <a:rPr lang="de-DE" sz="1600" b="1" dirty="0">
                <a:latin typeface="Arial" charset="0"/>
              </a:rPr>
              <a:t>(1) </a:t>
            </a:r>
            <a:r>
              <a:rPr lang="de-DE" altLang="de-DE" sz="1600" b="1" dirty="0">
                <a:latin typeface="Arial" panose="020B0604020202020204" pitchFamily="34" charset="0"/>
              </a:rPr>
              <a:t>Der Diensteid … hat folgenden Wortlaut:</a:t>
            </a:r>
          </a:p>
          <a:p>
            <a:pPr marL="0" indent="0" eaLnBrk="1" hangingPunct="1">
              <a:lnSpc>
                <a:spcPct val="150000"/>
              </a:lnSpc>
              <a:buFont typeface="Arial" charset="0"/>
              <a:buNone/>
              <a:defRPr/>
            </a:pPr>
            <a:r>
              <a:rPr lang="de-DE" sz="1600" b="1" dirty="0">
                <a:solidFill>
                  <a:srgbClr val="0033CC"/>
                </a:solidFill>
                <a:latin typeface="Arial" charset="0"/>
              </a:rPr>
              <a:t>     "Ich schwöre, dass ich das Grundgesetz für die Bundesrepublik Deutschland </a:t>
            </a:r>
            <a:br>
              <a:rPr lang="de-DE" sz="1600" b="1" dirty="0">
                <a:solidFill>
                  <a:srgbClr val="0033CC"/>
                </a:solidFill>
                <a:latin typeface="Arial" charset="0"/>
              </a:rPr>
            </a:br>
            <a:r>
              <a:rPr lang="de-DE" sz="1600" b="1" dirty="0">
                <a:solidFill>
                  <a:srgbClr val="0033CC"/>
                </a:solidFill>
                <a:latin typeface="Arial" charset="0"/>
              </a:rPr>
              <a:t>      und die Verfassung des Landes Hessen sowie alle in Hessen geltenden </a:t>
            </a:r>
            <a:br>
              <a:rPr lang="de-DE" sz="1600" b="1" dirty="0">
                <a:solidFill>
                  <a:srgbClr val="0033CC"/>
                </a:solidFill>
                <a:latin typeface="Arial" charset="0"/>
              </a:rPr>
            </a:br>
            <a:r>
              <a:rPr lang="de-DE" sz="1600" b="1" dirty="0">
                <a:solidFill>
                  <a:srgbClr val="0033CC"/>
                </a:solidFill>
                <a:latin typeface="Arial" charset="0"/>
              </a:rPr>
              <a:t>      Gesetze wahren und meine Pflichten gewissenhaft und unparteiisch erfüllen</a:t>
            </a:r>
            <a:br>
              <a:rPr lang="de-DE" sz="1600" b="1" dirty="0">
                <a:solidFill>
                  <a:srgbClr val="0033CC"/>
                </a:solidFill>
                <a:latin typeface="Arial" charset="0"/>
              </a:rPr>
            </a:br>
            <a:r>
              <a:rPr lang="de-DE" sz="1600" b="1" dirty="0">
                <a:solidFill>
                  <a:srgbClr val="0033CC"/>
                </a:solidFill>
                <a:latin typeface="Arial" charset="0"/>
              </a:rPr>
              <a:t>      werde</a:t>
            </a:r>
            <a:r>
              <a:rPr lang="de-DE" sz="1600" b="1" dirty="0">
                <a:solidFill>
                  <a:schemeClr val="bg1">
                    <a:lumMod val="65000"/>
                  </a:schemeClr>
                </a:solidFill>
                <a:latin typeface="Arial" charset="0"/>
              </a:rPr>
              <a:t>, so wahr mir Gott helfe </a:t>
            </a:r>
            <a:r>
              <a:rPr lang="de-DE" sz="1600" b="1" dirty="0">
                <a:solidFill>
                  <a:srgbClr val="0033CC"/>
                </a:solidFill>
                <a:latin typeface="Arial" charset="0"/>
              </a:rPr>
              <a:t>".</a:t>
            </a:r>
          </a:p>
          <a:p>
            <a:pPr marL="0" indent="0" eaLnBrk="1" hangingPunct="1">
              <a:buFont typeface="Arial" charset="0"/>
              <a:buNone/>
              <a:defRPr/>
            </a:pPr>
            <a:br>
              <a:rPr lang="de-DE" sz="1600" b="1" dirty="0">
                <a:latin typeface="Arial" charset="0"/>
              </a:rPr>
            </a:br>
            <a:r>
              <a:rPr lang="de-DE" sz="1600" b="1" dirty="0">
                <a:latin typeface="Arial" charset="0"/>
              </a:rPr>
              <a:t>(2) Der Eid kann auch </a:t>
            </a:r>
            <a:r>
              <a:rPr lang="de-DE" sz="1600" b="1" dirty="0">
                <a:solidFill>
                  <a:srgbClr val="0000FF"/>
                </a:solidFill>
                <a:latin typeface="Arial" charset="0"/>
              </a:rPr>
              <a:t>ohne die Worte </a:t>
            </a:r>
            <a:r>
              <a:rPr lang="de-DE" sz="1600" b="1" dirty="0">
                <a:latin typeface="Arial" charset="0"/>
              </a:rPr>
              <a:t>" </a:t>
            </a:r>
            <a:r>
              <a:rPr lang="de-DE" sz="1600" b="1" dirty="0">
                <a:solidFill>
                  <a:srgbClr val="FF0000"/>
                </a:solidFill>
                <a:latin typeface="Arial" charset="0"/>
              </a:rPr>
              <a:t>so wahr mir Gott helfe </a:t>
            </a:r>
            <a:r>
              <a:rPr lang="de-DE" sz="1600" b="1" dirty="0">
                <a:latin typeface="Arial" charset="0"/>
              </a:rPr>
              <a:t>"</a:t>
            </a:r>
            <a:r>
              <a:rPr lang="de-DE" sz="1600" b="1" dirty="0">
                <a:solidFill>
                  <a:srgbClr val="0000FF"/>
                </a:solidFill>
                <a:latin typeface="Arial" charset="0"/>
              </a:rPr>
              <a:t> </a:t>
            </a:r>
            <a:r>
              <a:rPr lang="de-DE" sz="1600" b="1" dirty="0">
                <a:latin typeface="Arial" charset="0"/>
              </a:rPr>
              <a:t>geleistet werden.</a:t>
            </a:r>
          </a:p>
          <a:p>
            <a:pPr marL="0" indent="0" eaLnBrk="1" hangingPunct="1">
              <a:buFont typeface="Arial" charset="0"/>
              <a:buNone/>
              <a:defRPr/>
            </a:pPr>
            <a:br>
              <a:rPr lang="de-DE" sz="1600" b="1" dirty="0">
                <a:latin typeface="Arial" charset="0"/>
              </a:rPr>
            </a:br>
            <a:endParaRPr lang="de-DE" sz="1600" b="1" dirty="0">
              <a:latin typeface="Arial" charset="0"/>
            </a:endParaRPr>
          </a:p>
          <a:p>
            <a:pPr marL="0" indent="0" algn="ctr" eaLnBrk="1" hangingPunct="1">
              <a:lnSpc>
                <a:spcPct val="150000"/>
              </a:lnSpc>
              <a:buFont typeface="Arial" charset="0"/>
              <a:buNone/>
              <a:defRPr/>
            </a:pPr>
            <a:r>
              <a:rPr lang="de-DE" sz="1600" b="1" dirty="0">
                <a:latin typeface="Arial" charset="0"/>
              </a:rPr>
              <a:t> </a:t>
            </a:r>
          </a:p>
          <a:p>
            <a:pPr marL="0" indent="0" algn="ctr" eaLnBrk="1" hangingPunct="1">
              <a:lnSpc>
                <a:spcPct val="150000"/>
              </a:lnSpc>
              <a:buFont typeface="Arial" charset="0"/>
              <a:buNone/>
              <a:defRPr/>
            </a:pPr>
            <a:endParaRPr lang="de-DE" sz="1600" b="1" dirty="0">
              <a:solidFill>
                <a:srgbClr val="0033CC"/>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4" end="4"/>
                                            </p:txEl>
                                          </p:spTgt>
                                        </p:tgtEl>
                                        <p:attrNameLst>
                                          <p:attrName>style.visibility</p:attrName>
                                        </p:attrNameLst>
                                      </p:cBhvr>
                                      <p:to>
                                        <p:strVal val="visible"/>
                                      </p:to>
                                    </p:set>
                                    <p:anim calcmode="lin" valueType="num">
                                      <p:cBhvr additive="base">
                                        <p:cTn id="7"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6147" name="Inhaltsplatzhalter 2"/>
          <p:cNvSpPr>
            <a:spLocks noGrp="1"/>
          </p:cNvSpPr>
          <p:nvPr>
            <p:ph idx="1"/>
          </p:nvPr>
        </p:nvSpPr>
        <p:spPr/>
        <p:txBody>
          <a:bodyPr/>
          <a:lstStyle/>
          <a:p>
            <a:pPr eaLnBrk="1" hangingPunct="1"/>
            <a:endParaRPr lang="de-DE" altLang="de-DE"/>
          </a:p>
        </p:txBody>
      </p:sp>
      <p:pic>
        <p:nvPicPr>
          <p:cNvPr id="6148"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bgerundetes Rechteck 5"/>
          <p:cNvSpPr/>
          <p:nvPr/>
        </p:nvSpPr>
        <p:spPr>
          <a:xfrm>
            <a:off x="2411413" y="3068638"/>
            <a:ext cx="4392612" cy="1439862"/>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de-DE"/>
          </a:p>
        </p:txBody>
      </p:sp>
      <p:sp>
        <p:nvSpPr>
          <p:cNvPr id="3079" name="Textfeld 6"/>
          <p:cNvSpPr txBox="1">
            <a:spLocks noChangeArrowheads="1"/>
          </p:cNvSpPr>
          <p:nvPr/>
        </p:nvSpPr>
        <p:spPr bwMode="auto">
          <a:xfrm>
            <a:off x="2411413" y="3357563"/>
            <a:ext cx="4392612"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4400">
                <a:solidFill>
                  <a:schemeClr val="bg1"/>
                </a:solidFill>
              </a:rPr>
              <a:t>Grundgesetz (GG)</a:t>
            </a:r>
          </a:p>
        </p:txBody>
      </p:sp>
      <p:cxnSp>
        <p:nvCxnSpPr>
          <p:cNvPr id="8" name="Gerade Verbindung 7"/>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Fußzeilenplatzhalter 3"/>
          <p:cNvSpPr>
            <a:spLocks noGrp="1"/>
          </p:cNvSpPr>
          <p:nvPr>
            <p:ph type="ftr" sz="quarter" idx="11"/>
          </p:nvPr>
        </p:nvSpPr>
        <p:spPr>
          <a:xfrm>
            <a:off x="755650" y="6356350"/>
            <a:ext cx="7056438" cy="365125"/>
          </a:xfrm>
        </p:spPr>
        <p:txBody>
          <a:bodyPr/>
          <a:lstStyle/>
          <a:p>
            <a:pPr>
              <a:defRPr/>
            </a:pPr>
            <a:r>
              <a:rPr lang="de-DE" dirty="0"/>
              <a:t>Studienseminar für Grund-, Haupt-, Real- und Förderschulen in Bad Vilbel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9"/>
                                        </p:tgtEl>
                                        <p:attrNameLst>
                                          <p:attrName>style.visibility</p:attrName>
                                        </p:attrNameLst>
                                      </p:cBhvr>
                                      <p:to>
                                        <p:strVal val="visible"/>
                                      </p:to>
                                    </p:set>
                                    <p:animEffect transition="in" filter="circle(in)">
                                      <p:cBhvr>
                                        <p:cTn id="7" dur="2000"/>
                                        <p:tgtEl>
                                          <p:spTgt spid="3079"/>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079"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41986"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41988"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229600" cy="5004447"/>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charset="0"/>
              <a:buNone/>
              <a:defRPr/>
            </a:pPr>
            <a:r>
              <a:rPr lang="de-DE" sz="1800" b="1" dirty="0">
                <a:solidFill>
                  <a:srgbClr val="0033CC"/>
                </a:solidFill>
                <a:latin typeface="Arial" charset="0"/>
              </a:rPr>
              <a:t>HBG § 47</a:t>
            </a:r>
          </a:p>
          <a:p>
            <a:pPr marL="0" indent="0" algn="ctr" eaLnBrk="1" hangingPunct="1">
              <a:lnSpc>
                <a:spcPct val="150000"/>
              </a:lnSpc>
              <a:buFont typeface="Arial" charset="0"/>
              <a:buNone/>
              <a:defRPr/>
            </a:pPr>
            <a:r>
              <a:rPr lang="de-DE" sz="1800" b="1" dirty="0">
                <a:solidFill>
                  <a:srgbClr val="0033CC"/>
                </a:solidFill>
                <a:latin typeface="Arial" charset="0"/>
              </a:rPr>
              <a:t>Eidesformel</a:t>
            </a:r>
            <a:endParaRPr lang="de-DE" sz="1800" dirty="0">
              <a:solidFill>
                <a:srgbClr val="0033CC"/>
              </a:solidFill>
              <a:latin typeface="Arial" charset="0"/>
            </a:endParaRPr>
          </a:p>
          <a:p>
            <a:pPr marL="0" indent="0" eaLnBrk="1" hangingPunct="1">
              <a:buFont typeface="Arial" panose="020B0604020202020204" pitchFamily="34" charset="0"/>
              <a:buNone/>
              <a:defRPr/>
            </a:pPr>
            <a:br>
              <a:rPr lang="de-DE" sz="1800" dirty="0">
                <a:latin typeface="Arial" charset="0"/>
              </a:rPr>
            </a:br>
            <a:r>
              <a:rPr lang="de-DE" sz="1600" b="1" dirty="0">
                <a:latin typeface="Arial" charset="0"/>
              </a:rPr>
              <a:t>(1) </a:t>
            </a:r>
            <a:r>
              <a:rPr lang="de-DE" altLang="de-DE" sz="1600" b="1" dirty="0">
                <a:latin typeface="Arial" panose="020B0604020202020204" pitchFamily="34" charset="0"/>
              </a:rPr>
              <a:t>Der Diensteid … hat folgenden Wortlaut:</a:t>
            </a:r>
          </a:p>
          <a:p>
            <a:pPr marL="0" indent="0" eaLnBrk="1" hangingPunct="1">
              <a:buFont typeface="Arial" charset="0"/>
              <a:buNone/>
              <a:defRPr/>
            </a:pPr>
            <a:r>
              <a:rPr lang="de-DE" sz="1600" b="1" dirty="0">
                <a:solidFill>
                  <a:srgbClr val="0033CC"/>
                </a:solidFill>
                <a:latin typeface="Arial" charset="0"/>
              </a:rPr>
              <a:t>     "</a:t>
            </a:r>
            <a:r>
              <a:rPr lang="de-DE" sz="1600" b="1" dirty="0">
                <a:solidFill>
                  <a:schemeClr val="bg1">
                    <a:lumMod val="65000"/>
                  </a:schemeClr>
                </a:solidFill>
                <a:latin typeface="Arial" charset="0"/>
              </a:rPr>
              <a:t>Ich schwöre</a:t>
            </a:r>
            <a:r>
              <a:rPr lang="de-DE" sz="1600" b="1" dirty="0">
                <a:solidFill>
                  <a:srgbClr val="0033CC"/>
                </a:solidFill>
                <a:latin typeface="Arial" charset="0"/>
              </a:rPr>
              <a:t>, dass ich das Grundgesetz für die Bundesrepublik Deutschland </a:t>
            </a:r>
            <a:br>
              <a:rPr lang="de-DE" sz="1600" b="1" dirty="0">
                <a:solidFill>
                  <a:srgbClr val="0033CC"/>
                </a:solidFill>
                <a:latin typeface="Arial" charset="0"/>
              </a:rPr>
            </a:br>
            <a:r>
              <a:rPr lang="de-DE" sz="1600" b="1" dirty="0">
                <a:solidFill>
                  <a:srgbClr val="0033CC"/>
                </a:solidFill>
                <a:latin typeface="Arial" charset="0"/>
              </a:rPr>
              <a:t>      und die Verfassung des Landes Hessen sowie alle in Hessen geltenden </a:t>
            </a:r>
            <a:br>
              <a:rPr lang="de-DE" sz="1600" b="1" dirty="0">
                <a:solidFill>
                  <a:srgbClr val="0033CC"/>
                </a:solidFill>
                <a:latin typeface="Arial" charset="0"/>
              </a:rPr>
            </a:br>
            <a:r>
              <a:rPr lang="de-DE" sz="1600" b="1" dirty="0">
                <a:solidFill>
                  <a:srgbClr val="0033CC"/>
                </a:solidFill>
                <a:latin typeface="Arial" charset="0"/>
              </a:rPr>
              <a:t>      Gesetze wahren und meine Pflichten gewissenhaft und unparteiisch erfüllen</a:t>
            </a:r>
            <a:br>
              <a:rPr lang="de-DE" sz="1600" b="1" dirty="0">
                <a:solidFill>
                  <a:srgbClr val="0033CC"/>
                </a:solidFill>
                <a:latin typeface="Arial" charset="0"/>
              </a:rPr>
            </a:br>
            <a:r>
              <a:rPr lang="de-DE" sz="1600" b="1" dirty="0">
                <a:solidFill>
                  <a:srgbClr val="0033CC"/>
                </a:solidFill>
                <a:latin typeface="Arial" charset="0"/>
              </a:rPr>
              <a:t>      werde</a:t>
            </a:r>
            <a:r>
              <a:rPr lang="de-DE" sz="1600" b="1" dirty="0">
                <a:solidFill>
                  <a:schemeClr val="bg1">
                    <a:lumMod val="65000"/>
                  </a:schemeClr>
                </a:solidFill>
                <a:latin typeface="Arial" charset="0"/>
              </a:rPr>
              <a:t>, so wahr mir Gott helfe </a:t>
            </a:r>
            <a:r>
              <a:rPr lang="de-DE" sz="1600" b="1" dirty="0">
                <a:solidFill>
                  <a:srgbClr val="0033CC"/>
                </a:solidFill>
                <a:latin typeface="Arial" charset="0"/>
              </a:rPr>
              <a:t>".</a:t>
            </a:r>
          </a:p>
          <a:p>
            <a:pPr marL="0" indent="0" eaLnBrk="1" hangingPunct="1">
              <a:buFont typeface="Arial" charset="0"/>
              <a:buNone/>
              <a:defRPr/>
            </a:pPr>
            <a:br>
              <a:rPr lang="de-DE" sz="1600" b="1" dirty="0">
                <a:latin typeface="Arial" charset="0"/>
              </a:rPr>
            </a:br>
            <a:r>
              <a:rPr lang="de-DE" sz="1600" b="1" dirty="0">
                <a:latin typeface="Arial" charset="0"/>
              </a:rPr>
              <a:t>(2) Der Eid kann auch </a:t>
            </a:r>
            <a:r>
              <a:rPr lang="de-DE" sz="1600" b="1" dirty="0">
                <a:solidFill>
                  <a:srgbClr val="0000FF"/>
                </a:solidFill>
                <a:latin typeface="Arial" charset="0"/>
              </a:rPr>
              <a:t>ohne die Worte </a:t>
            </a:r>
            <a:r>
              <a:rPr lang="de-DE" sz="1600" b="1" dirty="0">
                <a:latin typeface="Arial" charset="0"/>
              </a:rPr>
              <a:t>" </a:t>
            </a:r>
            <a:r>
              <a:rPr lang="de-DE" sz="1600" b="1" dirty="0">
                <a:solidFill>
                  <a:srgbClr val="FF0000"/>
                </a:solidFill>
                <a:latin typeface="Arial" charset="0"/>
              </a:rPr>
              <a:t>so wahr mir Gott helfe </a:t>
            </a:r>
            <a:r>
              <a:rPr lang="de-DE" sz="1600" b="1" dirty="0">
                <a:latin typeface="Arial" charset="0"/>
              </a:rPr>
              <a:t>"</a:t>
            </a:r>
            <a:r>
              <a:rPr lang="de-DE" sz="1600" b="1" dirty="0">
                <a:solidFill>
                  <a:srgbClr val="0000FF"/>
                </a:solidFill>
                <a:latin typeface="Arial" charset="0"/>
              </a:rPr>
              <a:t> </a:t>
            </a:r>
            <a:r>
              <a:rPr lang="de-DE" sz="1600" b="1" dirty="0">
                <a:latin typeface="Arial" charset="0"/>
              </a:rPr>
              <a:t>geleistet werden.</a:t>
            </a:r>
          </a:p>
          <a:p>
            <a:pPr marL="0" indent="0" eaLnBrk="1" hangingPunct="1">
              <a:buFont typeface="Arial" charset="0"/>
              <a:buNone/>
              <a:defRPr/>
            </a:pPr>
            <a:br>
              <a:rPr lang="de-DE" sz="1600" b="1" dirty="0">
                <a:latin typeface="Arial" charset="0"/>
              </a:rPr>
            </a:br>
            <a:r>
              <a:rPr lang="de-DE" sz="1600" b="1" dirty="0">
                <a:latin typeface="Arial" charset="0"/>
              </a:rPr>
              <a:t>(3) Lehnt eine Beamtin oder ein Beamter aus Gewissensgründen die Ablegung</a:t>
            </a:r>
            <a:br>
              <a:rPr lang="de-DE" sz="1600" b="1" dirty="0">
                <a:latin typeface="Arial" charset="0"/>
              </a:rPr>
            </a:br>
            <a:r>
              <a:rPr lang="de-DE" sz="1600" b="1" dirty="0">
                <a:latin typeface="Arial" charset="0"/>
              </a:rPr>
              <a:t>     eines Eides ab, so können statt der Worte "ich schwöre" die Worte „</a:t>
            </a:r>
            <a:r>
              <a:rPr lang="de-DE" sz="1600" b="1" dirty="0">
                <a:solidFill>
                  <a:srgbClr val="FF0000"/>
                </a:solidFill>
                <a:latin typeface="Arial" charset="0"/>
              </a:rPr>
              <a:t>ich gelobe</a:t>
            </a:r>
            <a:r>
              <a:rPr lang="de-DE" sz="1600" b="1" dirty="0">
                <a:latin typeface="Arial" charset="0"/>
              </a:rPr>
              <a:t>“</a:t>
            </a:r>
            <a:br>
              <a:rPr lang="de-DE" sz="1600" b="1" dirty="0">
                <a:latin typeface="Arial" charset="0"/>
              </a:rPr>
            </a:br>
            <a:r>
              <a:rPr lang="de-DE" sz="1600" b="1" dirty="0">
                <a:latin typeface="Arial" charset="0"/>
              </a:rPr>
              <a:t>     gebraucht werden.</a:t>
            </a:r>
          </a:p>
          <a:p>
            <a:pPr marL="0" indent="0" algn="ctr" eaLnBrk="1" hangingPunct="1">
              <a:lnSpc>
                <a:spcPct val="150000"/>
              </a:lnSpc>
              <a:buFont typeface="Arial" charset="0"/>
              <a:buNone/>
              <a:defRPr/>
            </a:pPr>
            <a:r>
              <a:rPr lang="de-DE" sz="1600" b="1" dirty="0">
                <a:latin typeface="Arial" charset="0"/>
              </a:rPr>
              <a:t> </a:t>
            </a:r>
          </a:p>
          <a:p>
            <a:pPr marL="0" indent="0" algn="ctr" eaLnBrk="1" hangingPunct="1">
              <a:lnSpc>
                <a:spcPct val="150000"/>
              </a:lnSpc>
              <a:buFont typeface="Arial" charset="0"/>
              <a:buNone/>
              <a:defRPr/>
            </a:pPr>
            <a:endParaRPr lang="de-DE" sz="1600" b="1" dirty="0">
              <a:solidFill>
                <a:srgbClr val="0033CC"/>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5" end="5"/>
                                            </p:txEl>
                                          </p:spTgt>
                                        </p:tgtEl>
                                        <p:attrNameLst>
                                          <p:attrName>style.visibility</p:attrName>
                                        </p:attrNameLst>
                                      </p:cBhvr>
                                      <p:to>
                                        <p:strVal val="visible"/>
                                      </p:to>
                                    </p:set>
                                    <p:anim calcmode="lin" valueType="num">
                                      <p:cBhvr additive="base">
                                        <p:cTn id="7" dur="500" fill="hold"/>
                                        <p:tgtEl>
                                          <p:spTgt spid="1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44034"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44036"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229600" cy="45466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panose="020B0604020202020204" pitchFamily="34" charset="0"/>
              <a:buNone/>
            </a:pPr>
            <a:r>
              <a:rPr lang="de-DE" altLang="de-DE" sz="1800">
                <a:solidFill>
                  <a:srgbClr val="0033CC"/>
                </a:solidFill>
                <a:latin typeface="Arial" panose="020B0604020202020204" pitchFamily="34" charset="0"/>
              </a:rPr>
              <a:t>Erlass des Hessischen Kultusministeriums</a:t>
            </a:r>
          </a:p>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Gelöbnisformel für</a:t>
            </a:r>
            <a:br>
              <a:rPr lang="de-DE" altLang="de-DE" sz="1800" b="1">
                <a:solidFill>
                  <a:srgbClr val="0033CC"/>
                </a:solidFill>
                <a:latin typeface="Arial" panose="020B0604020202020204" pitchFamily="34" charset="0"/>
              </a:rPr>
            </a:br>
            <a:r>
              <a:rPr lang="de-DE" altLang="de-DE" sz="1800" b="1">
                <a:solidFill>
                  <a:srgbClr val="0033CC"/>
                </a:solidFill>
                <a:latin typeface="Arial" panose="020B0604020202020204" pitchFamily="34" charset="0"/>
              </a:rPr>
              <a:t>Schulreferendarinnen bzw. Schulreferendare</a:t>
            </a:r>
          </a:p>
          <a:p>
            <a:pPr marL="0" indent="0" algn="ctr" eaLnBrk="1" hangingPunct="1">
              <a:lnSpc>
                <a:spcPct val="150000"/>
              </a:lnSpc>
              <a:spcBef>
                <a:spcPct val="0"/>
              </a:spcBef>
              <a:buFont typeface="Arial" panose="020B0604020202020204" pitchFamily="34" charset="0"/>
              <a:buNone/>
            </a:pPr>
            <a:r>
              <a:rPr lang="de-DE" altLang="de-DE" sz="1600">
                <a:latin typeface="Arial" panose="020B0604020202020204" pitchFamily="34" charset="0"/>
              </a:rPr>
              <a:t>(für Personen, für die keine LiV sind)</a:t>
            </a:r>
          </a:p>
          <a:p>
            <a:pPr marL="0" indent="0" eaLnBrk="1" hangingPunct="1">
              <a:lnSpc>
                <a:spcPct val="150000"/>
              </a:lnSpc>
              <a:buFont typeface="Arial" panose="020B0604020202020204" pitchFamily="34" charset="0"/>
              <a:buNone/>
            </a:pPr>
            <a:endParaRPr lang="de-DE" altLang="de-DE" sz="1600" b="1">
              <a:solidFill>
                <a:srgbClr val="0033CC"/>
              </a:solidFill>
              <a:latin typeface="Arial" panose="020B0604020202020204" pitchFamily="34" charset="0"/>
            </a:endParaRPr>
          </a:p>
          <a:p>
            <a:pPr marL="0" indent="0" eaLnBrk="1" hangingPunct="1">
              <a:lnSpc>
                <a:spcPct val="150000"/>
              </a:lnSpc>
              <a:buFont typeface="Arial" panose="020B0604020202020204" pitchFamily="34" charset="0"/>
              <a:buNone/>
            </a:pPr>
            <a:r>
              <a:rPr lang="de-DE" altLang="de-DE" sz="1600" b="1">
                <a:solidFill>
                  <a:srgbClr val="0033CC"/>
                </a:solidFill>
                <a:latin typeface="Arial" panose="020B0604020202020204" pitchFamily="34" charset="0"/>
              </a:rPr>
              <a:t>„ Ich gelobe:</a:t>
            </a:r>
            <a:br>
              <a:rPr lang="de-DE" altLang="de-DE" sz="1600" b="1">
                <a:solidFill>
                  <a:srgbClr val="0033CC"/>
                </a:solidFill>
                <a:latin typeface="Arial" panose="020B0604020202020204" pitchFamily="34" charset="0"/>
              </a:rPr>
            </a:br>
            <a:r>
              <a:rPr lang="de-DE" altLang="de-DE" sz="1200" b="1">
                <a:solidFill>
                  <a:srgbClr val="0033CC"/>
                </a:solidFill>
                <a:latin typeface="Arial" panose="020B0604020202020204" pitchFamily="34" charset="0"/>
              </a:rPr>
              <a:t>  </a:t>
            </a:r>
            <a:r>
              <a:rPr lang="de-DE" altLang="de-DE" sz="1600" b="1">
                <a:solidFill>
                  <a:srgbClr val="0033CC"/>
                </a:solidFill>
                <a:latin typeface="Arial" panose="020B0604020202020204" pitchFamily="34" charset="0"/>
              </a:rPr>
              <a:t> Ich werde die mir im Rahmen des Vorbereitungsdienstes übertragenen Aufgaben</a:t>
            </a:r>
            <a:br>
              <a:rPr lang="de-DE" altLang="de-DE" sz="1600" b="1">
                <a:solidFill>
                  <a:srgbClr val="0033CC"/>
                </a:solidFill>
                <a:latin typeface="Arial" panose="020B0604020202020204" pitchFamily="34" charset="0"/>
              </a:rPr>
            </a:br>
            <a:r>
              <a:rPr lang="de-DE" altLang="de-DE" sz="1600" b="1">
                <a:solidFill>
                  <a:srgbClr val="0033CC"/>
                </a:solidFill>
                <a:latin typeface="Arial" panose="020B0604020202020204" pitchFamily="34" charset="0"/>
              </a:rPr>
              <a:t>  gewissenhaft erfüllen und mich den Gesetzen der Bundesrepublik Deutschland</a:t>
            </a:r>
            <a:br>
              <a:rPr lang="de-DE" altLang="de-DE" sz="1600" b="1">
                <a:solidFill>
                  <a:srgbClr val="0033CC"/>
                </a:solidFill>
                <a:latin typeface="Arial" panose="020B0604020202020204" pitchFamily="34" charset="0"/>
              </a:rPr>
            </a:br>
            <a:r>
              <a:rPr lang="de-DE" altLang="de-DE" sz="1600" b="1">
                <a:solidFill>
                  <a:srgbClr val="0033CC"/>
                </a:solidFill>
                <a:latin typeface="Arial" panose="020B0604020202020204" pitchFamily="34" charset="0"/>
              </a:rPr>
              <a:t>  und des Landes Hessen gemäß verhalten ".</a:t>
            </a:r>
          </a:p>
          <a:p>
            <a:pPr marL="0" indent="0" eaLnBrk="1" hangingPunct="1">
              <a:lnSpc>
                <a:spcPct val="150000"/>
              </a:lnSpc>
              <a:buFont typeface="Arial" panose="020B0604020202020204" pitchFamily="34" charset="0"/>
              <a:buNone/>
            </a:pPr>
            <a:endParaRPr lang="de-DE" altLang="de-DE" sz="1600" b="1">
              <a:solidFill>
                <a:srgbClr val="0033CC"/>
              </a:solidFill>
              <a:latin typeface="Arial" panose="020B0604020202020204" pitchFamily="34" charset="0"/>
            </a:endParaRPr>
          </a:p>
          <a:p>
            <a:pPr marL="0" indent="0" eaLnBrk="1" hangingPunct="1">
              <a:lnSpc>
                <a:spcPct val="150000"/>
              </a:lnSpc>
              <a:buFont typeface="Arial" panose="020B0604020202020204" pitchFamily="34" charset="0"/>
              <a:buNone/>
            </a:pPr>
            <a:r>
              <a:rPr lang="de-DE" altLang="de-DE" sz="1600" b="1">
                <a:solidFill>
                  <a:srgbClr val="0033CC"/>
                </a:solidFill>
                <a:latin typeface="Arial" panose="020B0604020202020204" pitchFamily="34" charset="0"/>
              </a:rPr>
              <a:t>Das Gelöbnis wird durch Handschlag bekräftigt.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 calcmode="lin" valueType="num">
                                      <p:cBhvr additive="base">
                                        <p:cTn id="7"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nodeType="clickEffect">
                                  <p:stCondLst>
                                    <p:cond delay="0"/>
                                  </p:stCondLst>
                                  <p:childTnLst>
                                    <p:set>
                                      <p:cBhvr>
                                        <p:cTn id="12" dur="1" fill="hold">
                                          <p:stCondLst>
                                            <p:cond delay="0"/>
                                          </p:stCondLst>
                                        </p:cTn>
                                        <p:tgtEl>
                                          <p:spTgt spid="13">
                                            <p:txEl>
                                              <p:pRg st="4" end="4"/>
                                            </p:txEl>
                                          </p:spTgt>
                                        </p:tgtEl>
                                        <p:attrNameLst>
                                          <p:attrName>style.visibility</p:attrName>
                                        </p:attrNameLst>
                                      </p:cBhvr>
                                      <p:to>
                                        <p:strVal val="visible"/>
                                      </p:to>
                                    </p:set>
                                    <p:animEffect transition="in" filter="circle(in)">
                                      <p:cBhvr>
                                        <p:cTn id="13" dur="2000"/>
                                        <p:tgtEl>
                                          <p:spTgt spid="13">
                                            <p:txEl>
                                              <p:pRg st="4" end="4"/>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nodeType="clickEffect">
                                  <p:stCondLst>
                                    <p:cond delay="0"/>
                                  </p:stCondLst>
                                  <p:childTnLst>
                                    <p:set>
                                      <p:cBhvr>
                                        <p:cTn id="17" dur="1" fill="hold">
                                          <p:stCondLst>
                                            <p:cond delay="0"/>
                                          </p:stCondLst>
                                        </p:cTn>
                                        <p:tgtEl>
                                          <p:spTgt spid="13">
                                            <p:txEl>
                                              <p:pRg st="6" end="6"/>
                                            </p:txEl>
                                          </p:spTgt>
                                        </p:tgtEl>
                                        <p:attrNameLst>
                                          <p:attrName>style.visibility</p:attrName>
                                        </p:attrNameLst>
                                      </p:cBhvr>
                                      <p:to>
                                        <p:strVal val="visible"/>
                                      </p:to>
                                    </p:set>
                                    <p:animEffect transition="in" filter="circle(in)">
                                      <p:cBhvr>
                                        <p:cTn id="18" dur="2000"/>
                                        <p:tgtEl>
                                          <p:spTgt spid="1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46082"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46084"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229600" cy="45466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panose="020B0604020202020204" pitchFamily="34" charset="0"/>
              <a:buNone/>
            </a:pPr>
            <a:r>
              <a:rPr lang="de-DE" altLang="de-DE" sz="1800">
                <a:solidFill>
                  <a:srgbClr val="0033CC"/>
                </a:solidFill>
                <a:latin typeface="Arial" panose="020B0604020202020204" pitchFamily="34" charset="0"/>
              </a:rPr>
              <a:t>Erlass des Hessischen Kultusministeriums</a:t>
            </a:r>
          </a:p>
          <a:p>
            <a:pPr marL="0" indent="0" algn="ctr" eaLnBrk="1" hangingPunct="1">
              <a:lnSpc>
                <a:spcPct val="150000"/>
              </a:lnSpc>
              <a:buFont typeface="Arial" panose="020B0604020202020204" pitchFamily="34" charset="0"/>
              <a:buNone/>
            </a:pPr>
            <a:r>
              <a:rPr lang="de-DE" altLang="de-DE" sz="1800" b="1">
                <a:solidFill>
                  <a:srgbClr val="0033CC"/>
                </a:solidFill>
                <a:latin typeface="Arial" panose="020B0604020202020204" pitchFamily="34" charset="0"/>
              </a:rPr>
              <a:t>Gelöbnisformel für Teilnehmende an einem</a:t>
            </a:r>
            <a:br>
              <a:rPr lang="de-DE" altLang="de-DE" sz="1800" b="1">
                <a:solidFill>
                  <a:srgbClr val="0033CC"/>
                </a:solidFill>
                <a:latin typeface="Arial" panose="020B0604020202020204" pitchFamily="34" charset="0"/>
              </a:rPr>
            </a:br>
            <a:r>
              <a:rPr lang="de-DE" altLang="de-DE" sz="1800" b="1">
                <a:solidFill>
                  <a:srgbClr val="0033CC"/>
                </a:solidFill>
                <a:latin typeface="Arial" panose="020B0604020202020204" pitchFamily="34" charset="0"/>
              </a:rPr>
              <a:t>Anpassungslehrgang</a:t>
            </a:r>
          </a:p>
          <a:p>
            <a:pPr marL="0" indent="0" algn="ctr" eaLnBrk="1" hangingPunct="1">
              <a:lnSpc>
                <a:spcPct val="150000"/>
              </a:lnSpc>
              <a:spcBef>
                <a:spcPct val="0"/>
              </a:spcBef>
              <a:buFont typeface="Arial" panose="020B0604020202020204" pitchFamily="34" charset="0"/>
              <a:buNone/>
            </a:pPr>
            <a:r>
              <a:rPr lang="de-DE" altLang="de-DE" sz="1600">
                <a:latin typeface="Arial" panose="020B0604020202020204" pitchFamily="34" charset="0"/>
              </a:rPr>
              <a:t>(für Personen, für die keine LiV sind)</a:t>
            </a:r>
          </a:p>
          <a:p>
            <a:pPr marL="0" indent="0" eaLnBrk="1" hangingPunct="1">
              <a:lnSpc>
                <a:spcPct val="150000"/>
              </a:lnSpc>
              <a:buFont typeface="Arial" panose="020B0604020202020204" pitchFamily="34" charset="0"/>
              <a:buNone/>
            </a:pPr>
            <a:endParaRPr lang="de-DE" altLang="de-DE" sz="1600" b="1">
              <a:solidFill>
                <a:srgbClr val="0033CC"/>
              </a:solidFill>
              <a:latin typeface="Arial" panose="020B0604020202020204" pitchFamily="34" charset="0"/>
            </a:endParaRPr>
          </a:p>
          <a:p>
            <a:pPr marL="0" indent="0" eaLnBrk="1" hangingPunct="1">
              <a:lnSpc>
                <a:spcPct val="150000"/>
              </a:lnSpc>
              <a:buFont typeface="Arial" panose="020B0604020202020204" pitchFamily="34" charset="0"/>
              <a:buNone/>
            </a:pPr>
            <a:r>
              <a:rPr lang="de-DE" altLang="de-DE" sz="1600" b="1">
                <a:solidFill>
                  <a:srgbClr val="0033CC"/>
                </a:solidFill>
                <a:latin typeface="Arial" panose="020B0604020202020204" pitchFamily="34" charset="0"/>
              </a:rPr>
              <a:t>„ Ich gelobe:</a:t>
            </a:r>
            <a:br>
              <a:rPr lang="de-DE" altLang="de-DE" sz="1600" b="1">
                <a:solidFill>
                  <a:srgbClr val="0033CC"/>
                </a:solidFill>
                <a:latin typeface="Arial" panose="020B0604020202020204" pitchFamily="34" charset="0"/>
              </a:rPr>
            </a:br>
            <a:r>
              <a:rPr lang="de-DE" altLang="de-DE" sz="1200" b="1">
                <a:solidFill>
                  <a:srgbClr val="0033CC"/>
                </a:solidFill>
                <a:latin typeface="Arial" panose="020B0604020202020204" pitchFamily="34" charset="0"/>
              </a:rPr>
              <a:t>  </a:t>
            </a:r>
            <a:r>
              <a:rPr lang="de-DE" altLang="de-DE" sz="1600" b="1">
                <a:solidFill>
                  <a:srgbClr val="0033CC"/>
                </a:solidFill>
                <a:latin typeface="Arial" panose="020B0604020202020204" pitchFamily="34" charset="0"/>
              </a:rPr>
              <a:t> Ich werde die mir im Rahmen des Anpassungslehrganges übertragenen</a:t>
            </a:r>
            <a:br>
              <a:rPr lang="de-DE" altLang="de-DE" sz="1600" b="1">
                <a:solidFill>
                  <a:srgbClr val="0033CC"/>
                </a:solidFill>
                <a:latin typeface="Arial" panose="020B0604020202020204" pitchFamily="34" charset="0"/>
              </a:rPr>
            </a:br>
            <a:r>
              <a:rPr lang="de-DE" altLang="de-DE" sz="1600" b="1">
                <a:solidFill>
                  <a:srgbClr val="0033CC"/>
                </a:solidFill>
                <a:latin typeface="Arial" panose="020B0604020202020204" pitchFamily="34" charset="0"/>
              </a:rPr>
              <a:t>   Aufgaben gewissenhaft erfüllen und mich den Gesetzen der Bundesrepublik</a:t>
            </a:r>
            <a:br>
              <a:rPr lang="de-DE" altLang="de-DE" sz="1600" b="1">
                <a:solidFill>
                  <a:srgbClr val="0033CC"/>
                </a:solidFill>
                <a:latin typeface="Arial" panose="020B0604020202020204" pitchFamily="34" charset="0"/>
              </a:rPr>
            </a:br>
            <a:r>
              <a:rPr lang="de-DE" altLang="de-DE" sz="1600" b="1">
                <a:solidFill>
                  <a:srgbClr val="0033CC"/>
                </a:solidFill>
                <a:latin typeface="Arial" panose="020B0604020202020204" pitchFamily="34" charset="0"/>
              </a:rPr>
              <a:t>   Deutschland und des Landes Hessen gemäß verhalten ".</a:t>
            </a:r>
          </a:p>
          <a:p>
            <a:pPr marL="0" indent="0" eaLnBrk="1" hangingPunct="1">
              <a:lnSpc>
                <a:spcPct val="150000"/>
              </a:lnSpc>
              <a:buFont typeface="Arial" panose="020B0604020202020204" pitchFamily="34" charset="0"/>
              <a:buNone/>
            </a:pPr>
            <a:endParaRPr lang="de-DE" altLang="de-DE" sz="1600" b="1">
              <a:solidFill>
                <a:srgbClr val="0033CC"/>
              </a:solidFill>
              <a:latin typeface="Arial" panose="020B0604020202020204" pitchFamily="34" charset="0"/>
            </a:endParaRPr>
          </a:p>
          <a:p>
            <a:pPr marL="0" indent="0" eaLnBrk="1" hangingPunct="1">
              <a:lnSpc>
                <a:spcPct val="150000"/>
              </a:lnSpc>
              <a:buFont typeface="Arial" panose="020B0604020202020204" pitchFamily="34" charset="0"/>
              <a:buNone/>
            </a:pPr>
            <a:r>
              <a:rPr lang="de-DE" altLang="de-DE" sz="1600" b="1">
                <a:solidFill>
                  <a:srgbClr val="0033CC"/>
                </a:solidFill>
                <a:latin typeface="Arial" panose="020B0604020202020204" pitchFamily="34" charset="0"/>
              </a:rPr>
              <a:t>Das Gelöbnis wird durch Handschlag bekräftigt.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 calcmode="lin" valueType="num">
                                      <p:cBhvr additive="base">
                                        <p:cTn id="7"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nodeType="clickEffect">
                                  <p:stCondLst>
                                    <p:cond delay="0"/>
                                  </p:stCondLst>
                                  <p:childTnLst>
                                    <p:set>
                                      <p:cBhvr>
                                        <p:cTn id="12" dur="1" fill="hold">
                                          <p:stCondLst>
                                            <p:cond delay="0"/>
                                          </p:stCondLst>
                                        </p:cTn>
                                        <p:tgtEl>
                                          <p:spTgt spid="13">
                                            <p:txEl>
                                              <p:pRg st="4" end="4"/>
                                            </p:txEl>
                                          </p:spTgt>
                                        </p:tgtEl>
                                        <p:attrNameLst>
                                          <p:attrName>style.visibility</p:attrName>
                                        </p:attrNameLst>
                                      </p:cBhvr>
                                      <p:to>
                                        <p:strVal val="visible"/>
                                      </p:to>
                                    </p:set>
                                    <p:animEffect transition="in" filter="circle(in)">
                                      <p:cBhvr>
                                        <p:cTn id="13" dur="2000"/>
                                        <p:tgtEl>
                                          <p:spTgt spid="13">
                                            <p:txEl>
                                              <p:pRg st="4" end="4"/>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nodeType="clickEffect">
                                  <p:stCondLst>
                                    <p:cond delay="0"/>
                                  </p:stCondLst>
                                  <p:childTnLst>
                                    <p:set>
                                      <p:cBhvr>
                                        <p:cTn id="17" dur="1" fill="hold">
                                          <p:stCondLst>
                                            <p:cond delay="0"/>
                                          </p:stCondLst>
                                        </p:cTn>
                                        <p:tgtEl>
                                          <p:spTgt spid="13">
                                            <p:txEl>
                                              <p:pRg st="6" end="6"/>
                                            </p:txEl>
                                          </p:spTgt>
                                        </p:tgtEl>
                                        <p:attrNameLst>
                                          <p:attrName>style.visibility</p:attrName>
                                        </p:attrNameLst>
                                      </p:cBhvr>
                                      <p:to>
                                        <p:strVal val="visible"/>
                                      </p:to>
                                    </p:set>
                                    <p:animEffect transition="in" filter="circle(in)">
                                      <p:cBhvr>
                                        <p:cTn id="18" dur="2000"/>
                                        <p:tgtEl>
                                          <p:spTgt spid="1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48130"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48132"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17638"/>
            <a:ext cx="8277225" cy="490903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charset="0"/>
              <a:buNone/>
              <a:defRPr/>
            </a:pPr>
            <a:r>
              <a:rPr lang="de-DE" sz="1800" b="1" dirty="0">
                <a:solidFill>
                  <a:srgbClr val="0033CC"/>
                </a:solidFill>
                <a:latin typeface="Arial" charset="0"/>
              </a:rPr>
              <a:t>Aktenkundige Erklärungen</a:t>
            </a:r>
          </a:p>
          <a:p>
            <a:pPr marL="0" indent="0" algn="ctr" eaLnBrk="1" hangingPunct="1">
              <a:lnSpc>
                <a:spcPct val="150000"/>
              </a:lnSpc>
              <a:spcBef>
                <a:spcPct val="0"/>
              </a:spcBef>
              <a:buFont typeface="Arial" charset="0"/>
              <a:buNone/>
              <a:defRPr/>
            </a:pPr>
            <a:r>
              <a:rPr lang="de-DE" sz="1600" dirty="0">
                <a:latin typeface="Arial" charset="0"/>
              </a:rPr>
              <a:t>(Der Erhalt und die Kenntnisnahme sind durch Ihre </a:t>
            </a:r>
            <a:r>
              <a:rPr lang="de-DE" sz="1600" b="1" dirty="0">
                <a:latin typeface="Arial" charset="0"/>
              </a:rPr>
              <a:t>Unterschrift</a:t>
            </a:r>
            <a:r>
              <a:rPr lang="de-DE" sz="1600" dirty="0">
                <a:latin typeface="Arial" charset="0"/>
              </a:rPr>
              <a:t> zu bestätigen. )</a:t>
            </a:r>
          </a:p>
          <a:p>
            <a:pPr eaLnBrk="1" hangingPunct="1">
              <a:spcBef>
                <a:spcPts val="1200"/>
              </a:spcBef>
              <a:buFont typeface="Arial" charset="0"/>
              <a:buChar char="•"/>
              <a:defRPr/>
            </a:pPr>
            <a:r>
              <a:rPr lang="de-DE" sz="1400" b="1" dirty="0">
                <a:latin typeface="Arial" pitchFamily="34" charset="0"/>
                <a:cs typeface="Arial" pitchFamily="34" charset="0"/>
              </a:rPr>
              <a:t>Belehrung über das </a:t>
            </a:r>
            <a:r>
              <a:rPr lang="de-DE" sz="1400" b="1" dirty="0">
                <a:solidFill>
                  <a:srgbClr val="0000FF"/>
                </a:solidFill>
                <a:latin typeface="Arial" pitchFamily="34" charset="0"/>
                <a:cs typeface="Arial" pitchFamily="34" charset="0"/>
              </a:rPr>
              <a:t>Verbot der körperlichen Züchtigung</a:t>
            </a:r>
            <a:r>
              <a:rPr lang="de-DE" sz="1400" b="1" dirty="0">
                <a:solidFill>
                  <a:srgbClr val="FF0000"/>
                </a:solidFill>
                <a:latin typeface="Arial" pitchFamily="34" charset="0"/>
                <a:cs typeface="Arial" pitchFamily="34" charset="0"/>
              </a:rPr>
              <a:t> </a:t>
            </a:r>
            <a:r>
              <a:rPr lang="de-DE" sz="1400" b="1" dirty="0">
                <a:latin typeface="Arial" pitchFamily="34" charset="0"/>
                <a:cs typeface="Arial" pitchFamily="34" charset="0"/>
              </a:rPr>
              <a:t>der Schüler und Schülerinnen durch Lehrkräfte</a:t>
            </a:r>
            <a:r>
              <a:rPr lang="de-DE" sz="1400" b="1" dirty="0">
                <a:solidFill>
                  <a:srgbClr val="0033CC"/>
                </a:solidFill>
                <a:latin typeface="Arial" pitchFamily="34" charset="0"/>
                <a:cs typeface="Arial" pitchFamily="34" charset="0"/>
              </a:rPr>
              <a:t> </a:t>
            </a:r>
            <a:r>
              <a:rPr lang="de-DE" sz="1400" b="1" dirty="0">
                <a:latin typeface="Arial" pitchFamily="34" charset="0"/>
                <a:cs typeface="Arial" pitchFamily="34" charset="0"/>
              </a:rPr>
              <a:t>(M.B.)</a:t>
            </a:r>
          </a:p>
          <a:p>
            <a:pPr eaLnBrk="1" hangingPunct="1">
              <a:spcBef>
                <a:spcPts val="1200"/>
              </a:spcBef>
              <a:buFont typeface="Arial" charset="0"/>
              <a:buChar char="•"/>
              <a:defRPr/>
            </a:pPr>
            <a:r>
              <a:rPr lang="de-DE" sz="1400" b="1" dirty="0">
                <a:solidFill>
                  <a:srgbClr val="0000FF"/>
                </a:solidFill>
                <a:latin typeface="Arial" pitchFamily="34" charset="0"/>
                <a:cs typeface="Arial" pitchFamily="34" charset="0"/>
              </a:rPr>
              <a:t>Infektionsschutzgesetz</a:t>
            </a:r>
          </a:p>
          <a:p>
            <a:pPr eaLnBrk="1" hangingPunct="1">
              <a:spcBef>
                <a:spcPts val="1200"/>
              </a:spcBef>
              <a:buFont typeface="Arial" charset="0"/>
              <a:buChar char="•"/>
              <a:defRPr/>
            </a:pPr>
            <a:r>
              <a:rPr lang="de-DE" sz="1400" b="1" dirty="0">
                <a:latin typeface="Arial" pitchFamily="34" charset="0"/>
                <a:cs typeface="Arial" pitchFamily="34" charset="0"/>
              </a:rPr>
              <a:t>Ausübung von </a:t>
            </a:r>
            <a:r>
              <a:rPr lang="de-DE" sz="1400" b="1" dirty="0">
                <a:solidFill>
                  <a:srgbClr val="0000FF"/>
                </a:solidFill>
                <a:latin typeface="Arial" pitchFamily="34" charset="0"/>
                <a:cs typeface="Arial" pitchFamily="34" charset="0"/>
              </a:rPr>
              <a:t>Nebentätigkeiten</a:t>
            </a:r>
            <a:r>
              <a:rPr lang="de-DE" sz="1400" b="1" dirty="0">
                <a:latin typeface="Arial" pitchFamily="34" charset="0"/>
                <a:cs typeface="Arial" pitchFamily="34" charset="0"/>
              </a:rPr>
              <a:t> während des Pädagogischen Vorbereitungsdienstes (M.B.)</a:t>
            </a:r>
          </a:p>
          <a:p>
            <a:pPr eaLnBrk="1" hangingPunct="1">
              <a:spcBef>
                <a:spcPts val="1200"/>
              </a:spcBef>
              <a:buFont typeface="Arial" charset="0"/>
              <a:buChar char="•"/>
              <a:defRPr/>
            </a:pPr>
            <a:r>
              <a:rPr lang="de-DE" sz="1400" b="1" dirty="0">
                <a:solidFill>
                  <a:srgbClr val="0000FF"/>
                </a:solidFill>
                <a:latin typeface="Arial" pitchFamily="34" charset="0"/>
                <a:cs typeface="Arial" pitchFamily="34" charset="0"/>
              </a:rPr>
              <a:t>Korruptionsbekämpfung</a:t>
            </a:r>
            <a:r>
              <a:rPr lang="de-DE" sz="1400" b="1" dirty="0">
                <a:latin typeface="Arial" pitchFamily="34" charset="0"/>
                <a:cs typeface="Arial" pitchFamily="34" charset="0"/>
              </a:rPr>
              <a:t> in der Landesverwaltung </a:t>
            </a:r>
          </a:p>
          <a:p>
            <a:pPr eaLnBrk="1" hangingPunct="1">
              <a:spcBef>
                <a:spcPts val="1200"/>
              </a:spcBef>
              <a:buFont typeface="Arial" charset="0"/>
              <a:buChar char="•"/>
              <a:defRPr/>
            </a:pPr>
            <a:r>
              <a:rPr lang="de-DE" sz="1400" b="1" dirty="0">
                <a:latin typeface="Arial" pitchFamily="34" charset="0"/>
                <a:cs typeface="Arial" pitchFamily="34" charset="0"/>
              </a:rPr>
              <a:t>Benachrichtigung der Beschäftigten gem. § 18 Abs. 1 des </a:t>
            </a:r>
            <a:r>
              <a:rPr lang="de-DE" sz="1400" b="1" dirty="0">
                <a:solidFill>
                  <a:srgbClr val="0000FF"/>
                </a:solidFill>
                <a:latin typeface="Arial" pitchFamily="34" charset="0"/>
                <a:cs typeface="Arial" pitchFamily="34" charset="0"/>
              </a:rPr>
              <a:t>Hessischen Datenschutz-gesetzes (HDSG) </a:t>
            </a:r>
            <a:r>
              <a:rPr lang="de-DE" sz="1400" b="1" dirty="0">
                <a:latin typeface="Arial" pitchFamily="34" charset="0"/>
                <a:cs typeface="Arial" pitchFamily="34" charset="0"/>
              </a:rPr>
              <a:t>über die erstmalige Speicherung von Personalaktendaten im automatisierten Verfahren </a:t>
            </a:r>
          </a:p>
          <a:p>
            <a:pPr eaLnBrk="1" hangingPunct="1">
              <a:spcBef>
                <a:spcPts val="1200"/>
              </a:spcBef>
              <a:buFont typeface="Arial" charset="0"/>
              <a:buChar char="•"/>
              <a:defRPr/>
            </a:pPr>
            <a:r>
              <a:rPr lang="de-DE" sz="1400" b="1" dirty="0">
                <a:latin typeface="Arial" pitchFamily="34" charset="0"/>
                <a:cs typeface="Arial" pitchFamily="34" charset="0"/>
              </a:rPr>
              <a:t>Informationen zur Möglichkeit der Ableistung des Vorbereitungsdienstes als </a:t>
            </a:r>
            <a:r>
              <a:rPr lang="de-DE" sz="1400" b="1" dirty="0">
                <a:solidFill>
                  <a:srgbClr val="0000FF"/>
                </a:solidFill>
                <a:latin typeface="Arial" pitchFamily="34" charset="0"/>
                <a:cs typeface="Arial" pitchFamily="34" charset="0"/>
              </a:rPr>
              <a:t>Teilzeitreferendariat</a:t>
            </a:r>
            <a:r>
              <a:rPr lang="de-DE" sz="1400" b="1" dirty="0">
                <a:latin typeface="Arial" pitchFamily="34" charset="0"/>
                <a:cs typeface="Arial" pitchFamily="34" charset="0"/>
              </a:rPr>
              <a:t>. (M.B.)</a:t>
            </a:r>
          </a:p>
          <a:p>
            <a:pPr eaLnBrk="1" hangingPunct="1">
              <a:spcBef>
                <a:spcPts val="1200"/>
              </a:spcBef>
              <a:buFont typeface="Arial" charset="0"/>
              <a:buChar char="•"/>
              <a:defRPr/>
            </a:pPr>
            <a:r>
              <a:rPr lang="de-DE" sz="1400" b="1" dirty="0">
                <a:latin typeface="Arial" pitchFamily="34" charset="0"/>
                <a:cs typeface="Arial" pitchFamily="34" charset="0"/>
              </a:rPr>
              <a:t>Information zur </a:t>
            </a:r>
            <a:r>
              <a:rPr lang="de-DE" sz="1400" b="1" dirty="0">
                <a:solidFill>
                  <a:srgbClr val="0000FF"/>
                </a:solidFill>
                <a:latin typeface="Arial" pitchFamily="34" charset="0"/>
                <a:cs typeface="Arial" pitchFamily="34" charset="0"/>
              </a:rPr>
              <a:t>Schwerbehindertenvertretung (</a:t>
            </a:r>
            <a:r>
              <a:rPr lang="de-DE" sz="1400" b="1" i="1" dirty="0">
                <a:latin typeface="Arial" pitchFamily="34" charset="0"/>
                <a:cs typeface="Arial" pitchFamily="34" charset="0"/>
              </a:rPr>
              <a:t>bei Bedarf Leitung kontaktieren</a:t>
            </a:r>
            <a:r>
              <a:rPr lang="de-DE" sz="1400" b="1" dirty="0">
                <a:solidFill>
                  <a:srgbClr val="0000FF"/>
                </a:solidFill>
                <a:latin typeface="Arial" pitchFamily="34" charset="0"/>
                <a:cs typeface="Arial" pitchFamily="34" charset="0"/>
              </a:rPr>
              <a:t>)</a:t>
            </a:r>
            <a:r>
              <a:rPr lang="de-DE" sz="1400" b="1" dirty="0">
                <a:latin typeface="Arial" pitchFamily="34" charset="0"/>
                <a:cs typeface="Arial" pitchFamily="34" charset="0"/>
              </a:rPr>
              <a:t>  und der </a:t>
            </a:r>
            <a:r>
              <a:rPr lang="de-DE" sz="1400" b="1" dirty="0">
                <a:solidFill>
                  <a:srgbClr val="0000FF"/>
                </a:solidFill>
                <a:latin typeface="Arial" pitchFamily="34" charset="0"/>
                <a:cs typeface="Arial" pitchFamily="34" charset="0"/>
              </a:rPr>
              <a:t>Gleichstellungsbeauftragte</a:t>
            </a:r>
            <a:r>
              <a:rPr lang="de-DE" sz="1400" b="1" dirty="0">
                <a:latin typeface="Arial" pitchFamily="34" charset="0"/>
                <a:cs typeface="Arial" pitchFamily="34" charset="0"/>
              </a:rPr>
              <a:t>n</a:t>
            </a:r>
          </a:p>
          <a:p>
            <a:pPr eaLnBrk="1" hangingPunct="1">
              <a:spcBef>
                <a:spcPts val="1200"/>
              </a:spcBef>
              <a:buFont typeface="Arial" charset="0"/>
              <a:buChar char="•"/>
              <a:defRPr/>
            </a:pPr>
            <a:r>
              <a:rPr lang="de-DE" sz="1400" b="1" dirty="0">
                <a:latin typeface="Arial" pitchFamily="34" charset="0"/>
                <a:cs typeface="Arial" pitchFamily="34" charset="0"/>
              </a:rPr>
              <a:t>Information für Lehrkräfte im Vorbereitungsdienst der Hessischen </a:t>
            </a:r>
            <a:r>
              <a:rPr lang="de-DE" sz="1400" b="1" dirty="0" err="1">
                <a:solidFill>
                  <a:srgbClr val="0000FF"/>
                </a:solidFill>
                <a:latin typeface="Arial" pitchFamily="34" charset="0"/>
                <a:cs typeface="Arial" pitchFamily="34" charset="0"/>
              </a:rPr>
              <a:t>Bezügestelle</a:t>
            </a:r>
            <a:r>
              <a:rPr lang="de-DE" sz="1400" b="1" dirty="0">
                <a:solidFill>
                  <a:srgbClr val="0000FF"/>
                </a:solidFill>
                <a:latin typeface="Arial" pitchFamily="34" charset="0"/>
                <a:cs typeface="Arial" pitchFamily="34" charset="0"/>
              </a:rPr>
              <a:t> </a:t>
            </a:r>
            <a:r>
              <a:rPr lang="de-DE" sz="1400" dirty="0">
                <a:latin typeface="Arial" pitchFamily="34" charset="0"/>
                <a:cs typeface="Arial" pitchFamily="34" charset="0"/>
              </a:rPr>
              <a:t>(M.B.)</a:t>
            </a:r>
          </a:p>
        </p:txBody>
      </p:sp>
      <p:cxnSp>
        <p:nvCxnSpPr>
          <p:cNvPr id="3" name="Gerade Verbindung 2"/>
          <p:cNvCxnSpPr/>
          <p:nvPr/>
        </p:nvCxnSpPr>
        <p:spPr>
          <a:xfrm>
            <a:off x="0" y="4797425"/>
            <a:ext cx="9144000" cy="0"/>
          </a:xfrm>
          <a:prstGeom prst="line">
            <a:avLst/>
          </a:prstGeom>
          <a:ln w="31750">
            <a:solidFill>
              <a:srgbClr val="00B050"/>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circle(in)">
                                      <p:cBhvr>
                                        <p:cTn id="7" dur="2000"/>
                                        <p:tgtEl>
                                          <p:spTgt spid="1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 calcmode="lin" valueType="num">
                                      <p:cBhvr additive="base">
                                        <p:cTn id="12"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3">
                                            <p:txEl>
                                              <p:pRg st="3" end="3"/>
                                            </p:txEl>
                                          </p:spTgt>
                                        </p:tgtEl>
                                        <p:attrNameLst>
                                          <p:attrName>style.visibility</p:attrName>
                                        </p:attrNameLst>
                                      </p:cBhvr>
                                      <p:to>
                                        <p:strVal val="visible"/>
                                      </p:to>
                                    </p:set>
                                    <p:anim calcmode="lin" valueType="num">
                                      <p:cBhvr additive="base">
                                        <p:cTn id="18"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3">
                                            <p:txEl>
                                              <p:pRg st="4" end="4"/>
                                            </p:txEl>
                                          </p:spTgt>
                                        </p:tgtEl>
                                        <p:attrNameLst>
                                          <p:attrName>style.visibility</p:attrName>
                                        </p:attrNameLst>
                                      </p:cBhvr>
                                      <p:to>
                                        <p:strVal val="visible"/>
                                      </p:to>
                                    </p:set>
                                    <p:anim calcmode="lin" valueType="num">
                                      <p:cBhvr additive="base">
                                        <p:cTn id="24"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3">
                                            <p:txEl>
                                              <p:pRg st="5" end="5"/>
                                            </p:txEl>
                                          </p:spTgt>
                                        </p:tgtEl>
                                        <p:attrNameLst>
                                          <p:attrName>style.visibility</p:attrName>
                                        </p:attrNameLst>
                                      </p:cBhvr>
                                      <p:to>
                                        <p:strVal val="visible"/>
                                      </p:to>
                                    </p:set>
                                    <p:anim calcmode="lin" valueType="num">
                                      <p:cBhvr additive="base">
                                        <p:cTn id="30" dur="500" fill="hold"/>
                                        <p:tgtEl>
                                          <p:spTgt spid="1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3">
                                            <p:txEl>
                                              <p:pRg st="6" end="6"/>
                                            </p:txEl>
                                          </p:spTgt>
                                        </p:tgtEl>
                                        <p:attrNameLst>
                                          <p:attrName>style.visibility</p:attrName>
                                        </p:attrNameLst>
                                      </p:cBhvr>
                                      <p:to>
                                        <p:strVal val="visible"/>
                                      </p:to>
                                    </p:set>
                                    <p:anim calcmode="lin" valueType="num">
                                      <p:cBhvr additive="base">
                                        <p:cTn id="36" dur="500" fill="hold"/>
                                        <p:tgtEl>
                                          <p:spTgt spid="1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3">
                                            <p:txEl>
                                              <p:pRg st="7" end="7"/>
                                            </p:txEl>
                                          </p:spTgt>
                                        </p:tgtEl>
                                        <p:attrNameLst>
                                          <p:attrName>style.visibility</p:attrName>
                                        </p:attrNameLst>
                                      </p:cBhvr>
                                      <p:to>
                                        <p:strVal val="visible"/>
                                      </p:to>
                                    </p:set>
                                    <p:anim calcmode="lin" valueType="num">
                                      <p:cBhvr additive="base">
                                        <p:cTn id="42" dur="500" fill="hold"/>
                                        <p:tgtEl>
                                          <p:spTgt spid="13">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3">
                                            <p:txEl>
                                              <p:pRg st="8" end="8"/>
                                            </p:txEl>
                                          </p:spTgt>
                                        </p:tgtEl>
                                        <p:attrNameLst>
                                          <p:attrName>style.visibility</p:attrName>
                                        </p:attrNameLst>
                                      </p:cBhvr>
                                      <p:to>
                                        <p:strVal val="visible"/>
                                      </p:to>
                                    </p:set>
                                    <p:anim calcmode="lin" valueType="num">
                                      <p:cBhvr additive="base">
                                        <p:cTn id="48" dur="500" fill="hold"/>
                                        <p:tgtEl>
                                          <p:spTgt spid="13">
                                            <p:txEl>
                                              <p:pRg st="8" end="8"/>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nodeType="clickEffect">
                                  <p:stCondLst>
                                    <p:cond delay="0"/>
                                  </p:stCondLst>
                                  <p:childTnLst>
                                    <p:set>
                                      <p:cBhvr>
                                        <p:cTn id="53" dur="1" fill="hold">
                                          <p:stCondLst>
                                            <p:cond delay="0"/>
                                          </p:stCondLst>
                                        </p:cTn>
                                        <p:tgtEl>
                                          <p:spTgt spid="13">
                                            <p:txEl>
                                              <p:pRg st="9" end="9"/>
                                            </p:txEl>
                                          </p:spTgt>
                                        </p:tgtEl>
                                        <p:attrNameLst>
                                          <p:attrName>style.visibility</p:attrName>
                                        </p:attrNameLst>
                                      </p:cBhvr>
                                      <p:to>
                                        <p:strVal val="visible"/>
                                      </p:to>
                                    </p:set>
                                    <p:anim calcmode="lin" valueType="num">
                                      <p:cBhvr additive="base">
                                        <p:cTn id="54" dur="500" fill="hold"/>
                                        <p:tgtEl>
                                          <p:spTgt spid="13">
                                            <p:txEl>
                                              <p:pRg st="9" end="9"/>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1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50178"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50180"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382588" y="1125538"/>
            <a:ext cx="8229600" cy="601703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charset="0"/>
              <a:buNone/>
              <a:defRPr/>
            </a:pPr>
            <a:r>
              <a:rPr lang="de-DE" sz="1800" b="1" dirty="0">
                <a:solidFill>
                  <a:srgbClr val="0033CC"/>
                </a:solidFill>
                <a:latin typeface="Arial" charset="0"/>
              </a:rPr>
              <a:t>Wissenswertes</a:t>
            </a:r>
          </a:p>
          <a:p>
            <a:pPr eaLnBrk="1" hangingPunct="1">
              <a:spcBef>
                <a:spcPts val="1200"/>
              </a:spcBef>
              <a:buFont typeface="Arial" charset="0"/>
              <a:buChar char="•"/>
              <a:defRPr/>
            </a:pPr>
            <a:r>
              <a:rPr lang="de-DE" sz="1600" b="1" dirty="0">
                <a:solidFill>
                  <a:srgbClr val="0000FF"/>
                </a:solidFill>
                <a:latin typeface="Arial" pitchFamily="34" charset="0"/>
                <a:cs typeface="Arial" pitchFamily="34" charset="0"/>
              </a:rPr>
              <a:t>Das Studienseminar GHRF Bad Vilbel </a:t>
            </a:r>
            <a:r>
              <a:rPr lang="de-DE" sz="1600" b="1" dirty="0">
                <a:latin typeface="Arial" pitchFamily="34" charset="0"/>
                <a:cs typeface="Arial" pitchFamily="34" charset="0"/>
              </a:rPr>
              <a:t>und nicht die Ausbildungsschule</a:t>
            </a:r>
            <a:r>
              <a:rPr lang="de-DE" sz="1600" b="1" dirty="0">
                <a:solidFill>
                  <a:srgbClr val="0000FF"/>
                </a:solidFill>
                <a:latin typeface="Arial" pitchFamily="34" charset="0"/>
                <a:cs typeface="Arial" pitchFamily="34" charset="0"/>
              </a:rPr>
              <a:t> ist Ihre </a:t>
            </a:r>
            <a:r>
              <a:rPr lang="de-DE" sz="1600" b="1" dirty="0">
                <a:solidFill>
                  <a:srgbClr val="FF0000"/>
                </a:solidFill>
                <a:latin typeface="Arial" pitchFamily="34" charset="0"/>
                <a:cs typeface="Arial" pitchFamily="34" charset="0"/>
              </a:rPr>
              <a:t>Dienststelle</a:t>
            </a:r>
            <a:r>
              <a:rPr lang="de-DE" sz="1600" b="1" dirty="0">
                <a:latin typeface="Arial" pitchFamily="34" charset="0"/>
                <a:cs typeface="Arial" pitchFamily="34" charset="0"/>
              </a:rPr>
              <a:t>.</a:t>
            </a:r>
          </a:p>
          <a:p>
            <a:pPr eaLnBrk="1" hangingPunct="1">
              <a:spcBef>
                <a:spcPts val="1200"/>
              </a:spcBef>
              <a:buFont typeface="Arial" charset="0"/>
              <a:buChar char="•"/>
              <a:defRPr/>
            </a:pPr>
            <a:r>
              <a:rPr lang="de-DE" sz="1600" b="1" dirty="0">
                <a:latin typeface="Arial" pitchFamily="34" charset="0"/>
                <a:cs typeface="Arial" pitchFamily="34" charset="0"/>
              </a:rPr>
              <a:t>Dienststellennummer Ihrer Dienststelle: </a:t>
            </a:r>
            <a:r>
              <a:rPr lang="de-DE" sz="1600" b="1" dirty="0">
                <a:solidFill>
                  <a:srgbClr val="FF0000"/>
                </a:solidFill>
                <a:latin typeface="Arial" pitchFamily="34" charset="0"/>
                <a:cs typeface="Arial" pitchFamily="34" charset="0"/>
              </a:rPr>
              <a:t>9517</a:t>
            </a:r>
          </a:p>
          <a:p>
            <a:pPr eaLnBrk="1" hangingPunct="1">
              <a:spcBef>
                <a:spcPts val="1200"/>
              </a:spcBef>
              <a:buFont typeface="Arial" charset="0"/>
              <a:buChar char="•"/>
              <a:defRPr/>
            </a:pPr>
            <a:r>
              <a:rPr lang="de-DE" sz="1600" b="1" dirty="0">
                <a:solidFill>
                  <a:srgbClr val="FF0000"/>
                </a:solidFill>
                <a:latin typeface="Arial" pitchFamily="34" charset="0"/>
                <a:cs typeface="Arial" pitchFamily="34" charset="0"/>
              </a:rPr>
              <a:t>Personalnummer</a:t>
            </a:r>
            <a:r>
              <a:rPr lang="de-DE" sz="1600" b="1" dirty="0">
                <a:latin typeface="Arial" pitchFamily="34" charset="0"/>
                <a:cs typeface="Arial" pitchFamily="34" charset="0"/>
              </a:rPr>
              <a:t>:  - wird mit der Einstellung durch SG II.2.5 eingepflegt,</a:t>
            </a:r>
            <a:br>
              <a:rPr lang="de-DE" sz="1600" b="1" dirty="0">
                <a:latin typeface="Arial" pitchFamily="34" charset="0"/>
                <a:cs typeface="Arial" pitchFamily="34" charset="0"/>
              </a:rPr>
            </a:br>
            <a:r>
              <a:rPr lang="de-DE" sz="1600" b="1" dirty="0">
                <a:latin typeface="Arial" pitchFamily="34" charset="0"/>
                <a:cs typeface="Arial" pitchFamily="34" charset="0"/>
              </a:rPr>
              <a:t>                                - ist u.a. Bestandteil der Gehaltsabrechnung</a:t>
            </a:r>
          </a:p>
          <a:p>
            <a:pPr eaLnBrk="1" hangingPunct="1">
              <a:spcBef>
                <a:spcPts val="1200"/>
              </a:spcBef>
              <a:buFont typeface="Arial" charset="0"/>
              <a:buChar char="•"/>
              <a:defRPr/>
            </a:pPr>
            <a:r>
              <a:rPr lang="de-DE" sz="1600" b="1" dirty="0">
                <a:latin typeface="Arial" pitchFamily="34" charset="0"/>
                <a:cs typeface="Arial" pitchFamily="34" charset="0"/>
              </a:rPr>
              <a:t>Die Dienststelle ist  </a:t>
            </a:r>
            <a:r>
              <a:rPr lang="de-DE" sz="1600" b="1" dirty="0">
                <a:solidFill>
                  <a:srgbClr val="0000FF"/>
                </a:solidFill>
                <a:latin typeface="Arial" pitchFamily="34" charset="0"/>
                <a:cs typeface="Arial" pitchFamily="34" charset="0"/>
              </a:rPr>
              <a:t>Ihr Adressat für </a:t>
            </a:r>
            <a:r>
              <a:rPr lang="de-DE" sz="1600" b="1" dirty="0">
                <a:solidFill>
                  <a:srgbClr val="FF0000"/>
                </a:solidFill>
                <a:latin typeface="Arial" pitchFamily="34" charset="0"/>
                <a:cs typeface="Arial" pitchFamily="34" charset="0"/>
              </a:rPr>
              <a:t>dienstliche Anträge</a:t>
            </a:r>
            <a:r>
              <a:rPr lang="de-DE" sz="1600" b="1" dirty="0">
                <a:solidFill>
                  <a:srgbClr val="0000FF"/>
                </a:solidFill>
                <a:latin typeface="Arial" pitchFamily="34" charset="0"/>
                <a:cs typeface="Arial" pitchFamily="34" charset="0"/>
              </a:rPr>
              <a:t> </a:t>
            </a:r>
            <a:r>
              <a:rPr lang="de-DE" sz="1600" b="1" dirty="0">
                <a:latin typeface="Arial" pitchFamily="34" charset="0"/>
                <a:cs typeface="Arial" pitchFamily="34" charset="0"/>
              </a:rPr>
              <a:t>jeglicher Art</a:t>
            </a:r>
            <a:r>
              <a:rPr lang="de-DE" sz="1600" b="1" dirty="0">
                <a:solidFill>
                  <a:srgbClr val="0000FF"/>
                </a:solidFill>
                <a:latin typeface="Arial" pitchFamily="34" charset="0"/>
                <a:cs typeface="Arial" pitchFamily="34" charset="0"/>
              </a:rPr>
              <a:t>.</a:t>
            </a:r>
          </a:p>
          <a:p>
            <a:pPr eaLnBrk="1" hangingPunct="1">
              <a:spcBef>
                <a:spcPts val="1200"/>
              </a:spcBef>
              <a:buFont typeface="Arial" charset="0"/>
              <a:buChar char="•"/>
              <a:defRPr/>
            </a:pPr>
            <a:r>
              <a:rPr lang="de-DE" sz="1600" b="1" dirty="0">
                <a:latin typeface="Arial" pitchFamily="34" charset="0"/>
                <a:cs typeface="Arial" pitchFamily="34" charset="0"/>
              </a:rPr>
              <a:t>Bei</a:t>
            </a:r>
            <a:r>
              <a:rPr lang="de-DE" sz="1600" b="1" dirty="0">
                <a:solidFill>
                  <a:srgbClr val="0000FF"/>
                </a:solidFill>
                <a:latin typeface="Arial" pitchFamily="34" charset="0"/>
                <a:cs typeface="Arial" pitchFamily="34" charset="0"/>
              </a:rPr>
              <a:t> </a:t>
            </a:r>
            <a:r>
              <a:rPr lang="de-DE" sz="1600" b="1" dirty="0">
                <a:solidFill>
                  <a:srgbClr val="FF0000"/>
                </a:solidFill>
                <a:latin typeface="Arial" pitchFamily="34" charset="0"/>
                <a:cs typeface="Arial" pitchFamily="34" charset="0"/>
              </a:rPr>
              <a:t>Erkrankung</a:t>
            </a:r>
            <a:r>
              <a:rPr lang="de-DE" sz="1600" b="1" dirty="0">
                <a:solidFill>
                  <a:srgbClr val="0000FF"/>
                </a:solidFill>
                <a:latin typeface="Arial" pitchFamily="34" charset="0"/>
                <a:cs typeface="Arial" pitchFamily="34" charset="0"/>
              </a:rPr>
              <a:t> </a:t>
            </a:r>
            <a:r>
              <a:rPr lang="de-DE" sz="1600" b="1" dirty="0">
                <a:latin typeface="Arial" pitchFamily="34" charset="0"/>
                <a:cs typeface="Arial" pitchFamily="34" charset="0"/>
              </a:rPr>
              <a:t>mit Dienstunfähigkeit …</a:t>
            </a:r>
          </a:p>
          <a:p>
            <a:pPr marL="0" indent="0" eaLnBrk="1" hangingPunct="1">
              <a:spcBef>
                <a:spcPts val="0"/>
              </a:spcBef>
              <a:buFont typeface="Arial" charset="0"/>
              <a:buNone/>
              <a:defRPr/>
            </a:pPr>
            <a:r>
              <a:rPr lang="de-DE" sz="1600" b="1" dirty="0">
                <a:latin typeface="Arial" pitchFamily="34" charset="0"/>
                <a:cs typeface="Arial" pitchFamily="34" charset="0"/>
              </a:rPr>
              <a:t>      - ist die </a:t>
            </a:r>
            <a:r>
              <a:rPr lang="de-DE" sz="1600" b="1" dirty="0">
                <a:solidFill>
                  <a:srgbClr val="0000FF"/>
                </a:solidFill>
                <a:latin typeface="Arial" pitchFamily="34" charset="0"/>
                <a:cs typeface="Arial" pitchFamily="34" charset="0"/>
              </a:rPr>
              <a:t>Dienststelle</a:t>
            </a:r>
            <a:r>
              <a:rPr lang="de-DE" sz="1600" b="1" dirty="0">
                <a:latin typeface="Arial" pitchFamily="34" charset="0"/>
                <a:cs typeface="Arial" pitchFamily="34" charset="0"/>
              </a:rPr>
              <a:t> umgehend </a:t>
            </a:r>
            <a:r>
              <a:rPr lang="de-DE" sz="1600" b="1" dirty="0">
                <a:solidFill>
                  <a:srgbClr val="0000FF"/>
                </a:solidFill>
                <a:latin typeface="Arial" pitchFamily="34" charset="0"/>
                <a:cs typeface="Arial" pitchFamily="34" charset="0"/>
              </a:rPr>
              <a:t>per Mail</a:t>
            </a:r>
            <a:br>
              <a:rPr lang="de-DE" sz="1600" b="1" dirty="0">
                <a:solidFill>
                  <a:srgbClr val="0000FF"/>
                </a:solidFill>
                <a:latin typeface="Arial" pitchFamily="34" charset="0"/>
                <a:cs typeface="Arial" pitchFamily="34" charset="0"/>
              </a:rPr>
            </a:br>
            <a:r>
              <a:rPr lang="de-DE" sz="1600" b="1" dirty="0">
                <a:solidFill>
                  <a:srgbClr val="0000FF"/>
                </a:solidFill>
                <a:latin typeface="Arial" pitchFamily="34" charset="0"/>
                <a:cs typeface="Arial" pitchFamily="34" charset="0"/>
              </a:rPr>
              <a:t>        </a:t>
            </a:r>
            <a:r>
              <a:rPr lang="de-DE" sz="1600" b="1" dirty="0">
                <a:latin typeface="Arial" panose="020B0604020202020204" pitchFamily="34" charset="0"/>
                <a:cs typeface="Arial" pitchFamily="34" charset="0"/>
              </a:rPr>
              <a:t>(poststelle.sts-ghrf.badvilbel@kultus.hessen.de) zu informieren.</a:t>
            </a:r>
          </a:p>
          <a:p>
            <a:pPr marL="0" indent="0" eaLnBrk="1" hangingPunct="1">
              <a:spcBef>
                <a:spcPts val="0"/>
              </a:spcBef>
              <a:buFont typeface="Arial" charset="0"/>
              <a:buNone/>
              <a:defRPr/>
            </a:pPr>
            <a:r>
              <a:rPr lang="de-DE" sz="1600" b="1" dirty="0">
                <a:latin typeface="Arial" panose="020B0604020202020204" pitchFamily="34" charset="0"/>
                <a:cs typeface="Arial" pitchFamily="34" charset="0"/>
              </a:rPr>
              <a:t>      - ist die </a:t>
            </a:r>
            <a:r>
              <a:rPr lang="de-DE" sz="1600" b="1" dirty="0">
                <a:solidFill>
                  <a:srgbClr val="0000FF"/>
                </a:solidFill>
                <a:latin typeface="Arial" pitchFamily="34" charset="0"/>
                <a:cs typeface="Arial" pitchFamily="34" charset="0"/>
              </a:rPr>
              <a:t>Arbeitsunfähigkeitsbescheinigung </a:t>
            </a:r>
            <a:r>
              <a:rPr lang="de-DE" sz="1600" b="1" dirty="0">
                <a:latin typeface="Arial" pitchFamily="34" charset="0"/>
                <a:cs typeface="Arial" pitchFamily="34" charset="0"/>
              </a:rPr>
              <a:t>(nach dem 3. Tag)</a:t>
            </a:r>
            <a:r>
              <a:rPr lang="de-DE" sz="1600" b="1" dirty="0">
                <a:solidFill>
                  <a:srgbClr val="0000FF"/>
                </a:solidFill>
                <a:latin typeface="Arial" pitchFamily="34" charset="0"/>
                <a:cs typeface="Arial" pitchFamily="34" charset="0"/>
              </a:rPr>
              <a:t> </a:t>
            </a:r>
            <a:r>
              <a:rPr lang="de-DE" sz="1600" b="1" dirty="0">
                <a:latin typeface="Arial" pitchFamily="34" charset="0"/>
                <a:cs typeface="Arial" pitchFamily="34" charset="0"/>
              </a:rPr>
              <a:t>an die Dienststelle zu schicken.</a:t>
            </a:r>
          </a:p>
          <a:p>
            <a:pPr marL="0" indent="0" eaLnBrk="1" hangingPunct="1">
              <a:spcBef>
                <a:spcPts val="0"/>
              </a:spcBef>
              <a:buFont typeface="Arial" charset="0"/>
              <a:buNone/>
              <a:defRPr/>
            </a:pPr>
            <a:r>
              <a:rPr lang="de-DE" sz="1600" b="1" dirty="0">
                <a:latin typeface="Arial" pitchFamily="34" charset="0"/>
                <a:cs typeface="Arial" pitchFamily="34" charset="0"/>
              </a:rPr>
              <a:t>      - ist die </a:t>
            </a:r>
            <a:r>
              <a:rPr lang="de-DE" sz="1600" b="1" dirty="0">
                <a:solidFill>
                  <a:srgbClr val="0000FF"/>
                </a:solidFill>
                <a:latin typeface="Arial" pitchFamily="34" charset="0"/>
                <a:cs typeface="Arial" pitchFamily="34" charset="0"/>
              </a:rPr>
              <a:t>Ausbildungsschule</a:t>
            </a:r>
            <a:r>
              <a:rPr lang="de-DE" sz="1600" b="1" dirty="0">
                <a:latin typeface="Arial" pitchFamily="34" charset="0"/>
                <a:cs typeface="Arial" pitchFamily="34" charset="0"/>
              </a:rPr>
              <a:t> umgehend zu informieren.</a:t>
            </a:r>
          </a:p>
          <a:p>
            <a:pPr marL="0" indent="0" eaLnBrk="1" hangingPunct="1">
              <a:spcBef>
                <a:spcPts val="0"/>
              </a:spcBef>
              <a:buFont typeface="Arial" charset="0"/>
              <a:buNone/>
              <a:defRPr/>
            </a:pPr>
            <a:r>
              <a:rPr lang="de-DE" sz="1600" b="1" dirty="0">
                <a:latin typeface="Arial" pitchFamily="34" charset="0"/>
                <a:cs typeface="Arial" pitchFamily="34" charset="0"/>
              </a:rPr>
              <a:t>      - ist die betroffene </a:t>
            </a:r>
            <a:r>
              <a:rPr lang="de-DE" sz="1600" b="1" dirty="0">
                <a:solidFill>
                  <a:srgbClr val="0000FF"/>
                </a:solidFill>
                <a:latin typeface="Arial" pitchFamily="34" charset="0"/>
                <a:cs typeface="Arial" pitchFamily="34" charset="0"/>
              </a:rPr>
              <a:t>Ausbildungsleitung</a:t>
            </a:r>
            <a:r>
              <a:rPr lang="de-DE" sz="1600" b="1" dirty="0">
                <a:latin typeface="Arial" pitchFamily="34" charset="0"/>
                <a:cs typeface="Arial" pitchFamily="34" charset="0"/>
              </a:rPr>
              <a:t> umgehend zu informieren.</a:t>
            </a:r>
          </a:p>
          <a:p>
            <a:pPr marL="0" indent="0" eaLnBrk="1" hangingPunct="1">
              <a:spcBef>
                <a:spcPts val="0"/>
              </a:spcBef>
              <a:buFont typeface="Arial" charset="0"/>
              <a:buNone/>
              <a:defRPr/>
            </a:pPr>
            <a:r>
              <a:rPr lang="de-DE" sz="1600" b="1" dirty="0">
                <a:latin typeface="Arial" pitchFamily="34" charset="0"/>
                <a:cs typeface="Arial" pitchFamily="34" charset="0"/>
              </a:rPr>
              <a:t>      - muss sich auch wieder gesund gemeldet werden!!!!!</a:t>
            </a:r>
          </a:p>
          <a:p>
            <a:pPr eaLnBrk="1" hangingPunct="1">
              <a:spcBef>
                <a:spcPts val="1200"/>
              </a:spcBef>
              <a:buFont typeface="Arial" charset="0"/>
              <a:buChar char="•"/>
              <a:defRPr/>
            </a:pPr>
            <a:r>
              <a:rPr lang="de-DE" sz="1600" b="1" dirty="0">
                <a:latin typeface="Arial" pitchFamily="34" charset="0"/>
                <a:cs typeface="Arial" pitchFamily="34" charset="0"/>
              </a:rPr>
              <a:t>Aktuelle Informationen rund um die Ausbildung finden Sie auf der </a:t>
            </a:r>
            <a:r>
              <a:rPr lang="de-DE" sz="1600" b="1" dirty="0">
                <a:solidFill>
                  <a:srgbClr val="FF0000"/>
                </a:solidFill>
                <a:latin typeface="Arial" pitchFamily="34" charset="0"/>
                <a:cs typeface="Arial" pitchFamily="34" charset="0"/>
              </a:rPr>
              <a:t>Homepage des Studienseminars</a:t>
            </a:r>
            <a:r>
              <a:rPr lang="de-DE" sz="1600" b="1" dirty="0">
                <a:latin typeface="Arial" pitchFamily="34" charset="0"/>
                <a:cs typeface="Arial" pitchFamily="34" charset="0"/>
              </a:rPr>
              <a:t> unter: </a:t>
            </a:r>
            <a:r>
              <a:rPr lang="de-DE" sz="1600" b="1" dirty="0">
                <a:solidFill>
                  <a:srgbClr val="0000FF"/>
                </a:solidFill>
                <a:latin typeface="Arial" pitchFamily="34" charset="0"/>
                <a:cs typeface="Arial" pitchFamily="34" charset="0"/>
              </a:rPr>
              <a:t>https://sts-ghrf-badvilbel.bildung.hessen.de/</a:t>
            </a:r>
          </a:p>
          <a:p>
            <a:pPr marL="0" indent="0" eaLnBrk="1" hangingPunct="1">
              <a:spcBef>
                <a:spcPts val="1200"/>
              </a:spcBef>
              <a:buFont typeface="Arial" charset="0"/>
              <a:buNone/>
              <a:defRPr/>
            </a:pPr>
            <a:br>
              <a:rPr lang="de-DE" sz="1600" b="1" dirty="0">
                <a:solidFill>
                  <a:srgbClr val="0000FF"/>
                </a:solidFill>
                <a:latin typeface="Arial" pitchFamily="34" charset="0"/>
                <a:cs typeface="Arial" pitchFamily="34" charset="0"/>
              </a:rPr>
            </a:br>
            <a:endParaRPr lang="de-DE" sz="1600" b="1" dirty="0">
              <a:solidFill>
                <a:srgbClr val="0000FF"/>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barn(inVertical)">
                                      <p:cBhvr>
                                        <p:cTn id="7" dur="500"/>
                                        <p:tgtEl>
                                          <p:spTgt spid="1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barn(inVertical)">
                                      <p:cBhvr>
                                        <p:cTn id="12" dur="500"/>
                                        <p:tgtEl>
                                          <p:spTgt spid="1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xEl>
                                              <p:pRg st="3" end="3"/>
                                            </p:txEl>
                                          </p:spTgt>
                                        </p:tgtEl>
                                        <p:attrNameLst>
                                          <p:attrName>style.visibility</p:attrName>
                                        </p:attrNameLst>
                                      </p:cBhvr>
                                      <p:to>
                                        <p:strVal val="visible"/>
                                      </p:to>
                                    </p:set>
                                    <p:animEffect transition="in" filter="barn(inVertical)">
                                      <p:cBhvr>
                                        <p:cTn id="17" dur="500"/>
                                        <p:tgtEl>
                                          <p:spTgt spid="1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xEl>
                                              <p:pRg st="4" end="4"/>
                                            </p:txEl>
                                          </p:spTgt>
                                        </p:tgtEl>
                                        <p:attrNameLst>
                                          <p:attrName>style.visibility</p:attrName>
                                        </p:attrNameLst>
                                      </p:cBhvr>
                                      <p:to>
                                        <p:strVal val="visible"/>
                                      </p:to>
                                    </p:set>
                                    <p:animEffect transition="in" filter="barn(inVertical)">
                                      <p:cBhvr>
                                        <p:cTn id="22" dur="500"/>
                                        <p:tgtEl>
                                          <p:spTgt spid="1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13">
                                            <p:txEl>
                                              <p:pRg st="5" end="5"/>
                                            </p:txEl>
                                          </p:spTgt>
                                        </p:tgtEl>
                                        <p:attrNameLst>
                                          <p:attrName>style.visibility</p:attrName>
                                        </p:attrNameLst>
                                      </p:cBhvr>
                                      <p:to>
                                        <p:strVal val="visible"/>
                                      </p:to>
                                    </p:set>
                                    <p:animEffect transition="in" filter="barn(inVertical)">
                                      <p:cBhvr>
                                        <p:cTn id="27" dur="500"/>
                                        <p:tgtEl>
                                          <p:spTgt spid="1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3">
                                            <p:txEl>
                                              <p:pRg st="6" end="6"/>
                                            </p:txEl>
                                          </p:spTgt>
                                        </p:tgtEl>
                                        <p:attrNameLst>
                                          <p:attrName>style.visibility</p:attrName>
                                        </p:attrNameLst>
                                      </p:cBhvr>
                                      <p:to>
                                        <p:strVal val="visible"/>
                                      </p:to>
                                    </p:set>
                                    <p:anim calcmode="lin" valueType="num">
                                      <p:cBhvr additive="base">
                                        <p:cTn id="32" dur="500" fill="hold"/>
                                        <p:tgtEl>
                                          <p:spTgt spid="13">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3">
                                            <p:txEl>
                                              <p:pRg st="7" end="7"/>
                                            </p:txEl>
                                          </p:spTgt>
                                        </p:tgtEl>
                                        <p:attrNameLst>
                                          <p:attrName>style.visibility</p:attrName>
                                        </p:attrNameLst>
                                      </p:cBhvr>
                                      <p:to>
                                        <p:strVal val="visible"/>
                                      </p:to>
                                    </p:set>
                                    <p:anim calcmode="lin" valueType="num">
                                      <p:cBhvr additive="base">
                                        <p:cTn id="38" dur="500" fill="hold"/>
                                        <p:tgtEl>
                                          <p:spTgt spid="13">
                                            <p:txEl>
                                              <p:pRg st="7" end="7"/>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3">
                                            <p:txEl>
                                              <p:pRg st="8" end="8"/>
                                            </p:txEl>
                                          </p:spTgt>
                                        </p:tgtEl>
                                        <p:attrNameLst>
                                          <p:attrName>style.visibility</p:attrName>
                                        </p:attrNameLst>
                                      </p:cBhvr>
                                      <p:to>
                                        <p:strVal val="visible"/>
                                      </p:to>
                                    </p:set>
                                    <p:anim calcmode="lin" valueType="num">
                                      <p:cBhvr additive="base">
                                        <p:cTn id="44" dur="500" fill="hold"/>
                                        <p:tgtEl>
                                          <p:spTgt spid="13">
                                            <p:txEl>
                                              <p:pRg st="8" end="8"/>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13">
                                            <p:txEl>
                                              <p:pRg st="9" end="9"/>
                                            </p:txEl>
                                          </p:spTgt>
                                        </p:tgtEl>
                                        <p:attrNameLst>
                                          <p:attrName>style.visibility</p:attrName>
                                        </p:attrNameLst>
                                      </p:cBhvr>
                                      <p:to>
                                        <p:strVal val="visible"/>
                                      </p:to>
                                    </p:set>
                                    <p:anim calcmode="lin" valueType="num">
                                      <p:cBhvr additive="base">
                                        <p:cTn id="50" dur="500" fill="hold"/>
                                        <p:tgtEl>
                                          <p:spTgt spid="13">
                                            <p:txEl>
                                              <p:pRg st="9" end="9"/>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4" fill="hold" nodeType="clickEffect">
                                  <p:stCondLst>
                                    <p:cond delay="0"/>
                                  </p:stCondLst>
                                  <p:childTnLst>
                                    <p:set>
                                      <p:cBhvr>
                                        <p:cTn id="55" dur="1" fill="hold">
                                          <p:stCondLst>
                                            <p:cond delay="0"/>
                                          </p:stCondLst>
                                        </p:cTn>
                                        <p:tgtEl>
                                          <p:spTgt spid="13">
                                            <p:txEl>
                                              <p:pRg st="10" end="10"/>
                                            </p:txEl>
                                          </p:spTgt>
                                        </p:tgtEl>
                                        <p:attrNameLst>
                                          <p:attrName>style.visibility</p:attrName>
                                        </p:attrNameLst>
                                      </p:cBhvr>
                                      <p:to>
                                        <p:strVal val="visible"/>
                                      </p:to>
                                    </p:set>
                                    <p:anim calcmode="lin" valueType="num">
                                      <p:cBhvr additive="base">
                                        <p:cTn id="56" dur="500" fill="hold"/>
                                        <p:tgtEl>
                                          <p:spTgt spid="13">
                                            <p:txEl>
                                              <p:pRg st="10" end="10"/>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1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16" presetClass="entr" presetSubtype="21" fill="hold" nodeType="clickEffect">
                                  <p:stCondLst>
                                    <p:cond delay="0"/>
                                  </p:stCondLst>
                                  <p:childTnLst>
                                    <p:set>
                                      <p:cBhvr>
                                        <p:cTn id="61" dur="1" fill="hold">
                                          <p:stCondLst>
                                            <p:cond delay="0"/>
                                          </p:stCondLst>
                                        </p:cTn>
                                        <p:tgtEl>
                                          <p:spTgt spid="13">
                                            <p:txEl>
                                              <p:pRg st="11" end="11"/>
                                            </p:txEl>
                                          </p:spTgt>
                                        </p:tgtEl>
                                        <p:attrNameLst>
                                          <p:attrName>style.visibility</p:attrName>
                                        </p:attrNameLst>
                                      </p:cBhvr>
                                      <p:to>
                                        <p:strVal val="visible"/>
                                      </p:to>
                                    </p:set>
                                    <p:animEffect transition="in" filter="barn(inVertical)">
                                      <p:cBhvr>
                                        <p:cTn id="62" dur="500"/>
                                        <p:tgtEl>
                                          <p:spTgt spid="1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52226"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52228"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229600" cy="4970591"/>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charset="0"/>
              <a:buNone/>
              <a:defRPr/>
            </a:pPr>
            <a:r>
              <a:rPr lang="de-DE" sz="1800" b="1" dirty="0">
                <a:solidFill>
                  <a:srgbClr val="0033CC"/>
                </a:solidFill>
                <a:latin typeface="Arial" charset="0"/>
              </a:rPr>
              <a:t>Wissenswertes</a:t>
            </a:r>
          </a:p>
          <a:p>
            <a:pPr eaLnBrk="1" hangingPunct="1">
              <a:spcBef>
                <a:spcPts val="1200"/>
              </a:spcBef>
              <a:buFont typeface="Arial" charset="0"/>
              <a:buChar char="•"/>
              <a:defRPr/>
            </a:pPr>
            <a:r>
              <a:rPr lang="de-DE" sz="1600" b="1" dirty="0">
                <a:latin typeface="Arial" pitchFamily="34" charset="0"/>
                <a:cs typeface="Arial" pitchFamily="34" charset="0"/>
              </a:rPr>
              <a:t>Alle Landesbedienstete erhalten für das Jahr 2024 ein </a:t>
            </a:r>
            <a:r>
              <a:rPr lang="de-DE" sz="1600" b="1" dirty="0">
                <a:solidFill>
                  <a:srgbClr val="FF0000"/>
                </a:solidFill>
                <a:latin typeface="Arial" pitchFamily="34" charset="0"/>
                <a:cs typeface="Arial" pitchFamily="34" charset="0"/>
              </a:rPr>
              <a:t>Landesticket</a:t>
            </a:r>
            <a:r>
              <a:rPr lang="de-DE" sz="1600" b="1" dirty="0">
                <a:latin typeface="Arial" pitchFamily="34" charset="0"/>
                <a:cs typeface="Arial" pitchFamily="34" charset="0"/>
              </a:rPr>
              <a:t>. Die Landestickets werden i.d.R. postalisch zugestellt. Mögliche Adressänderungen müssen deshalb dem Studienseminar umgehend mitgeteilt werden.</a:t>
            </a:r>
            <a:endParaRPr lang="de-DE" sz="1600" b="1" dirty="0">
              <a:solidFill>
                <a:srgbClr val="FF0000"/>
              </a:solidFill>
              <a:latin typeface="Arial" pitchFamily="34" charset="0"/>
              <a:cs typeface="Arial" pitchFamily="34" charset="0"/>
            </a:endParaRPr>
          </a:p>
          <a:p>
            <a:pPr eaLnBrk="1" hangingPunct="1">
              <a:spcBef>
                <a:spcPts val="1200"/>
              </a:spcBef>
              <a:buFont typeface="Arial" charset="0"/>
              <a:buChar char="•"/>
              <a:defRPr/>
            </a:pPr>
            <a:r>
              <a:rPr lang="de-DE" sz="1600" b="1" dirty="0">
                <a:latin typeface="Arial" pitchFamily="34" charset="0"/>
                <a:cs typeface="Arial" pitchFamily="34" charset="0"/>
              </a:rPr>
              <a:t>Die </a:t>
            </a:r>
            <a:r>
              <a:rPr lang="de-DE" sz="1600" b="1" dirty="0">
                <a:solidFill>
                  <a:srgbClr val="FF0000"/>
                </a:solidFill>
                <a:latin typeface="Arial" pitchFamily="34" charset="0"/>
                <a:cs typeface="Arial" pitchFamily="34" charset="0"/>
              </a:rPr>
              <a:t>private E-Mail-Adresse </a:t>
            </a:r>
            <a:r>
              <a:rPr lang="de-DE" sz="1600" b="1" dirty="0">
                <a:latin typeface="Arial" pitchFamily="34" charset="0"/>
                <a:cs typeface="Arial" pitchFamily="34" charset="0"/>
              </a:rPr>
              <a:t>ist übergangsweise </a:t>
            </a:r>
            <a:r>
              <a:rPr lang="de-DE" sz="1600" dirty="0">
                <a:latin typeface="Arial" pitchFamily="34" charset="0"/>
                <a:cs typeface="Arial" pitchFamily="34" charset="0"/>
              </a:rPr>
              <a:t>für den dienstlichen E-Mail-Verkehr </a:t>
            </a:r>
            <a:r>
              <a:rPr lang="de-DE" sz="1600" b="1" dirty="0">
                <a:latin typeface="Arial" pitchFamily="34" charset="0"/>
                <a:cs typeface="Arial" pitchFamily="34" charset="0"/>
              </a:rPr>
              <a:t>zu verwenden, bis Sie die Zugangsdaten und die Freischaltung für die </a:t>
            </a:r>
            <a:r>
              <a:rPr lang="de-DE" sz="1600" b="1" dirty="0">
                <a:solidFill>
                  <a:srgbClr val="FF0000"/>
                </a:solidFill>
                <a:latin typeface="Arial" pitchFamily="34" charset="0"/>
                <a:cs typeface="Arial" pitchFamily="34" charset="0"/>
              </a:rPr>
              <a:t>dienstliche E-Mail-Adresse</a:t>
            </a:r>
            <a:r>
              <a:rPr lang="de-DE" sz="1600" b="1" dirty="0">
                <a:latin typeface="Arial" pitchFamily="34" charset="0"/>
                <a:cs typeface="Arial" pitchFamily="34" charset="0"/>
              </a:rPr>
              <a:t> (</a:t>
            </a:r>
            <a:r>
              <a:rPr lang="de-DE" sz="1600" b="1" dirty="0">
                <a:latin typeface="Arial" pitchFamily="34" charset="0"/>
                <a:cs typeface="Arial" pitchFamily="34" charset="0"/>
                <a:hlinkClick r:id="rId4"/>
              </a:rPr>
              <a:t>xy@schule.hessen.de</a:t>
            </a:r>
            <a:r>
              <a:rPr lang="de-DE" sz="1600" b="1" dirty="0">
                <a:latin typeface="Arial" pitchFamily="34" charset="0"/>
                <a:cs typeface="Arial" pitchFamily="34" charset="0"/>
              </a:rPr>
              <a:t>) erhalten haben. </a:t>
            </a:r>
            <a:br>
              <a:rPr lang="de-DE" sz="1600" b="1" dirty="0">
                <a:latin typeface="Arial" pitchFamily="34" charset="0"/>
                <a:cs typeface="Arial" pitchFamily="34" charset="0"/>
              </a:rPr>
            </a:br>
            <a:r>
              <a:rPr lang="de-DE" sz="1600" b="1" dirty="0">
                <a:latin typeface="Arial" pitchFamily="34" charset="0"/>
                <a:cs typeface="Arial" pitchFamily="34" charset="0"/>
              </a:rPr>
              <a:t>(</a:t>
            </a:r>
            <a:r>
              <a:rPr lang="de-DE" sz="1600" b="1" dirty="0">
                <a:latin typeface="Arial" pitchFamily="34" charset="0"/>
                <a:cs typeface="Arial" pitchFamily="34" charset="0"/>
                <a:hlinkClick r:id="rId5"/>
              </a:rPr>
              <a:t>https://kultusministerium.hessen.de/lehrkraefte/e-mail-adresse-fuer-lehrkraefte</a:t>
            </a:r>
            <a:r>
              <a:rPr lang="de-DE" sz="1600" b="1" dirty="0">
                <a:latin typeface="Arial" pitchFamily="34" charset="0"/>
                <a:cs typeface="Arial" pitchFamily="34" charset="0"/>
              </a:rPr>
              <a:t>)</a:t>
            </a:r>
          </a:p>
          <a:p>
            <a:pPr eaLnBrk="1" hangingPunct="1">
              <a:spcBef>
                <a:spcPts val="1200"/>
              </a:spcBef>
              <a:buFont typeface="Arial" charset="0"/>
              <a:buChar char="•"/>
              <a:defRPr/>
            </a:pPr>
            <a:r>
              <a:rPr lang="de-DE" sz="1600" b="1" dirty="0">
                <a:solidFill>
                  <a:srgbClr val="FF0000"/>
                </a:solidFill>
                <a:latin typeface="Arial" pitchFamily="34" charset="0"/>
                <a:cs typeface="Arial" pitchFamily="34" charset="0"/>
              </a:rPr>
              <a:t>Änderungen persönlicher Daten </a:t>
            </a:r>
            <a:r>
              <a:rPr lang="de-DE" sz="1600" b="1" dirty="0">
                <a:latin typeface="Arial" pitchFamily="34" charset="0"/>
                <a:cs typeface="Arial" pitchFamily="34" charset="0"/>
              </a:rPr>
              <a:t>(Adresse, Telefon, Mail, Familienstand …) müssen umgehend dem Studienseminar schriftlich (per Mail an </a:t>
            </a:r>
            <a:r>
              <a:rPr lang="de-DE" sz="1600" b="1" dirty="0">
                <a:solidFill>
                  <a:srgbClr val="FF0000"/>
                </a:solidFill>
                <a:latin typeface="Arial" pitchFamily="34" charset="0"/>
                <a:cs typeface="Arial" pitchFamily="34" charset="0"/>
                <a:hlinkClick r:id="rId6"/>
              </a:rPr>
              <a:t>Poststelle.STS-GHRF.BadVilbel@kultus.hessen.de</a:t>
            </a:r>
            <a:r>
              <a:rPr lang="de-DE" sz="1600" b="1" dirty="0">
                <a:latin typeface="Arial" pitchFamily="34" charset="0"/>
                <a:cs typeface="Arial" pitchFamily="34" charset="0"/>
              </a:rPr>
              <a:t>) mitgeteilt werden.</a:t>
            </a:r>
          </a:p>
          <a:p>
            <a:pPr eaLnBrk="1" hangingPunct="1">
              <a:spcBef>
                <a:spcPts val="1200"/>
              </a:spcBef>
              <a:buFont typeface="Arial" charset="0"/>
              <a:buChar char="•"/>
              <a:defRPr/>
            </a:pPr>
            <a:r>
              <a:rPr lang="de-DE" sz="1600" b="1" dirty="0">
                <a:solidFill>
                  <a:srgbClr val="FF0000"/>
                </a:solidFill>
                <a:latin typeface="Arial" pitchFamily="34" charset="0"/>
                <a:cs typeface="Arial" pitchFamily="34" charset="0"/>
              </a:rPr>
              <a:t>Änderungen der Bankverbindung </a:t>
            </a:r>
            <a:r>
              <a:rPr lang="de-DE" sz="1600" b="1" dirty="0">
                <a:latin typeface="Arial" pitchFamily="34" charset="0"/>
                <a:cs typeface="Arial" pitchFamily="34" charset="0"/>
              </a:rPr>
              <a:t>sind direkt an das Sachgebiet I.2-5 der Lehrkräfteakademie (Einstellungsabteilung) zu richten.</a:t>
            </a:r>
          </a:p>
          <a:p>
            <a:pPr marL="0" indent="0" eaLnBrk="1" hangingPunct="1">
              <a:spcBef>
                <a:spcPts val="1200"/>
              </a:spcBef>
              <a:buFont typeface="Arial" charset="0"/>
              <a:buNone/>
              <a:defRPr/>
            </a:pPr>
            <a:br>
              <a:rPr lang="de-DE" sz="1600" b="1" dirty="0">
                <a:solidFill>
                  <a:srgbClr val="0000FF"/>
                </a:solidFill>
                <a:latin typeface="Arial" pitchFamily="34" charset="0"/>
                <a:cs typeface="Arial" pitchFamily="34" charset="0"/>
              </a:rPr>
            </a:br>
            <a:endParaRPr lang="de-DE" sz="1600" b="1" dirty="0">
              <a:solidFill>
                <a:srgbClr val="0000FF"/>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barn(inVertical)">
                                      <p:cBhvr>
                                        <p:cTn id="7" dur="500"/>
                                        <p:tgtEl>
                                          <p:spTgt spid="1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barn(inVertical)">
                                      <p:cBhvr>
                                        <p:cTn id="12" dur="500"/>
                                        <p:tgtEl>
                                          <p:spTgt spid="1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xEl>
                                              <p:pRg st="3" end="3"/>
                                            </p:txEl>
                                          </p:spTgt>
                                        </p:tgtEl>
                                        <p:attrNameLst>
                                          <p:attrName>style.visibility</p:attrName>
                                        </p:attrNameLst>
                                      </p:cBhvr>
                                      <p:to>
                                        <p:strVal val="visible"/>
                                      </p:to>
                                    </p:set>
                                    <p:animEffect transition="in" filter="barn(inVertical)">
                                      <p:cBhvr>
                                        <p:cTn id="17" dur="500"/>
                                        <p:tgtEl>
                                          <p:spTgt spid="1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xEl>
                                              <p:pRg st="4" end="4"/>
                                            </p:txEl>
                                          </p:spTgt>
                                        </p:tgtEl>
                                        <p:attrNameLst>
                                          <p:attrName>style.visibility</p:attrName>
                                        </p:attrNameLst>
                                      </p:cBhvr>
                                      <p:to>
                                        <p:strVal val="visible"/>
                                      </p:to>
                                    </p:set>
                                    <p:animEffect transition="in" filter="barn(inVertical)">
                                      <p:cBhvr>
                                        <p:cTn id="22" dur="5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54274"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54276"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555038" cy="244682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charset="0"/>
              <a:buNone/>
              <a:defRPr/>
            </a:pPr>
            <a:r>
              <a:rPr lang="de-DE" sz="1800" b="1" dirty="0">
                <a:solidFill>
                  <a:srgbClr val="0033CC"/>
                </a:solidFill>
                <a:latin typeface="Arial" charset="0"/>
              </a:rPr>
              <a:t>Niederschrift über die förmliche Verpflichtung des Verpflichtungsgesetzes</a:t>
            </a:r>
          </a:p>
          <a:p>
            <a:pPr eaLnBrk="1" hangingPunct="1">
              <a:spcBef>
                <a:spcPts val="1200"/>
              </a:spcBef>
              <a:buFont typeface="Arial" charset="0"/>
              <a:buChar char="•"/>
              <a:defRPr/>
            </a:pPr>
            <a:r>
              <a:rPr lang="de-DE" sz="1600" b="1" dirty="0">
                <a:latin typeface="Arial" pitchFamily="34" charset="0"/>
                <a:cs typeface="Arial" pitchFamily="34" charset="0"/>
              </a:rPr>
              <a:t>Entsprechende Strafvorschriften aus dem Strafgesetzbuch wurden Ihnen bereits vorab gemailt</a:t>
            </a:r>
            <a:endParaRPr lang="de-DE" sz="1600" dirty="0">
              <a:latin typeface="Arial" pitchFamily="34" charset="0"/>
              <a:cs typeface="Arial" pitchFamily="34" charset="0"/>
            </a:endParaRPr>
          </a:p>
          <a:p>
            <a:pPr eaLnBrk="1" hangingPunct="1">
              <a:spcBef>
                <a:spcPts val="1200"/>
              </a:spcBef>
              <a:buFont typeface="Arial" charset="0"/>
              <a:buChar char="•"/>
              <a:defRPr/>
            </a:pPr>
            <a:r>
              <a:rPr lang="de-DE" sz="1600" b="1" dirty="0">
                <a:latin typeface="Arial" pitchFamily="34" charset="0"/>
                <a:cs typeface="Arial" pitchFamily="34" charset="0"/>
              </a:rPr>
              <a:t>Ich bin verpflichtet, Ihnen die nachfolgenden 2 Seiten vorzulesen</a:t>
            </a:r>
          </a:p>
          <a:p>
            <a:pPr eaLnBrk="1" hangingPunct="1">
              <a:spcBef>
                <a:spcPts val="1200"/>
              </a:spcBef>
              <a:buFont typeface="Arial" charset="0"/>
              <a:buChar char="•"/>
              <a:defRPr/>
            </a:pPr>
            <a:r>
              <a:rPr lang="de-DE" sz="1600" b="1" dirty="0">
                <a:latin typeface="Arial" pitchFamily="34" charset="0"/>
                <a:cs typeface="Arial" pitchFamily="34" charset="0"/>
              </a:rPr>
              <a:t>Per Unterschrift bestätigen Sie nachher beim Sekretariat, dass Sie die Auszüge erhalten habe und dass ich Ihnen alles vorgetragen habe</a:t>
            </a:r>
            <a:br>
              <a:rPr lang="de-DE" sz="1600" b="1" dirty="0">
                <a:latin typeface="Arial" pitchFamily="34" charset="0"/>
                <a:cs typeface="Arial" pitchFamily="34" charset="0"/>
              </a:rPr>
            </a:br>
            <a:endParaRPr lang="de-DE" sz="16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barn(inVertical)">
                                      <p:cBhvr>
                                        <p:cTn id="7" dur="500"/>
                                        <p:tgtEl>
                                          <p:spTgt spid="1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barn(inVertical)">
                                      <p:cBhvr>
                                        <p:cTn id="12" dur="500"/>
                                        <p:tgtEl>
                                          <p:spTgt spid="1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xEl>
                                              <p:pRg st="3" end="3"/>
                                            </p:txEl>
                                          </p:spTgt>
                                        </p:tgtEl>
                                        <p:attrNameLst>
                                          <p:attrName>style.visibility</p:attrName>
                                        </p:attrNameLst>
                                      </p:cBhvr>
                                      <p:to>
                                        <p:strVal val="visible"/>
                                      </p:to>
                                    </p:set>
                                    <p:animEffect transition="in" filter="barn(inVertical)">
                                      <p:cBhvr>
                                        <p:cTn id="17" dur="500"/>
                                        <p:tgtEl>
                                          <p:spTgt spid="1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54276"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Grafik 7"/>
          <p:cNvPicPr/>
          <p:nvPr/>
        </p:nvPicPr>
        <p:blipFill rotWithShape="1">
          <a:blip r:embed="rId4"/>
          <a:srcRect l="25841" t="26162" r="51106" b="14932"/>
          <a:stretch/>
        </p:blipFill>
        <p:spPr bwMode="auto">
          <a:xfrm>
            <a:off x="1907704" y="274638"/>
            <a:ext cx="4338026" cy="583476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867214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54276"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6" name="Grafik 5"/>
          <p:cNvPicPr/>
          <p:nvPr/>
        </p:nvPicPr>
        <p:blipFill rotWithShape="1">
          <a:blip r:embed="rId4"/>
          <a:srcRect l="26307" t="27196" r="52033" b="38825"/>
          <a:stretch/>
        </p:blipFill>
        <p:spPr bwMode="auto">
          <a:xfrm>
            <a:off x="1115616" y="836712"/>
            <a:ext cx="6480720" cy="504055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589605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54274"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54276"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555038" cy="4078287"/>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charset="0"/>
              <a:buNone/>
              <a:defRPr/>
            </a:pPr>
            <a:r>
              <a:rPr lang="de-DE" sz="1800" b="1" dirty="0">
                <a:solidFill>
                  <a:srgbClr val="0033CC"/>
                </a:solidFill>
                <a:latin typeface="Arial" charset="0"/>
              </a:rPr>
              <a:t>Bedenkenswertes</a:t>
            </a:r>
          </a:p>
          <a:p>
            <a:pPr eaLnBrk="1" hangingPunct="1">
              <a:spcBef>
                <a:spcPts val="1200"/>
              </a:spcBef>
              <a:buFont typeface="Arial" charset="0"/>
              <a:buChar char="•"/>
              <a:defRPr/>
            </a:pPr>
            <a:r>
              <a:rPr lang="de-DE" sz="1600" b="1" dirty="0">
                <a:latin typeface="Arial" pitchFamily="34" charset="0"/>
                <a:cs typeface="Arial" pitchFamily="34" charset="0"/>
              </a:rPr>
              <a:t>Ist die Wahl </a:t>
            </a:r>
            <a:r>
              <a:rPr lang="de-DE" sz="1600" b="1" dirty="0">
                <a:solidFill>
                  <a:srgbClr val="FF0000"/>
                </a:solidFill>
                <a:latin typeface="Arial" pitchFamily="34" charset="0"/>
                <a:cs typeface="Arial" pitchFamily="34" charset="0"/>
              </a:rPr>
              <a:t>meiner Kleidung </a:t>
            </a:r>
            <a:r>
              <a:rPr lang="de-DE" sz="1600" b="1" dirty="0">
                <a:latin typeface="Arial" pitchFamily="34" charset="0"/>
                <a:cs typeface="Arial" pitchFamily="34" charset="0"/>
              </a:rPr>
              <a:t>passend für das Auftreten als Lehrerin / Lehrer ?</a:t>
            </a:r>
            <a:br>
              <a:rPr lang="de-DE" sz="1600" b="1" dirty="0">
                <a:latin typeface="Arial" pitchFamily="34" charset="0"/>
                <a:cs typeface="Arial" pitchFamily="34" charset="0"/>
              </a:rPr>
            </a:br>
            <a:r>
              <a:rPr lang="de-DE" sz="1600" b="1" dirty="0">
                <a:latin typeface="Arial" pitchFamily="34" charset="0"/>
                <a:cs typeface="Arial" pitchFamily="34" charset="0"/>
              </a:rPr>
              <a:t>Sie haben Vorbildcharakter. </a:t>
            </a:r>
            <a:r>
              <a:rPr lang="de-DE" sz="1600" dirty="0">
                <a:latin typeface="Arial" pitchFamily="34" charset="0"/>
                <a:cs typeface="Arial" pitchFamily="34" charset="0"/>
              </a:rPr>
              <a:t>Kurze Hosen oder bauchfreie Kleidung sind deplatziert.</a:t>
            </a:r>
          </a:p>
          <a:p>
            <a:pPr eaLnBrk="1" hangingPunct="1">
              <a:spcBef>
                <a:spcPts val="1200"/>
              </a:spcBef>
              <a:buFont typeface="Arial" charset="0"/>
              <a:buChar char="•"/>
              <a:defRPr/>
            </a:pPr>
            <a:r>
              <a:rPr lang="de-DE" sz="1600" b="1" dirty="0">
                <a:latin typeface="Arial" pitchFamily="34" charset="0"/>
                <a:cs typeface="Arial" pitchFamily="34" charset="0"/>
              </a:rPr>
              <a:t>Ist es sinnvoll  </a:t>
            </a:r>
            <a:r>
              <a:rPr lang="de-DE" sz="1600" b="1" dirty="0">
                <a:solidFill>
                  <a:srgbClr val="FF0000"/>
                </a:solidFill>
                <a:latin typeface="Arial" pitchFamily="34" charset="0"/>
                <a:cs typeface="Arial" pitchFamily="34" charset="0"/>
              </a:rPr>
              <a:t>„Freundschaften“ über soziale Netzwerke</a:t>
            </a:r>
            <a:r>
              <a:rPr lang="de-DE" sz="1600" b="1" dirty="0">
                <a:latin typeface="Arial" pitchFamily="34" charset="0"/>
                <a:cs typeface="Arial" pitchFamily="34" charset="0"/>
              </a:rPr>
              <a:t> wie Facebook etc. mit Schülerinnen oder Schülern einzugehen ?</a:t>
            </a:r>
            <a:br>
              <a:rPr lang="de-DE" sz="1600" b="1" dirty="0">
                <a:latin typeface="Arial" pitchFamily="34" charset="0"/>
                <a:cs typeface="Arial" pitchFamily="34" charset="0"/>
              </a:rPr>
            </a:br>
            <a:r>
              <a:rPr lang="de-DE" sz="1600" b="1" dirty="0">
                <a:latin typeface="Arial" pitchFamily="34" charset="0"/>
                <a:cs typeface="Arial" pitchFamily="34" charset="0"/>
              </a:rPr>
              <a:t>Empfehlung: </a:t>
            </a:r>
            <a:r>
              <a:rPr lang="de-DE" sz="1600" dirty="0">
                <a:latin typeface="Arial" pitchFamily="34" charset="0"/>
                <a:cs typeface="Arial" pitchFamily="34" charset="0"/>
              </a:rPr>
              <a:t>Verzichten Sie darauf. Keinesfalls sollten Sie </a:t>
            </a:r>
            <a:r>
              <a:rPr lang="de-DE" sz="1600" dirty="0" err="1">
                <a:latin typeface="Arial" pitchFamily="34" charset="0"/>
                <a:cs typeface="Arial" pitchFamily="34" charset="0"/>
              </a:rPr>
              <a:t>Schüler:innen</a:t>
            </a:r>
            <a:r>
              <a:rPr lang="de-DE" sz="1600" dirty="0">
                <a:latin typeface="Arial" pitchFamily="34" charset="0"/>
                <a:cs typeface="Arial" pitchFamily="34" charset="0"/>
              </a:rPr>
              <a:t> von sich aus dazu anregen und einladen. Es besteht ein Abhängigkeitsverhältnis.</a:t>
            </a:r>
          </a:p>
          <a:p>
            <a:pPr eaLnBrk="1" hangingPunct="1">
              <a:spcBef>
                <a:spcPts val="1200"/>
              </a:spcBef>
              <a:buFont typeface="Arial" charset="0"/>
              <a:buChar char="•"/>
              <a:defRPr/>
            </a:pPr>
            <a:r>
              <a:rPr lang="de-DE" sz="1600" b="1" dirty="0">
                <a:solidFill>
                  <a:srgbClr val="FF0000"/>
                </a:solidFill>
                <a:latin typeface="Arial" pitchFamily="34" charset="0"/>
                <a:cs typeface="Arial" pitchFamily="34" charset="0"/>
              </a:rPr>
              <a:t>Grüßen</a:t>
            </a:r>
            <a:r>
              <a:rPr lang="de-DE" sz="1600" b="1" dirty="0">
                <a:latin typeface="Arial" pitchFamily="34" charset="0"/>
                <a:cs typeface="Arial" pitchFamily="34" charset="0"/>
              </a:rPr>
              <a:t> ebnet Wege</a:t>
            </a:r>
            <a:r>
              <a:rPr lang="de-DE" sz="1600" dirty="0">
                <a:latin typeface="Arial" pitchFamily="34" charset="0"/>
                <a:cs typeface="Arial" pitchFamily="34" charset="0"/>
              </a:rPr>
              <a:t> (z.B.  in der Schule, am Studienseminar und im Staatlichen Schulamt)</a:t>
            </a:r>
            <a:r>
              <a:rPr lang="de-DE" sz="1600" b="1" dirty="0">
                <a:latin typeface="Arial" pitchFamily="34" charset="0"/>
                <a:cs typeface="Arial" pitchFamily="34" charset="0"/>
              </a:rPr>
              <a:t> !</a:t>
            </a:r>
          </a:p>
          <a:p>
            <a:pPr eaLnBrk="1" hangingPunct="1">
              <a:spcBef>
                <a:spcPts val="1200"/>
              </a:spcBef>
              <a:buFont typeface="Arial" charset="0"/>
              <a:buChar char="•"/>
              <a:defRPr/>
            </a:pPr>
            <a:r>
              <a:rPr lang="de-DE" sz="1600" b="1" dirty="0">
                <a:solidFill>
                  <a:srgbClr val="FF0000"/>
                </a:solidFill>
                <a:latin typeface="Arial" pitchFamily="34" charset="0"/>
                <a:cs typeface="Arial" pitchFamily="34" charset="0"/>
              </a:rPr>
              <a:t>Pünktlichkeit</a:t>
            </a:r>
            <a:r>
              <a:rPr lang="de-DE" sz="1600" b="1" dirty="0">
                <a:solidFill>
                  <a:srgbClr val="0000FF"/>
                </a:solidFill>
                <a:latin typeface="Arial" pitchFamily="34" charset="0"/>
                <a:cs typeface="Arial" pitchFamily="34" charset="0"/>
              </a:rPr>
              <a:t> </a:t>
            </a:r>
            <a:r>
              <a:rPr lang="de-DE" sz="1600" b="1" dirty="0">
                <a:latin typeface="Arial" pitchFamily="34" charset="0"/>
                <a:cs typeface="Arial" pitchFamily="34" charset="0"/>
              </a:rPr>
              <a:t>ist Pflicht bei allen dienstlichen Verpflichtungen</a:t>
            </a:r>
            <a:br>
              <a:rPr lang="de-DE" sz="1600" b="1" dirty="0">
                <a:latin typeface="Arial" pitchFamily="34" charset="0"/>
                <a:cs typeface="Arial" pitchFamily="34" charset="0"/>
              </a:rPr>
            </a:br>
            <a:r>
              <a:rPr lang="de-DE" sz="1600" dirty="0">
                <a:latin typeface="Arial" pitchFamily="34" charset="0"/>
                <a:cs typeface="Arial" pitchFamily="34" charset="0"/>
              </a:rPr>
              <a:t>in der Schule und im Unterricht, am Studienseminar, bei  Ausbildungsveranstaltungen</a:t>
            </a:r>
            <a:br>
              <a:rPr lang="de-DE" sz="1600" dirty="0">
                <a:latin typeface="Arial" pitchFamily="34" charset="0"/>
                <a:cs typeface="Arial" pitchFamily="34" charset="0"/>
              </a:rPr>
            </a:br>
            <a:r>
              <a:rPr lang="de-DE" sz="1600" dirty="0">
                <a:latin typeface="Arial" pitchFamily="34" charset="0"/>
                <a:cs typeface="Arial" pitchFamily="34" charset="0"/>
              </a:rPr>
              <a:t>und bei Modulveranstaltungen</a:t>
            </a:r>
            <a:r>
              <a:rPr lang="de-DE" sz="1600" b="1" dirty="0">
                <a:latin typeface="Arial" pitchFamily="34" charset="0"/>
                <a:cs typeface="Arial" pitchFamily="34" charset="0"/>
              </a:rPr>
              <a:t> !</a:t>
            </a:r>
            <a:br>
              <a:rPr lang="de-DE" sz="1600" b="1" dirty="0">
                <a:latin typeface="Arial" pitchFamily="34" charset="0"/>
                <a:cs typeface="Arial" pitchFamily="34" charset="0"/>
              </a:rPr>
            </a:br>
            <a:endParaRPr lang="de-DE" sz="1600" b="1" dirty="0">
              <a:latin typeface="Arial" pitchFamily="34" charset="0"/>
              <a:cs typeface="Arial" pitchFamily="34" charset="0"/>
            </a:endParaRPr>
          </a:p>
        </p:txBody>
      </p:sp>
    </p:spTree>
    <p:extLst>
      <p:ext uri="{BB962C8B-B14F-4D97-AF65-F5344CB8AC3E}">
        <p14:creationId xmlns:p14="http://schemas.microsoft.com/office/powerpoint/2010/main" val="27896529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barn(inVertical)">
                                      <p:cBhvr>
                                        <p:cTn id="7" dur="500"/>
                                        <p:tgtEl>
                                          <p:spTgt spid="1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barn(inVertical)">
                                      <p:cBhvr>
                                        <p:cTn id="12" dur="500"/>
                                        <p:tgtEl>
                                          <p:spTgt spid="1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xEl>
                                              <p:pRg st="3" end="3"/>
                                            </p:txEl>
                                          </p:spTgt>
                                        </p:tgtEl>
                                        <p:attrNameLst>
                                          <p:attrName>style.visibility</p:attrName>
                                        </p:attrNameLst>
                                      </p:cBhvr>
                                      <p:to>
                                        <p:strVal val="visible"/>
                                      </p:to>
                                    </p:set>
                                    <p:animEffect transition="in" filter="barn(inVertical)">
                                      <p:cBhvr>
                                        <p:cTn id="17" dur="500"/>
                                        <p:tgtEl>
                                          <p:spTgt spid="1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xEl>
                                              <p:pRg st="4" end="4"/>
                                            </p:txEl>
                                          </p:spTgt>
                                        </p:tgtEl>
                                        <p:attrNameLst>
                                          <p:attrName>style.visibility</p:attrName>
                                        </p:attrNameLst>
                                      </p:cBhvr>
                                      <p:to>
                                        <p:strVal val="visible"/>
                                      </p:to>
                                    </p:set>
                                    <p:animEffect transition="in" filter="barn(inVertical)">
                                      <p:cBhvr>
                                        <p:cTn id="22" dur="5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8194"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pic>
        <p:nvPicPr>
          <p:cNvPr id="8195"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txBox="1">
            <a:spLocks noGrp="1" noChangeArrowheads="1"/>
          </p:cNvSpPr>
          <p:nvPr>
            <p:ph idx="1"/>
          </p:nvPr>
        </p:nvSpPr>
        <p:spPr>
          <a:xfrm>
            <a:off x="457200" y="1600200"/>
            <a:ext cx="8229600" cy="352096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spAutoFit/>
          </a:bodyPr>
          <a:lstStyle>
            <a:lvl1pPr marL="342900" indent="-342900"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marL="0" indent="0" algn="ctr" eaLnBrk="1" fontAlgn="auto" hangingPunct="1">
              <a:spcAft>
                <a:spcPts val="0"/>
              </a:spcAft>
              <a:buFont typeface="Arial" panose="020B0604020202020204" pitchFamily="34" charset="0"/>
              <a:buNone/>
              <a:defRPr/>
            </a:pPr>
            <a:r>
              <a:rPr lang="de-DE" sz="1800" b="1" dirty="0">
                <a:solidFill>
                  <a:srgbClr val="0033CC"/>
                </a:solidFill>
              </a:rPr>
              <a:t>GG Artikel 33</a:t>
            </a:r>
            <a:br>
              <a:rPr lang="de-DE" sz="1800" b="1" dirty="0">
                <a:solidFill>
                  <a:srgbClr val="0033CC"/>
                </a:solidFill>
              </a:rPr>
            </a:br>
            <a:r>
              <a:rPr lang="de-DE" b="1" dirty="0"/>
              <a:t> </a:t>
            </a:r>
          </a:p>
          <a:p>
            <a:pPr eaLnBrk="1" fontAlgn="auto" hangingPunct="1">
              <a:spcAft>
                <a:spcPts val="0"/>
              </a:spcAft>
              <a:buFontTx/>
              <a:buAutoNum type="arabicParenBoth"/>
              <a:defRPr/>
            </a:pPr>
            <a:r>
              <a:rPr lang="de-DE" b="1" dirty="0"/>
              <a:t>Jeder Deutsche hat in jedem Lande die gleichen staatsbürgerlichen Rechte und Pflichten. </a:t>
            </a:r>
          </a:p>
          <a:p>
            <a:pPr eaLnBrk="1" fontAlgn="auto" hangingPunct="1">
              <a:spcAft>
                <a:spcPts val="0"/>
              </a:spcAft>
              <a:buFontTx/>
              <a:buAutoNum type="arabicParenBoth"/>
              <a:defRPr/>
            </a:pPr>
            <a:r>
              <a:rPr lang="de-DE" b="1" dirty="0"/>
              <a:t>Jeder Deutsche hat nach seiner </a:t>
            </a:r>
            <a:r>
              <a:rPr lang="de-DE" b="1" dirty="0">
                <a:solidFill>
                  <a:srgbClr val="0000FF"/>
                </a:solidFill>
              </a:rPr>
              <a:t>Eignung</a:t>
            </a:r>
            <a:r>
              <a:rPr lang="de-DE" b="1" dirty="0"/>
              <a:t>, </a:t>
            </a:r>
            <a:r>
              <a:rPr lang="de-DE" b="1" dirty="0">
                <a:solidFill>
                  <a:srgbClr val="0000FF"/>
                </a:solidFill>
              </a:rPr>
              <a:t>Befähigung</a:t>
            </a:r>
            <a:r>
              <a:rPr lang="de-DE" b="1" dirty="0"/>
              <a:t> und </a:t>
            </a:r>
            <a:r>
              <a:rPr lang="de-DE" b="1" dirty="0">
                <a:solidFill>
                  <a:srgbClr val="0000FF"/>
                </a:solidFill>
              </a:rPr>
              <a:t>fachlichen Leistung</a:t>
            </a:r>
            <a:r>
              <a:rPr lang="de-DE" b="1" dirty="0"/>
              <a:t> gleichen Zugang zu jedem öffentlichen Amte. </a:t>
            </a:r>
          </a:p>
          <a:p>
            <a:pPr marL="0" indent="0" eaLnBrk="1" fontAlgn="auto" hangingPunct="1">
              <a:spcAft>
                <a:spcPts val="0"/>
              </a:spcAft>
              <a:buFont typeface="Arial" charset="0"/>
              <a:buNone/>
              <a:defRPr/>
            </a:pPr>
            <a:r>
              <a:rPr lang="de-DE" b="1" dirty="0"/>
              <a:t>(3)  Der Genuss bürgerlicher und staatsbürgerlicher Rechte, die Zulassung zu</a:t>
            </a:r>
            <a:br>
              <a:rPr lang="de-DE" b="1" dirty="0"/>
            </a:br>
            <a:r>
              <a:rPr lang="de-DE" b="1" dirty="0"/>
              <a:t>      öffentlichen Ämtern sowie die im öffentlichen Dienste erworbenen Rechte sind</a:t>
            </a:r>
            <a:br>
              <a:rPr lang="de-DE" b="1" dirty="0"/>
            </a:br>
            <a:r>
              <a:rPr lang="de-DE" b="1" dirty="0"/>
              <a:t>      </a:t>
            </a:r>
            <a:r>
              <a:rPr lang="de-DE" b="1" dirty="0">
                <a:solidFill>
                  <a:srgbClr val="0000FF"/>
                </a:solidFill>
              </a:rPr>
              <a:t>unabhängig von dem religiösen Bekenntnis</a:t>
            </a:r>
            <a:r>
              <a:rPr lang="de-DE" b="1" dirty="0"/>
              <a:t>. Niemandem darf aus seiner </a:t>
            </a:r>
            <a:br>
              <a:rPr lang="de-DE" b="1" dirty="0"/>
            </a:br>
            <a:r>
              <a:rPr lang="de-DE" b="1" dirty="0"/>
              <a:t>      Zugehörigkeit oder Nichtzugehörigkeit zu einem Bekenntnisse </a:t>
            </a:r>
            <a:r>
              <a:rPr lang="de-DE" b="1" dirty="0">
                <a:solidFill>
                  <a:srgbClr val="0000FF"/>
                </a:solidFill>
              </a:rPr>
              <a:t>oder einer </a:t>
            </a:r>
            <a:br>
              <a:rPr lang="de-DE" b="1" dirty="0">
                <a:solidFill>
                  <a:srgbClr val="0000FF"/>
                </a:solidFill>
              </a:rPr>
            </a:br>
            <a:r>
              <a:rPr lang="de-DE" b="1" dirty="0">
                <a:solidFill>
                  <a:srgbClr val="0000FF"/>
                </a:solidFill>
              </a:rPr>
              <a:t>      Weltanschauung</a:t>
            </a:r>
            <a:r>
              <a:rPr lang="de-DE" b="1" dirty="0"/>
              <a:t> ein Nachteil erwachsen. </a:t>
            </a:r>
          </a:p>
          <a:p>
            <a:pPr marL="0" indent="0" eaLnBrk="1" fontAlgn="auto" hangingPunct="1">
              <a:spcAft>
                <a:spcPts val="0"/>
              </a:spcAft>
              <a:buFont typeface="Arial" charset="0"/>
              <a:buNone/>
              <a:defRPr/>
            </a:pPr>
            <a:r>
              <a:rPr lang="de-DE" b="1" dirty="0">
                <a:solidFill>
                  <a:srgbClr val="0033CC"/>
                </a:solidFill>
              </a:rPr>
              <a:t>(4)  Das Recht des öffentlichen Dienstes </a:t>
            </a:r>
            <a:r>
              <a:rPr lang="de-DE" b="1" dirty="0"/>
              <a:t>ist unter Berücksichtigung der</a:t>
            </a:r>
            <a:br>
              <a:rPr lang="de-DE" b="1" dirty="0"/>
            </a:br>
            <a:r>
              <a:rPr lang="de-DE" b="1" dirty="0"/>
              <a:t>      hergebrachten Grundsätze des </a:t>
            </a:r>
            <a:r>
              <a:rPr lang="de-DE" b="1" dirty="0">
                <a:solidFill>
                  <a:srgbClr val="FF3300"/>
                </a:solidFill>
              </a:rPr>
              <a:t>Berufsbeamtentums</a:t>
            </a:r>
            <a:r>
              <a:rPr lang="de-DE" b="1" dirty="0">
                <a:solidFill>
                  <a:srgbClr val="0033CC"/>
                </a:solidFill>
              </a:rPr>
              <a:t> </a:t>
            </a:r>
            <a:r>
              <a:rPr lang="de-DE" b="1" dirty="0"/>
              <a:t>zu regeln. </a:t>
            </a:r>
          </a:p>
        </p:txBody>
      </p:sp>
      <p:sp>
        <p:nvSpPr>
          <p:cNvPr id="8" name="Fußzeilenplatzhalter 3"/>
          <p:cNvSpPr>
            <a:spLocks noGrp="1"/>
          </p:cNvSpPr>
          <p:nvPr>
            <p:ph type="ftr" sz="quarter" idx="11"/>
          </p:nvPr>
        </p:nvSpPr>
        <p:spPr>
          <a:xfrm>
            <a:off x="755650" y="6356350"/>
            <a:ext cx="7056438" cy="365125"/>
          </a:xfrm>
        </p:spPr>
        <p:txBody>
          <a:bodyPr/>
          <a:lstStyle/>
          <a:p>
            <a:pPr>
              <a:defRPr/>
            </a:pPr>
            <a:r>
              <a:rPr lang="de-DE" dirty="0"/>
              <a:t>Studienseminar für Grund-, Haupt-, Real- und Förderschulen in Bad Vilbel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2" end="2"/>
                                            </p:txEl>
                                          </p:spTgt>
                                        </p:tgtEl>
                                        <p:attrNameLst>
                                          <p:attrName>style.visibility</p:attrName>
                                        </p:attrNameLst>
                                      </p:cBhvr>
                                      <p:to>
                                        <p:strVal val="visible"/>
                                      </p:to>
                                    </p:set>
                                    <p:anim calcmode="lin" valueType="num">
                                      <p:cBhvr additive="base">
                                        <p:cTn id="13"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anim calcmode="lin" valueType="num">
                                      <p:cBhvr additive="base">
                                        <p:cTn id="19"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3">
                                            <p:txEl>
                                              <p:pRg st="4" end="4"/>
                                            </p:txEl>
                                          </p:spTgt>
                                        </p:tgtEl>
                                        <p:attrNameLst>
                                          <p:attrName>style.visibility</p:attrName>
                                        </p:attrNameLst>
                                      </p:cBhvr>
                                      <p:to>
                                        <p:strVal val="visible"/>
                                      </p:to>
                                    </p:set>
                                    <p:anim calcmode="lin" valueType="num">
                                      <p:cBhvr additive="base">
                                        <p:cTn id="25"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54274"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54276"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555038" cy="509062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a:buNone/>
            </a:pPr>
            <a:r>
              <a:rPr lang="de-DE" sz="2400" b="1" u="sng" dirty="0"/>
              <a:t>Geschlechtergerechte Schreibweise und Bezeichnung von Personen …, Erlass HMKB vom 22.04.2024</a:t>
            </a:r>
          </a:p>
          <a:p>
            <a:pPr marL="0" indent="0">
              <a:buNone/>
            </a:pPr>
            <a:endParaRPr lang="de-DE" sz="1600" b="1" dirty="0">
              <a:latin typeface="Arial" pitchFamily="34" charset="0"/>
              <a:cs typeface="Arial" pitchFamily="34" charset="0"/>
            </a:endParaRPr>
          </a:p>
          <a:p>
            <a:pPr marL="0" indent="0">
              <a:buNone/>
            </a:pPr>
            <a:r>
              <a:rPr lang="de-DE" sz="1400" dirty="0"/>
              <a:t>Folgende Schreibweisen sind </a:t>
            </a:r>
            <a:r>
              <a:rPr lang="de-DE" sz="1400" b="1" u="sng" dirty="0"/>
              <a:t>nicht</a:t>
            </a:r>
            <a:r>
              <a:rPr lang="de-DE" sz="1400" dirty="0"/>
              <a:t> zu verwenden: </a:t>
            </a:r>
          </a:p>
          <a:p>
            <a:r>
              <a:rPr lang="de-DE" sz="1400" dirty="0"/>
              <a:t>Verkürzte Formen zur Kennzeichnung mehrgeschlechtlicher Bezeichnungen im Wortinneren, insbesondere </a:t>
            </a:r>
          </a:p>
          <a:p>
            <a:r>
              <a:rPr lang="de-DE" sz="1400" dirty="0"/>
              <a:t>mit Genderstern (</a:t>
            </a:r>
            <a:r>
              <a:rPr lang="de-DE" sz="1400" dirty="0" err="1"/>
              <a:t>Asterisk</a:t>
            </a:r>
            <a:r>
              <a:rPr lang="de-DE" sz="1400" dirty="0"/>
              <a:t>); z. B. Schüler*innen </a:t>
            </a:r>
          </a:p>
          <a:p>
            <a:r>
              <a:rPr lang="de-DE" sz="1400" dirty="0"/>
              <a:t>mit Binnen-I (wortinterne Großschreibung): z. B. </a:t>
            </a:r>
            <a:r>
              <a:rPr lang="de-DE" sz="1400" dirty="0" err="1"/>
              <a:t>SchülerInnen</a:t>
            </a:r>
            <a:r>
              <a:rPr lang="de-DE" sz="1400" dirty="0"/>
              <a:t> </a:t>
            </a:r>
          </a:p>
          <a:p>
            <a:r>
              <a:rPr lang="de-DE" sz="1400" dirty="0"/>
              <a:t>mit Unterstrich (Gender-Gap): z. B. </a:t>
            </a:r>
            <a:r>
              <a:rPr lang="de-DE" sz="1400" dirty="0" err="1"/>
              <a:t>Schüler_innen</a:t>
            </a:r>
            <a:r>
              <a:rPr lang="de-DE" sz="1400" dirty="0"/>
              <a:t> </a:t>
            </a:r>
          </a:p>
          <a:p>
            <a:r>
              <a:rPr lang="de-DE" sz="1400" dirty="0"/>
              <a:t>mit Doppelpunkt (wortinterne Sonderzeichen): z. B. </a:t>
            </a:r>
            <a:r>
              <a:rPr lang="de-DE" sz="1400" dirty="0" err="1"/>
              <a:t>Schüler:innen</a:t>
            </a:r>
            <a:r>
              <a:rPr lang="de-DE" sz="1400" dirty="0"/>
              <a:t> </a:t>
            </a:r>
          </a:p>
          <a:p>
            <a:endParaRPr lang="de-DE" sz="1400" b="1" dirty="0">
              <a:latin typeface="Arial" pitchFamily="34" charset="0"/>
              <a:cs typeface="Arial" pitchFamily="34" charset="0"/>
            </a:endParaRPr>
          </a:p>
          <a:p>
            <a:pPr marL="0" indent="0">
              <a:buNone/>
            </a:pPr>
            <a:r>
              <a:rPr lang="de-DE" sz="1400" dirty="0"/>
              <a:t>Bevorzugt soll die Verbindung der weiblichen und der männlichen Form verwendet werden, wobei die feminine Form grundsätzlich voranzustellen ist. Daneben sind Umschreibungen und Alternativformulierungen, welche die Geschlechter nicht ausdrücklich benennen und in Übereinstimmung mit den Empfehlungen des Rats für deutsche Rechtschreibung stehen, möglich. </a:t>
            </a:r>
          </a:p>
          <a:p>
            <a:pPr marL="0" indent="0">
              <a:buNone/>
            </a:pPr>
            <a:endParaRPr lang="de-DE" sz="1400" b="1" dirty="0">
              <a:latin typeface="Arial" pitchFamily="34" charset="0"/>
              <a:cs typeface="Arial" pitchFamily="34" charset="0"/>
            </a:endParaRPr>
          </a:p>
          <a:p>
            <a:pPr marL="0" indent="0">
              <a:buNone/>
            </a:pPr>
            <a:r>
              <a:rPr lang="de-DE" sz="1400" dirty="0"/>
              <a:t>Diese Regelungen finden auch für alle amtlichen Verlautbarungen und Texte auf Internetseiten (Hessische Lehrkräfteakademie mit Studienseminaren, Staatliche Schulämter, Schulen) Anwendung. </a:t>
            </a:r>
          </a:p>
          <a:p>
            <a:pPr marL="0" indent="0">
              <a:buNone/>
            </a:pPr>
            <a:endParaRPr lang="de-DE" sz="1400" b="1" dirty="0">
              <a:latin typeface="Arial" pitchFamily="34" charset="0"/>
              <a:cs typeface="Arial" pitchFamily="34" charset="0"/>
            </a:endParaRPr>
          </a:p>
          <a:p>
            <a:pPr marL="0" indent="0">
              <a:buNone/>
            </a:pPr>
            <a:endParaRPr lang="de-DE" sz="1400" b="1" dirty="0">
              <a:latin typeface="Arial" pitchFamily="34" charset="0"/>
              <a:cs typeface="Arial" pitchFamily="34" charset="0"/>
            </a:endParaRPr>
          </a:p>
        </p:txBody>
      </p:sp>
    </p:spTree>
    <p:extLst>
      <p:ext uri="{BB962C8B-B14F-4D97-AF65-F5344CB8AC3E}">
        <p14:creationId xmlns:p14="http://schemas.microsoft.com/office/powerpoint/2010/main" val="1711548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barn(inVertical)">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xEl>
                                              <p:pRg st="7" end="7"/>
                                            </p:txEl>
                                          </p:spTgt>
                                        </p:tgtEl>
                                        <p:attrNameLst>
                                          <p:attrName>style.visibility</p:attrName>
                                        </p:attrNameLst>
                                      </p:cBhvr>
                                      <p:to>
                                        <p:strVal val="visible"/>
                                      </p:to>
                                    </p:set>
                                    <p:animEffect transition="in" filter="barn(inVertical)">
                                      <p:cBhvr>
                                        <p:cTn id="12" dur="500"/>
                                        <p:tgtEl>
                                          <p:spTgt spid="13">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xEl>
                                              <p:pRg st="9" end="9"/>
                                            </p:txEl>
                                          </p:spTgt>
                                        </p:tgtEl>
                                        <p:attrNameLst>
                                          <p:attrName>style.visibility</p:attrName>
                                        </p:attrNameLst>
                                      </p:cBhvr>
                                      <p:to>
                                        <p:strVal val="visible"/>
                                      </p:to>
                                    </p:set>
                                    <p:animEffect transition="in" filter="barn(inVertical)">
                                      <p:cBhvr>
                                        <p:cTn id="17" dur="500"/>
                                        <p:tgtEl>
                                          <p:spTgt spid="13">
                                            <p:txEl>
                                              <p:pRg st="9" end="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xEl>
                                              <p:pRg st="11" end="11"/>
                                            </p:txEl>
                                          </p:spTgt>
                                        </p:tgtEl>
                                        <p:attrNameLst>
                                          <p:attrName>style.visibility</p:attrName>
                                        </p:attrNameLst>
                                      </p:cBhvr>
                                      <p:to>
                                        <p:strVal val="visible"/>
                                      </p:to>
                                    </p:set>
                                    <p:animEffect transition="in" filter="barn(inVertical)">
                                      <p:cBhvr>
                                        <p:cTn id="22" dur="500"/>
                                        <p:tgtEl>
                                          <p:spTgt spid="13">
                                            <p:txEl>
                                              <p:pRg st="11" end="1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3">
                                            <p:txEl>
                                              <p:pRg st="2" end="2"/>
                                            </p:txEl>
                                          </p:spTgt>
                                        </p:tgtEl>
                                        <p:attrNameLst>
                                          <p:attrName>style.visibility</p:attrName>
                                        </p:attrNameLst>
                                      </p:cBhvr>
                                      <p:to>
                                        <p:strVal val="visible"/>
                                      </p:to>
                                    </p:set>
                                    <p:animEffect transition="in" filter="barn(inVertical)">
                                      <p:cBhvr>
                                        <p:cTn id="27" dur="500"/>
                                        <p:tgtEl>
                                          <p:spTgt spid="1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3">
                                            <p:txEl>
                                              <p:pRg st="3" end="3"/>
                                            </p:txEl>
                                          </p:spTgt>
                                        </p:tgtEl>
                                        <p:attrNameLst>
                                          <p:attrName>style.visibility</p:attrName>
                                        </p:attrNameLst>
                                      </p:cBhvr>
                                      <p:to>
                                        <p:strVal val="visible"/>
                                      </p:to>
                                    </p:set>
                                    <p:animEffect transition="in" filter="barn(inVertical)">
                                      <p:cBhvr>
                                        <p:cTn id="32" dur="500"/>
                                        <p:tgtEl>
                                          <p:spTgt spid="1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3">
                                            <p:txEl>
                                              <p:pRg st="4" end="4"/>
                                            </p:txEl>
                                          </p:spTgt>
                                        </p:tgtEl>
                                        <p:attrNameLst>
                                          <p:attrName>style.visibility</p:attrName>
                                        </p:attrNameLst>
                                      </p:cBhvr>
                                      <p:to>
                                        <p:strVal val="visible"/>
                                      </p:to>
                                    </p:set>
                                    <p:animEffect transition="in" filter="barn(inVertical)">
                                      <p:cBhvr>
                                        <p:cTn id="37" dur="500"/>
                                        <p:tgtEl>
                                          <p:spTgt spid="1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3">
                                            <p:txEl>
                                              <p:pRg st="5" end="5"/>
                                            </p:txEl>
                                          </p:spTgt>
                                        </p:tgtEl>
                                        <p:attrNameLst>
                                          <p:attrName>style.visibility</p:attrName>
                                        </p:attrNameLst>
                                      </p:cBhvr>
                                      <p:to>
                                        <p:strVal val="visible"/>
                                      </p:to>
                                    </p:set>
                                    <p:animEffect transition="in" filter="barn(inVertical)">
                                      <p:cBhvr>
                                        <p:cTn id="42" dur="500"/>
                                        <p:tgtEl>
                                          <p:spTgt spid="1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3">
                                            <p:txEl>
                                              <p:pRg st="6" end="6"/>
                                            </p:txEl>
                                          </p:spTgt>
                                        </p:tgtEl>
                                        <p:attrNameLst>
                                          <p:attrName>style.visibility</p:attrName>
                                        </p:attrNameLst>
                                      </p:cBhvr>
                                      <p:to>
                                        <p:strVal val="visible"/>
                                      </p:to>
                                    </p:set>
                                    <p:animEffect transition="in" filter="barn(inVertical)">
                                      <p:cBhvr>
                                        <p:cTn id="47" dur="500"/>
                                        <p:tgtEl>
                                          <p:spTgt spid="1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54274"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54276"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484313"/>
            <a:ext cx="8555038" cy="389337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lnSpc>
                <a:spcPct val="150000"/>
              </a:lnSpc>
              <a:buFont typeface="Arial" charset="0"/>
              <a:buNone/>
              <a:defRPr/>
            </a:pPr>
            <a:r>
              <a:rPr lang="de-DE" sz="1800" b="1" dirty="0">
                <a:solidFill>
                  <a:srgbClr val="0033CC"/>
                </a:solidFill>
                <a:latin typeface="Arial" charset="0"/>
              </a:rPr>
              <a:t>Familienfreundlichkeit</a:t>
            </a:r>
          </a:p>
          <a:p>
            <a:pPr eaLnBrk="1" hangingPunct="1">
              <a:spcBef>
                <a:spcPts val="1200"/>
              </a:spcBef>
              <a:buFont typeface="Arial" charset="0"/>
              <a:buChar char="•"/>
              <a:defRPr/>
            </a:pPr>
            <a:r>
              <a:rPr lang="de-DE" sz="1600" b="1" dirty="0">
                <a:latin typeface="Arial" pitchFamily="34" charset="0"/>
                <a:cs typeface="Arial" pitchFamily="34" charset="0"/>
              </a:rPr>
              <a:t>Prinzipielle Offenheit zu Fragen der Familienfreundlichkeit</a:t>
            </a:r>
          </a:p>
          <a:p>
            <a:pPr eaLnBrk="1" hangingPunct="1">
              <a:spcBef>
                <a:spcPts val="1200"/>
              </a:spcBef>
              <a:buFont typeface="Arial" charset="0"/>
              <a:buChar char="•"/>
              <a:defRPr/>
            </a:pPr>
            <a:r>
              <a:rPr lang="de-DE" sz="1600" b="1" dirty="0">
                <a:latin typeface="Arial" pitchFamily="34" charset="0"/>
                <a:cs typeface="Arial" pitchFamily="34" charset="0"/>
              </a:rPr>
              <a:t>Familienfreundlichkeit bedeutet nicht, dass ich dauerhaft fehlen darf. </a:t>
            </a:r>
          </a:p>
          <a:p>
            <a:pPr eaLnBrk="1" hangingPunct="1">
              <a:spcBef>
                <a:spcPts val="1200"/>
              </a:spcBef>
              <a:buFont typeface="Arial" charset="0"/>
              <a:buChar char="•"/>
              <a:defRPr/>
            </a:pPr>
            <a:r>
              <a:rPr lang="de-DE" sz="1600" b="1" dirty="0">
                <a:latin typeface="Arial" pitchFamily="34" charset="0"/>
                <a:cs typeface="Arial" pitchFamily="34" charset="0"/>
              </a:rPr>
              <a:t>Gerade bei Terminen, die vorher rechtzeitig bekannt sind, sollte sich zeitnah um eine Betreuung gekümmert werden.</a:t>
            </a:r>
          </a:p>
          <a:p>
            <a:pPr eaLnBrk="1" hangingPunct="1">
              <a:spcBef>
                <a:spcPts val="1200"/>
              </a:spcBef>
              <a:buFont typeface="Arial" charset="0"/>
              <a:buChar char="•"/>
              <a:defRPr/>
            </a:pPr>
            <a:r>
              <a:rPr lang="de-DE" sz="1600" b="1" dirty="0">
                <a:latin typeface="Arial" pitchFamily="34" charset="0"/>
                <a:cs typeface="Arial" pitchFamily="34" charset="0"/>
              </a:rPr>
              <a:t>Präsenzausbildungszeit kann nicht häufiger durch Ersatzleistungen </a:t>
            </a:r>
            <a:r>
              <a:rPr lang="de-DE" sz="1600" b="1">
                <a:latin typeface="Arial" pitchFamily="34" charset="0"/>
                <a:cs typeface="Arial" pitchFamily="34" charset="0"/>
              </a:rPr>
              <a:t>kompensieren werden</a:t>
            </a:r>
            <a:endParaRPr lang="de-DE" sz="1600" b="1" dirty="0">
              <a:latin typeface="Arial" pitchFamily="34" charset="0"/>
              <a:cs typeface="Arial" pitchFamily="34" charset="0"/>
            </a:endParaRPr>
          </a:p>
          <a:p>
            <a:pPr eaLnBrk="1" hangingPunct="1">
              <a:spcBef>
                <a:spcPts val="1200"/>
              </a:spcBef>
              <a:buFont typeface="Arial" charset="0"/>
              <a:buChar char="•"/>
              <a:defRPr/>
            </a:pPr>
            <a:r>
              <a:rPr lang="de-DE" sz="1600" b="1" dirty="0">
                <a:latin typeface="Arial" pitchFamily="34" charset="0"/>
                <a:cs typeface="Arial" pitchFamily="34" charset="0"/>
              </a:rPr>
              <a:t>In Ausnahmefällen kann eine Dienstbefreiung aus familiären Gründen erteilt werden, wenn kein anderes Familienmitglied die Betreuung übernehmen kann. Diese Dienstbefreiung muss bei Leitung beantragt werden.</a:t>
            </a:r>
          </a:p>
          <a:p>
            <a:pPr eaLnBrk="1" hangingPunct="1">
              <a:spcBef>
                <a:spcPts val="1200"/>
              </a:spcBef>
              <a:buFont typeface="Arial" charset="0"/>
              <a:buChar char="•"/>
              <a:defRPr/>
            </a:pPr>
            <a:endParaRPr lang="de-DE" sz="1600" b="1" dirty="0">
              <a:latin typeface="Arial" pitchFamily="34" charset="0"/>
              <a:cs typeface="Arial" pitchFamily="34" charset="0"/>
            </a:endParaRPr>
          </a:p>
        </p:txBody>
      </p:sp>
    </p:spTree>
    <p:extLst>
      <p:ext uri="{BB962C8B-B14F-4D97-AF65-F5344CB8AC3E}">
        <p14:creationId xmlns:p14="http://schemas.microsoft.com/office/powerpoint/2010/main" val="15852697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barn(inVertical)">
                                      <p:cBhvr>
                                        <p:cTn id="7" dur="500"/>
                                        <p:tgtEl>
                                          <p:spTgt spid="1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barn(inVertical)">
                                      <p:cBhvr>
                                        <p:cTn id="12" dur="500"/>
                                        <p:tgtEl>
                                          <p:spTgt spid="1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xEl>
                                              <p:pRg st="3" end="3"/>
                                            </p:txEl>
                                          </p:spTgt>
                                        </p:tgtEl>
                                        <p:attrNameLst>
                                          <p:attrName>style.visibility</p:attrName>
                                        </p:attrNameLst>
                                      </p:cBhvr>
                                      <p:to>
                                        <p:strVal val="visible"/>
                                      </p:to>
                                    </p:set>
                                    <p:animEffect transition="in" filter="barn(inVertical)">
                                      <p:cBhvr>
                                        <p:cTn id="17" dur="500"/>
                                        <p:tgtEl>
                                          <p:spTgt spid="1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xEl>
                                              <p:pRg st="4" end="4"/>
                                            </p:txEl>
                                          </p:spTgt>
                                        </p:tgtEl>
                                        <p:attrNameLst>
                                          <p:attrName>style.visibility</p:attrName>
                                        </p:attrNameLst>
                                      </p:cBhvr>
                                      <p:to>
                                        <p:strVal val="visible"/>
                                      </p:to>
                                    </p:set>
                                    <p:animEffect transition="in" filter="barn(inVertical)">
                                      <p:cBhvr>
                                        <p:cTn id="22" dur="500"/>
                                        <p:tgtEl>
                                          <p:spTgt spid="1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3">
                                            <p:txEl>
                                              <p:pRg st="5" end="5"/>
                                            </p:txEl>
                                          </p:spTgt>
                                        </p:tgtEl>
                                        <p:attrNameLst>
                                          <p:attrName>style.visibility</p:attrName>
                                        </p:attrNameLst>
                                      </p:cBhvr>
                                      <p:to>
                                        <p:strVal val="visible"/>
                                      </p:to>
                                    </p:set>
                                    <p:animEffect transition="in" filter="barn(inVertical)">
                                      <p:cBhvr>
                                        <p:cTn id="27" dur="500"/>
                                        <p:tgtEl>
                                          <p:spTgt spid="1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0242"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10243" name="Inhaltsplatzhalter 2"/>
          <p:cNvSpPr>
            <a:spLocks noGrp="1"/>
          </p:cNvSpPr>
          <p:nvPr>
            <p:ph idx="1"/>
          </p:nvPr>
        </p:nvSpPr>
        <p:spPr/>
        <p:txBody>
          <a:bodyPr/>
          <a:lstStyle/>
          <a:p>
            <a:pPr eaLnBrk="1" hangingPunct="1"/>
            <a:endParaRPr lang="de-DE" altLang="de-DE"/>
          </a:p>
        </p:txBody>
      </p:sp>
      <p:pic>
        <p:nvPicPr>
          <p:cNvPr id="10244"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bgerundetes Rechteck 5"/>
          <p:cNvSpPr/>
          <p:nvPr/>
        </p:nvSpPr>
        <p:spPr>
          <a:xfrm>
            <a:off x="2411413" y="2492375"/>
            <a:ext cx="4392612" cy="144145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de-DE"/>
          </a:p>
        </p:txBody>
      </p:sp>
      <p:sp>
        <p:nvSpPr>
          <p:cNvPr id="10246" name="Textfeld 6"/>
          <p:cNvSpPr txBox="1">
            <a:spLocks noChangeArrowheads="1"/>
          </p:cNvSpPr>
          <p:nvPr/>
        </p:nvSpPr>
        <p:spPr bwMode="auto">
          <a:xfrm>
            <a:off x="2411413" y="2781300"/>
            <a:ext cx="4392612"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4400">
                <a:solidFill>
                  <a:schemeClr val="bg1"/>
                </a:solidFill>
              </a:rPr>
              <a:t>Grundgesetz</a:t>
            </a:r>
          </a:p>
        </p:txBody>
      </p:sp>
      <p:cxnSp>
        <p:nvCxnSpPr>
          <p:cNvPr id="8" name="Gerade Verbindung 7"/>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Abgerundetes Rechteck 8"/>
          <p:cNvSpPr/>
          <p:nvPr/>
        </p:nvSpPr>
        <p:spPr>
          <a:xfrm>
            <a:off x="2411413" y="4437063"/>
            <a:ext cx="4392612" cy="143986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de-DE"/>
          </a:p>
        </p:txBody>
      </p:sp>
      <p:sp>
        <p:nvSpPr>
          <p:cNvPr id="5130" name="Textfeld 9"/>
          <p:cNvSpPr txBox="1">
            <a:spLocks noChangeArrowheads="1"/>
          </p:cNvSpPr>
          <p:nvPr/>
        </p:nvSpPr>
        <p:spPr bwMode="auto">
          <a:xfrm>
            <a:off x="2411413" y="4557713"/>
            <a:ext cx="439261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3600">
                <a:solidFill>
                  <a:schemeClr val="bg1"/>
                </a:solidFill>
              </a:rPr>
              <a:t>Verfassung des</a:t>
            </a:r>
            <a:br>
              <a:rPr lang="de-DE" altLang="de-DE" sz="3600">
                <a:solidFill>
                  <a:schemeClr val="bg1"/>
                </a:solidFill>
              </a:rPr>
            </a:br>
            <a:r>
              <a:rPr lang="de-DE" altLang="de-DE" sz="3600">
                <a:solidFill>
                  <a:schemeClr val="bg1"/>
                </a:solidFill>
              </a:rPr>
              <a:t>Landes Hessen</a:t>
            </a:r>
          </a:p>
        </p:txBody>
      </p:sp>
      <p:cxnSp>
        <p:nvCxnSpPr>
          <p:cNvPr id="12" name="Gerade Verbindung mit Pfeil 11"/>
          <p:cNvCxnSpPr>
            <a:stCxn id="6" idx="2"/>
            <a:endCxn id="9" idx="0"/>
          </p:cNvCxnSpPr>
          <p:nvPr/>
        </p:nvCxnSpPr>
        <p:spPr>
          <a:xfrm>
            <a:off x="4608513" y="3933825"/>
            <a:ext cx="0" cy="50323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Fußzeilenplatzhalter 3"/>
          <p:cNvSpPr>
            <a:spLocks noGrp="1"/>
          </p:cNvSpPr>
          <p:nvPr>
            <p:ph type="ftr" sz="quarter" idx="11"/>
          </p:nvPr>
        </p:nvSpPr>
        <p:spPr>
          <a:xfrm>
            <a:off x="755650" y="6356350"/>
            <a:ext cx="7056438" cy="365125"/>
          </a:xfrm>
        </p:spPr>
        <p:txBody>
          <a:bodyPr/>
          <a:lstStyle/>
          <a:p>
            <a:pPr>
              <a:defRPr/>
            </a:pPr>
            <a:r>
              <a:rPr lang="de-DE" dirty="0"/>
              <a:t>Studienseminar für Grund-, Haupt-, Real- und Förderschulen in Bad Vilbel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130"/>
                                        </p:tgtEl>
                                        <p:attrNameLst>
                                          <p:attrName>style.visibility</p:attrName>
                                        </p:attrNameLst>
                                      </p:cBhvr>
                                      <p:to>
                                        <p:strVal val="visible"/>
                                      </p:to>
                                    </p:set>
                                    <p:animEffect transition="in" filter="barn(inVertical)">
                                      <p:cBhvr>
                                        <p:cTn id="10" dur="500"/>
                                        <p:tgtEl>
                                          <p:spTgt spid="5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130"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1266"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11267" name="Inhaltsplatzhalter 2"/>
          <p:cNvSpPr>
            <a:spLocks noGrp="1"/>
          </p:cNvSpPr>
          <p:nvPr>
            <p:ph idx="1"/>
          </p:nvPr>
        </p:nvSpPr>
        <p:spPr>
          <a:xfrm>
            <a:off x="457200" y="1570038"/>
            <a:ext cx="8229600" cy="4525962"/>
          </a:xfrm>
        </p:spPr>
        <p:txBody>
          <a:bodyPr/>
          <a:lstStyle/>
          <a:p>
            <a:pPr eaLnBrk="1" hangingPunct="1"/>
            <a:endParaRPr lang="de-DE" altLang="de-DE"/>
          </a:p>
        </p:txBody>
      </p:sp>
      <p:pic>
        <p:nvPicPr>
          <p:cNvPr id="11268"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bgerundetes Rechteck 5"/>
          <p:cNvSpPr/>
          <p:nvPr/>
        </p:nvSpPr>
        <p:spPr>
          <a:xfrm>
            <a:off x="2987675" y="1830388"/>
            <a:ext cx="3240088" cy="6477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de-DE" sz="2000"/>
          </a:p>
        </p:txBody>
      </p:sp>
      <p:sp>
        <p:nvSpPr>
          <p:cNvPr id="11270" name="Textfeld 6"/>
          <p:cNvSpPr txBox="1">
            <a:spLocks noChangeArrowheads="1"/>
          </p:cNvSpPr>
          <p:nvPr/>
        </p:nvSpPr>
        <p:spPr bwMode="auto">
          <a:xfrm>
            <a:off x="2987675" y="1874838"/>
            <a:ext cx="3240088"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a:solidFill>
                  <a:schemeClr val="bg1"/>
                </a:solidFill>
              </a:rPr>
              <a:t>Grundgesetz</a:t>
            </a:r>
          </a:p>
        </p:txBody>
      </p:sp>
      <p:cxnSp>
        <p:nvCxnSpPr>
          <p:cNvPr id="8" name="Gerade Verbindung 7"/>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Abgerundetes Rechteck 8"/>
          <p:cNvSpPr/>
          <p:nvPr/>
        </p:nvSpPr>
        <p:spPr>
          <a:xfrm>
            <a:off x="2987675" y="2922588"/>
            <a:ext cx="3240088" cy="6477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de-DE" sz="2000"/>
          </a:p>
        </p:txBody>
      </p:sp>
      <p:sp>
        <p:nvSpPr>
          <p:cNvPr id="11273" name="Textfeld 9"/>
          <p:cNvSpPr txBox="1">
            <a:spLocks noChangeArrowheads="1"/>
          </p:cNvSpPr>
          <p:nvPr/>
        </p:nvSpPr>
        <p:spPr bwMode="auto">
          <a:xfrm>
            <a:off x="2987675" y="2941638"/>
            <a:ext cx="32400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2000">
                <a:solidFill>
                  <a:schemeClr val="bg1"/>
                </a:solidFill>
              </a:rPr>
              <a:t>Verfassung des Landes Hessen</a:t>
            </a:r>
          </a:p>
        </p:txBody>
      </p:sp>
      <p:cxnSp>
        <p:nvCxnSpPr>
          <p:cNvPr id="12" name="Gerade Verbindung mit Pfeil 11"/>
          <p:cNvCxnSpPr>
            <a:stCxn id="6" idx="2"/>
          </p:cNvCxnSpPr>
          <p:nvPr/>
        </p:nvCxnSpPr>
        <p:spPr>
          <a:xfrm>
            <a:off x="4608513" y="2478088"/>
            <a:ext cx="0" cy="4318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14"/>
          <p:cNvCxnSpPr/>
          <p:nvPr/>
        </p:nvCxnSpPr>
        <p:spPr>
          <a:xfrm>
            <a:off x="4568825" y="3587750"/>
            <a:ext cx="0" cy="4318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1206500" y="4019550"/>
            <a:ext cx="675005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Abgerundetes Rechteck 18"/>
          <p:cNvSpPr/>
          <p:nvPr/>
        </p:nvSpPr>
        <p:spPr>
          <a:xfrm>
            <a:off x="522288" y="4127500"/>
            <a:ext cx="1368425" cy="719138"/>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400" dirty="0">
                <a:solidFill>
                  <a:schemeClr val="tx1"/>
                </a:solidFill>
              </a:rPr>
              <a:t>Hessisches</a:t>
            </a:r>
            <a:br>
              <a:rPr lang="de-DE" sz="1400" dirty="0">
                <a:solidFill>
                  <a:schemeClr val="tx1"/>
                </a:solidFill>
              </a:rPr>
            </a:br>
            <a:r>
              <a:rPr lang="de-DE" sz="1400" dirty="0">
                <a:solidFill>
                  <a:schemeClr val="tx1"/>
                </a:solidFill>
              </a:rPr>
              <a:t>Schulgesetz (</a:t>
            </a:r>
            <a:r>
              <a:rPr lang="de-DE" sz="1400" dirty="0" err="1">
                <a:solidFill>
                  <a:schemeClr val="tx1"/>
                </a:solidFill>
              </a:rPr>
              <a:t>HSchG</a:t>
            </a:r>
            <a:r>
              <a:rPr lang="de-DE" sz="1400" dirty="0">
                <a:solidFill>
                  <a:schemeClr val="tx1"/>
                </a:solidFill>
              </a:rPr>
              <a:t>)</a:t>
            </a:r>
          </a:p>
        </p:txBody>
      </p:sp>
      <p:sp>
        <p:nvSpPr>
          <p:cNvPr id="20" name="Abgerundetes Rechteck 19"/>
          <p:cNvSpPr/>
          <p:nvPr/>
        </p:nvSpPr>
        <p:spPr>
          <a:xfrm>
            <a:off x="3884613" y="4127500"/>
            <a:ext cx="1368425" cy="719138"/>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350" b="1" dirty="0">
                <a:solidFill>
                  <a:schemeClr val="tx1"/>
                </a:solidFill>
              </a:rPr>
              <a:t>Hessisches</a:t>
            </a:r>
            <a:br>
              <a:rPr lang="de-DE" sz="1350" b="1" dirty="0">
                <a:solidFill>
                  <a:schemeClr val="tx1"/>
                </a:solidFill>
              </a:rPr>
            </a:br>
            <a:r>
              <a:rPr lang="de-DE" sz="1350" b="1" dirty="0">
                <a:solidFill>
                  <a:schemeClr val="tx1"/>
                </a:solidFill>
              </a:rPr>
              <a:t>Beamtengesetz</a:t>
            </a:r>
            <a:br>
              <a:rPr lang="de-DE" sz="1350" b="1" dirty="0">
                <a:solidFill>
                  <a:schemeClr val="tx1"/>
                </a:solidFill>
              </a:rPr>
            </a:br>
            <a:r>
              <a:rPr lang="de-DE" sz="1350" b="1" dirty="0">
                <a:solidFill>
                  <a:schemeClr val="tx1"/>
                </a:solidFill>
              </a:rPr>
              <a:t>(HBG)</a:t>
            </a:r>
          </a:p>
        </p:txBody>
      </p:sp>
      <p:sp>
        <p:nvSpPr>
          <p:cNvPr id="22" name="Abgerundetes Rechteck 21"/>
          <p:cNvSpPr/>
          <p:nvPr/>
        </p:nvSpPr>
        <p:spPr>
          <a:xfrm>
            <a:off x="2051050" y="4129088"/>
            <a:ext cx="1368425" cy="720725"/>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300" dirty="0">
                <a:solidFill>
                  <a:schemeClr val="tx1"/>
                </a:solidFill>
              </a:rPr>
              <a:t>Hessisches</a:t>
            </a:r>
            <a:br>
              <a:rPr lang="de-DE" sz="1300" dirty="0">
                <a:solidFill>
                  <a:schemeClr val="tx1"/>
                </a:solidFill>
              </a:rPr>
            </a:br>
            <a:r>
              <a:rPr lang="de-DE" sz="1300" dirty="0">
                <a:solidFill>
                  <a:schemeClr val="tx1"/>
                </a:solidFill>
              </a:rPr>
              <a:t>Lehrerbildungs-gesetz (HLbG)</a:t>
            </a:r>
          </a:p>
        </p:txBody>
      </p:sp>
      <p:sp>
        <p:nvSpPr>
          <p:cNvPr id="23" name="Abgerundetes Rechteck 22"/>
          <p:cNvSpPr/>
          <p:nvPr/>
        </p:nvSpPr>
        <p:spPr>
          <a:xfrm>
            <a:off x="7272338" y="4127500"/>
            <a:ext cx="1368425" cy="719138"/>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100" dirty="0">
                <a:solidFill>
                  <a:schemeClr val="tx1"/>
                </a:solidFill>
              </a:rPr>
              <a:t>Hessisches</a:t>
            </a:r>
            <a:br>
              <a:rPr lang="de-DE" sz="1100" dirty="0">
                <a:solidFill>
                  <a:schemeClr val="tx1"/>
                </a:solidFill>
              </a:rPr>
            </a:br>
            <a:r>
              <a:rPr lang="de-DE" sz="1100" dirty="0">
                <a:solidFill>
                  <a:schemeClr val="tx1"/>
                </a:solidFill>
              </a:rPr>
              <a:t>Personal-</a:t>
            </a:r>
            <a:r>
              <a:rPr lang="de-DE" sz="1100" dirty="0" err="1">
                <a:solidFill>
                  <a:schemeClr val="tx1"/>
                </a:solidFill>
              </a:rPr>
              <a:t>vertretungsgesetz</a:t>
            </a:r>
            <a:r>
              <a:rPr lang="de-DE" sz="1100" dirty="0">
                <a:solidFill>
                  <a:schemeClr val="tx1"/>
                </a:solidFill>
              </a:rPr>
              <a:t> (HPVG)</a:t>
            </a:r>
          </a:p>
        </p:txBody>
      </p:sp>
      <p:sp>
        <p:nvSpPr>
          <p:cNvPr id="24" name="Abgerundetes Rechteck 23"/>
          <p:cNvSpPr/>
          <p:nvPr/>
        </p:nvSpPr>
        <p:spPr>
          <a:xfrm>
            <a:off x="5724525" y="4127500"/>
            <a:ext cx="1368425" cy="719138"/>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300" dirty="0">
                <a:solidFill>
                  <a:schemeClr val="tx1"/>
                </a:solidFill>
              </a:rPr>
              <a:t>Hessisches</a:t>
            </a:r>
            <a:br>
              <a:rPr lang="de-DE" sz="1300" dirty="0">
                <a:solidFill>
                  <a:schemeClr val="tx1"/>
                </a:solidFill>
              </a:rPr>
            </a:br>
            <a:r>
              <a:rPr lang="de-DE" sz="1300" dirty="0">
                <a:solidFill>
                  <a:schemeClr val="tx1"/>
                </a:solidFill>
              </a:rPr>
              <a:t>Besoldungs-gesetz (</a:t>
            </a:r>
            <a:r>
              <a:rPr lang="de-DE" sz="1300" dirty="0" err="1">
                <a:solidFill>
                  <a:schemeClr val="tx1"/>
                </a:solidFill>
              </a:rPr>
              <a:t>HBesG</a:t>
            </a:r>
            <a:r>
              <a:rPr lang="de-DE" sz="1300" dirty="0">
                <a:solidFill>
                  <a:schemeClr val="tx1"/>
                </a:solidFill>
              </a:rPr>
              <a:t>)</a:t>
            </a:r>
          </a:p>
        </p:txBody>
      </p:sp>
      <p:cxnSp>
        <p:nvCxnSpPr>
          <p:cNvPr id="29" name="Gerade Verbindung 28"/>
          <p:cNvCxnSpPr>
            <a:endCxn id="19" idx="0"/>
          </p:cNvCxnSpPr>
          <p:nvPr/>
        </p:nvCxnSpPr>
        <p:spPr>
          <a:xfrm>
            <a:off x="1206500" y="4022725"/>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Gerade Verbindung 32"/>
          <p:cNvCxnSpPr>
            <a:endCxn id="22" idx="0"/>
          </p:cNvCxnSpPr>
          <p:nvPr/>
        </p:nvCxnSpPr>
        <p:spPr>
          <a:xfrm>
            <a:off x="2735263" y="4030663"/>
            <a:ext cx="0" cy="984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Gerade Verbindung 41"/>
          <p:cNvCxnSpPr/>
          <p:nvPr/>
        </p:nvCxnSpPr>
        <p:spPr>
          <a:xfrm>
            <a:off x="4557713" y="4019550"/>
            <a:ext cx="0" cy="100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Gerade Verbindung 43"/>
          <p:cNvCxnSpPr/>
          <p:nvPr/>
        </p:nvCxnSpPr>
        <p:spPr>
          <a:xfrm>
            <a:off x="6408738" y="4035425"/>
            <a:ext cx="0" cy="100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Gerade Verbindung 44"/>
          <p:cNvCxnSpPr/>
          <p:nvPr/>
        </p:nvCxnSpPr>
        <p:spPr>
          <a:xfrm>
            <a:off x="7956550" y="4019550"/>
            <a:ext cx="0" cy="100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Gerade Verbindung 6"/>
          <p:cNvCxnSpPr/>
          <p:nvPr/>
        </p:nvCxnSpPr>
        <p:spPr>
          <a:xfrm>
            <a:off x="7937500" y="4019550"/>
            <a:ext cx="522288"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5" name="Gerade Verbindung 34"/>
          <p:cNvCxnSpPr/>
          <p:nvPr/>
        </p:nvCxnSpPr>
        <p:spPr>
          <a:xfrm>
            <a:off x="684213" y="4019550"/>
            <a:ext cx="522287"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7" name="Fußzeilenplatzhalter 3"/>
          <p:cNvSpPr>
            <a:spLocks noGrp="1"/>
          </p:cNvSpPr>
          <p:nvPr>
            <p:ph type="ftr" sz="quarter" idx="11"/>
          </p:nvPr>
        </p:nvSpPr>
        <p:spPr>
          <a:xfrm>
            <a:off x="755650" y="6356350"/>
            <a:ext cx="7056438" cy="365125"/>
          </a:xfrm>
        </p:spPr>
        <p:txBody>
          <a:bodyPr/>
          <a:lstStyle/>
          <a:p>
            <a:pPr>
              <a:defRPr/>
            </a:pPr>
            <a:r>
              <a:rPr lang="de-DE" dirty="0"/>
              <a:t>Studienseminar für Grund-, Haupt-, Real- und Förderschulen in Bad Vilbel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1000"/>
                                        <p:tgtEl>
                                          <p:spTgt spid="42"/>
                                        </p:tgtEl>
                                      </p:cBhvr>
                                    </p:animEffect>
                                    <p:anim calcmode="lin" valueType="num">
                                      <p:cBhvr>
                                        <p:cTn id="8" dur="1000" fill="hold"/>
                                        <p:tgtEl>
                                          <p:spTgt spid="42"/>
                                        </p:tgtEl>
                                        <p:attrNameLst>
                                          <p:attrName>ppt_x</p:attrName>
                                        </p:attrNameLst>
                                      </p:cBhvr>
                                      <p:tavLst>
                                        <p:tav tm="0">
                                          <p:val>
                                            <p:strVal val="#ppt_x"/>
                                          </p:val>
                                        </p:tav>
                                        <p:tav tm="100000">
                                          <p:val>
                                            <p:strVal val="#ppt_x"/>
                                          </p:val>
                                        </p:tav>
                                      </p:tavLst>
                                    </p:anim>
                                    <p:anim calcmode="lin" valueType="num">
                                      <p:cBhvr>
                                        <p:cTn id="9" dur="1000" fill="hold"/>
                                        <p:tgtEl>
                                          <p:spTgt spid="4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1000"/>
                                        <p:tgtEl>
                                          <p:spTgt spid="20"/>
                                        </p:tgtEl>
                                      </p:cBhvr>
                                    </p:animEffect>
                                    <p:anim calcmode="lin" valueType="num">
                                      <p:cBhvr>
                                        <p:cTn id="13" dur="1000" fill="hold"/>
                                        <p:tgtEl>
                                          <p:spTgt spid="20"/>
                                        </p:tgtEl>
                                        <p:attrNameLst>
                                          <p:attrName>ppt_x</p:attrName>
                                        </p:attrNameLst>
                                      </p:cBhvr>
                                      <p:tavLst>
                                        <p:tav tm="0">
                                          <p:val>
                                            <p:strVal val="#ppt_x"/>
                                          </p:val>
                                        </p:tav>
                                        <p:tav tm="100000">
                                          <p:val>
                                            <p:strVal val="#ppt_x"/>
                                          </p:val>
                                        </p:tav>
                                      </p:tavLst>
                                    </p:anim>
                                    <p:anim calcmode="lin" valueType="num">
                                      <p:cBhvr>
                                        <p:cTn id="1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fade">
                                      <p:cBhvr>
                                        <p:cTn id="19" dur="1000"/>
                                        <p:tgtEl>
                                          <p:spTgt spid="29"/>
                                        </p:tgtEl>
                                      </p:cBhvr>
                                    </p:animEffect>
                                    <p:anim calcmode="lin" valueType="num">
                                      <p:cBhvr>
                                        <p:cTn id="20" dur="1000" fill="hold"/>
                                        <p:tgtEl>
                                          <p:spTgt spid="29"/>
                                        </p:tgtEl>
                                        <p:attrNameLst>
                                          <p:attrName>ppt_x</p:attrName>
                                        </p:attrNameLst>
                                      </p:cBhvr>
                                      <p:tavLst>
                                        <p:tav tm="0">
                                          <p:val>
                                            <p:strVal val="#ppt_x"/>
                                          </p:val>
                                        </p:tav>
                                        <p:tav tm="100000">
                                          <p:val>
                                            <p:strVal val="#ppt_x"/>
                                          </p:val>
                                        </p:tav>
                                      </p:tavLst>
                                    </p:anim>
                                    <p:anim calcmode="lin" valueType="num">
                                      <p:cBhvr>
                                        <p:cTn id="21" dur="1000" fill="hold"/>
                                        <p:tgtEl>
                                          <p:spTgt spid="29"/>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1000"/>
                                        <p:tgtEl>
                                          <p:spTgt spid="19"/>
                                        </p:tgtEl>
                                      </p:cBhvr>
                                    </p:animEffect>
                                    <p:anim calcmode="lin" valueType="num">
                                      <p:cBhvr>
                                        <p:cTn id="25" dur="1000" fill="hold"/>
                                        <p:tgtEl>
                                          <p:spTgt spid="19"/>
                                        </p:tgtEl>
                                        <p:attrNameLst>
                                          <p:attrName>ppt_x</p:attrName>
                                        </p:attrNameLst>
                                      </p:cBhvr>
                                      <p:tavLst>
                                        <p:tav tm="0">
                                          <p:val>
                                            <p:strVal val="#ppt_x"/>
                                          </p:val>
                                        </p:tav>
                                        <p:tav tm="100000">
                                          <p:val>
                                            <p:strVal val="#ppt_x"/>
                                          </p:val>
                                        </p:tav>
                                      </p:tavLst>
                                    </p:anim>
                                    <p:anim calcmode="lin" valueType="num">
                                      <p:cBhvr>
                                        <p:cTn id="2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nodeType="click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fade">
                                      <p:cBhvr>
                                        <p:cTn id="31" dur="1000"/>
                                        <p:tgtEl>
                                          <p:spTgt spid="33"/>
                                        </p:tgtEl>
                                      </p:cBhvr>
                                    </p:animEffect>
                                    <p:anim calcmode="lin" valueType="num">
                                      <p:cBhvr>
                                        <p:cTn id="32" dur="1000" fill="hold"/>
                                        <p:tgtEl>
                                          <p:spTgt spid="33"/>
                                        </p:tgtEl>
                                        <p:attrNameLst>
                                          <p:attrName>ppt_x</p:attrName>
                                        </p:attrNameLst>
                                      </p:cBhvr>
                                      <p:tavLst>
                                        <p:tav tm="0">
                                          <p:val>
                                            <p:strVal val="#ppt_x"/>
                                          </p:val>
                                        </p:tav>
                                        <p:tav tm="100000">
                                          <p:val>
                                            <p:strVal val="#ppt_x"/>
                                          </p:val>
                                        </p:tav>
                                      </p:tavLst>
                                    </p:anim>
                                    <p:anim calcmode="lin" valueType="num">
                                      <p:cBhvr>
                                        <p:cTn id="33" dur="1000" fill="hold"/>
                                        <p:tgtEl>
                                          <p:spTgt spid="33"/>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1000"/>
                                        <p:tgtEl>
                                          <p:spTgt spid="22"/>
                                        </p:tgtEl>
                                      </p:cBhvr>
                                    </p:animEffect>
                                    <p:anim calcmode="lin" valueType="num">
                                      <p:cBhvr>
                                        <p:cTn id="37" dur="1000" fill="hold"/>
                                        <p:tgtEl>
                                          <p:spTgt spid="22"/>
                                        </p:tgtEl>
                                        <p:attrNameLst>
                                          <p:attrName>ppt_x</p:attrName>
                                        </p:attrNameLst>
                                      </p:cBhvr>
                                      <p:tavLst>
                                        <p:tav tm="0">
                                          <p:val>
                                            <p:strVal val="#ppt_x"/>
                                          </p:val>
                                        </p:tav>
                                        <p:tav tm="100000">
                                          <p:val>
                                            <p:strVal val="#ppt_x"/>
                                          </p:val>
                                        </p:tav>
                                      </p:tavLst>
                                    </p:anim>
                                    <p:anim calcmode="lin" valueType="num">
                                      <p:cBhvr>
                                        <p:cTn id="38"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2" presetClass="entr" presetSubtype="0" fill="hold" nodeType="clickEffect">
                                  <p:stCondLst>
                                    <p:cond delay="0"/>
                                  </p:stCondLst>
                                  <p:childTnLst>
                                    <p:set>
                                      <p:cBhvr>
                                        <p:cTn id="42" dur="1" fill="hold">
                                          <p:stCondLst>
                                            <p:cond delay="0"/>
                                          </p:stCondLst>
                                        </p:cTn>
                                        <p:tgtEl>
                                          <p:spTgt spid="44"/>
                                        </p:tgtEl>
                                        <p:attrNameLst>
                                          <p:attrName>style.visibility</p:attrName>
                                        </p:attrNameLst>
                                      </p:cBhvr>
                                      <p:to>
                                        <p:strVal val="visible"/>
                                      </p:to>
                                    </p:set>
                                    <p:animEffect transition="in" filter="fade">
                                      <p:cBhvr>
                                        <p:cTn id="43" dur="1000"/>
                                        <p:tgtEl>
                                          <p:spTgt spid="44"/>
                                        </p:tgtEl>
                                      </p:cBhvr>
                                    </p:animEffect>
                                    <p:anim calcmode="lin" valueType="num">
                                      <p:cBhvr>
                                        <p:cTn id="44" dur="1000" fill="hold"/>
                                        <p:tgtEl>
                                          <p:spTgt spid="44"/>
                                        </p:tgtEl>
                                        <p:attrNameLst>
                                          <p:attrName>ppt_x</p:attrName>
                                        </p:attrNameLst>
                                      </p:cBhvr>
                                      <p:tavLst>
                                        <p:tav tm="0">
                                          <p:val>
                                            <p:strVal val="#ppt_x"/>
                                          </p:val>
                                        </p:tav>
                                        <p:tav tm="100000">
                                          <p:val>
                                            <p:strVal val="#ppt_x"/>
                                          </p:val>
                                        </p:tav>
                                      </p:tavLst>
                                    </p:anim>
                                    <p:anim calcmode="lin" valueType="num">
                                      <p:cBhvr>
                                        <p:cTn id="45" dur="1000" fill="hold"/>
                                        <p:tgtEl>
                                          <p:spTgt spid="44"/>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fade">
                                      <p:cBhvr>
                                        <p:cTn id="48" dur="1000"/>
                                        <p:tgtEl>
                                          <p:spTgt spid="24"/>
                                        </p:tgtEl>
                                      </p:cBhvr>
                                    </p:animEffect>
                                    <p:anim calcmode="lin" valueType="num">
                                      <p:cBhvr>
                                        <p:cTn id="49" dur="1000" fill="hold"/>
                                        <p:tgtEl>
                                          <p:spTgt spid="24"/>
                                        </p:tgtEl>
                                        <p:attrNameLst>
                                          <p:attrName>ppt_x</p:attrName>
                                        </p:attrNameLst>
                                      </p:cBhvr>
                                      <p:tavLst>
                                        <p:tav tm="0">
                                          <p:val>
                                            <p:strVal val="#ppt_x"/>
                                          </p:val>
                                        </p:tav>
                                        <p:tav tm="100000">
                                          <p:val>
                                            <p:strVal val="#ppt_x"/>
                                          </p:val>
                                        </p:tav>
                                      </p:tavLst>
                                    </p:anim>
                                    <p:anim calcmode="lin" valueType="num">
                                      <p:cBhvr>
                                        <p:cTn id="50"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42" presetClass="entr" presetSubtype="0" fill="hold" nodeType="clickEffect">
                                  <p:stCondLst>
                                    <p:cond delay="0"/>
                                  </p:stCondLst>
                                  <p:childTnLst>
                                    <p:set>
                                      <p:cBhvr>
                                        <p:cTn id="54" dur="1" fill="hold">
                                          <p:stCondLst>
                                            <p:cond delay="0"/>
                                          </p:stCondLst>
                                        </p:cTn>
                                        <p:tgtEl>
                                          <p:spTgt spid="45"/>
                                        </p:tgtEl>
                                        <p:attrNameLst>
                                          <p:attrName>style.visibility</p:attrName>
                                        </p:attrNameLst>
                                      </p:cBhvr>
                                      <p:to>
                                        <p:strVal val="visible"/>
                                      </p:to>
                                    </p:set>
                                    <p:animEffect transition="in" filter="fade">
                                      <p:cBhvr>
                                        <p:cTn id="55" dur="1000"/>
                                        <p:tgtEl>
                                          <p:spTgt spid="45"/>
                                        </p:tgtEl>
                                      </p:cBhvr>
                                    </p:animEffect>
                                    <p:anim calcmode="lin" valueType="num">
                                      <p:cBhvr>
                                        <p:cTn id="56" dur="1000" fill="hold"/>
                                        <p:tgtEl>
                                          <p:spTgt spid="45"/>
                                        </p:tgtEl>
                                        <p:attrNameLst>
                                          <p:attrName>ppt_x</p:attrName>
                                        </p:attrNameLst>
                                      </p:cBhvr>
                                      <p:tavLst>
                                        <p:tav tm="0">
                                          <p:val>
                                            <p:strVal val="#ppt_x"/>
                                          </p:val>
                                        </p:tav>
                                        <p:tav tm="100000">
                                          <p:val>
                                            <p:strVal val="#ppt_x"/>
                                          </p:val>
                                        </p:tav>
                                      </p:tavLst>
                                    </p:anim>
                                    <p:anim calcmode="lin" valueType="num">
                                      <p:cBhvr>
                                        <p:cTn id="57" dur="1000" fill="hold"/>
                                        <p:tgtEl>
                                          <p:spTgt spid="45"/>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fade">
                                      <p:cBhvr>
                                        <p:cTn id="60" dur="1000"/>
                                        <p:tgtEl>
                                          <p:spTgt spid="23"/>
                                        </p:tgtEl>
                                      </p:cBhvr>
                                    </p:animEffect>
                                    <p:anim calcmode="lin" valueType="num">
                                      <p:cBhvr>
                                        <p:cTn id="61" dur="1000" fill="hold"/>
                                        <p:tgtEl>
                                          <p:spTgt spid="23"/>
                                        </p:tgtEl>
                                        <p:attrNameLst>
                                          <p:attrName>ppt_x</p:attrName>
                                        </p:attrNameLst>
                                      </p:cBhvr>
                                      <p:tavLst>
                                        <p:tav tm="0">
                                          <p:val>
                                            <p:strVal val="#ppt_x"/>
                                          </p:val>
                                        </p:tav>
                                        <p:tav tm="100000">
                                          <p:val>
                                            <p:strVal val="#ppt_x"/>
                                          </p:val>
                                        </p:tav>
                                      </p:tavLst>
                                    </p:anim>
                                    <p:anim calcmode="lin" valueType="num">
                                      <p:cBhvr>
                                        <p:cTn id="62"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2" grpId="0" animBg="1"/>
      <p:bldP spid="23"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3314"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13315" name="Inhaltsplatzhalter 2"/>
          <p:cNvSpPr>
            <a:spLocks noGrp="1"/>
          </p:cNvSpPr>
          <p:nvPr>
            <p:ph idx="1"/>
          </p:nvPr>
        </p:nvSpPr>
        <p:spPr>
          <a:xfrm>
            <a:off x="457200" y="1570038"/>
            <a:ext cx="8229600" cy="4525962"/>
          </a:xfrm>
        </p:spPr>
        <p:txBody>
          <a:bodyPr/>
          <a:lstStyle/>
          <a:p>
            <a:pPr eaLnBrk="1" hangingPunct="1"/>
            <a:endParaRPr lang="de-DE" altLang="de-DE"/>
          </a:p>
        </p:txBody>
      </p:sp>
      <p:pic>
        <p:nvPicPr>
          <p:cNvPr id="13316"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bgerundetes Rechteck 5"/>
          <p:cNvSpPr/>
          <p:nvPr/>
        </p:nvSpPr>
        <p:spPr>
          <a:xfrm>
            <a:off x="2987675" y="1830388"/>
            <a:ext cx="3240088" cy="6477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de-DE" sz="2000"/>
          </a:p>
        </p:txBody>
      </p:sp>
      <p:sp>
        <p:nvSpPr>
          <p:cNvPr id="13318" name="Textfeld 6"/>
          <p:cNvSpPr txBox="1">
            <a:spLocks noChangeArrowheads="1"/>
          </p:cNvSpPr>
          <p:nvPr/>
        </p:nvSpPr>
        <p:spPr bwMode="auto">
          <a:xfrm>
            <a:off x="2987675" y="1874838"/>
            <a:ext cx="3240088"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a:solidFill>
                  <a:schemeClr val="bg1"/>
                </a:solidFill>
              </a:rPr>
              <a:t>Grundgesetz</a:t>
            </a:r>
          </a:p>
        </p:txBody>
      </p:sp>
      <p:cxnSp>
        <p:nvCxnSpPr>
          <p:cNvPr id="8" name="Gerade Verbindung 7"/>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Abgerundetes Rechteck 8"/>
          <p:cNvSpPr/>
          <p:nvPr/>
        </p:nvSpPr>
        <p:spPr>
          <a:xfrm>
            <a:off x="2987675" y="2922588"/>
            <a:ext cx="3240088" cy="6477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de-DE" sz="2000"/>
          </a:p>
        </p:txBody>
      </p:sp>
      <p:sp>
        <p:nvSpPr>
          <p:cNvPr id="13321" name="Textfeld 9"/>
          <p:cNvSpPr txBox="1">
            <a:spLocks noChangeArrowheads="1"/>
          </p:cNvSpPr>
          <p:nvPr/>
        </p:nvSpPr>
        <p:spPr bwMode="auto">
          <a:xfrm>
            <a:off x="2987675" y="2941638"/>
            <a:ext cx="32400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2000">
                <a:solidFill>
                  <a:schemeClr val="bg1"/>
                </a:solidFill>
              </a:rPr>
              <a:t>Verfassung des Landes Hessen</a:t>
            </a:r>
          </a:p>
        </p:txBody>
      </p:sp>
      <p:cxnSp>
        <p:nvCxnSpPr>
          <p:cNvPr id="12" name="Gerade Verbindung mit Pfeil 11"/>
          <p:cNvCxnSpPr>
            <a:stCxn id="6" idx="2"/>
          </p:cNvCxnSpPr>
          <p:nvPr/>
        </p:nvCxnSpPr>
        <p:spPr>
          <a:xfrm>
            <a:off x="4608513" y="2478088"/>
            <a:ext cx="0" cy="4318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14"/>
          <p:cNvCxnSpPr/>
          <p:nvPr/>
        </p:nvCxnSpPr>
        <p:spPr>
          <a:xfrm>
            <a:off x="4568825" y="3587750"/>
            <a:ext cx="0" cy="4318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1206500" y="4022725"/>
            <a:ext cx="675005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Abgerundetes Rechteck 18"/>
          <p:cNvSpPr/>
          <p:nvPr/>
        </p:nvSpPr>
        <p:spPr>
          <a:xfrm>
            <a:off x="522288" y="4127500"/>
            <a:ext cx="1368425" cy="719138"/>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400" dirty="0">
                <a:solidFill>
                  <a:schemeClr val="tx1"/>
                </a:solidFill>
              </a:rPr>
              <a:t>Hessisches</a:t>
            </a:r>
            <a:br>
              <a:rPr lang="de-DE" sz="1400" dirty="0">
                <a:solidFill>
                  <a:schemeClr val="tx1"/>
                </a:solidFill>
              </a:rPr>
            </a:br>
            <a:r>
              <a:rPr lang="de-DE" sz="1400" dirty="0">
                <a:solidFill>
                  <a:schemeClr val="tx1"/>
                </a:solidFill>
              </a:rPr>
              <a:t>Schulgesetz (</a:t>
            </a:r>
            <a:r>
              <a:rPr lang="de-DE" sz="1400" dirty="0" err="1">
                <a:solidFill>
                  <a:schemeClr val="tx1"/>
                </a:solidFill>
              </a:rPr>
              <a:t>HSchG</a:t>
            </a:r>
            <a:r>
              <a:rPr lang="de-DE" sz="1400" dirty="0">
                <a:solidFill>
                  <a:schemeClr val="tx1"/>
                </a:solidFill>
              </a:rPr>
              <a:t>)</a:t>
            </a:r>
          </a:p>
        </p:txBody>
      </p:sp>
      <p:sp>
        <p:nvSpPr>
          <p:cNvPr id="20" name="Abgerundetes Rechteck 19"/>
          <p:cNvSpPr/>
          <p:nvPr/>
        </p:nvSpPr>
        <p:spPr>
          <a:xfrm>
            <a:off x="3884613" y="4127500"/>
            <a:ext cx="1368425" cy="719138"/>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350" b="1" dirty="0">
                <a:solidFill>
                  <a:schemeClr val="tx1"/>
                </a:solidFill>
              </a:rPr>
              <a:t>Hessisches</a:t>
            </a:r>
            <a:br>
              <a:rPr lang="de-DE" sz="1350" b="1" dirty="0">
                <a:solidFill>
                  <a:schemeClr val="tx1"/>
                </a:solidFill>
              </a:rPr>
            </a:br>
            <a:r>
              <a:rPr lang="de-DE" sz="1350" b="1" dirty="0">
                <a:solidFill>
                  <a:schemeClr val="tx1"/>
                </a:solidFill>
              </a:rPr>
              <a:t>Beamtengesetz</a:t>
            </a:r>
            <a:br>
              <a:rPr lang="de-DE" sz="1350" b="1" dirty="0">
                <a:solidFill>
                  <a:schemeClr val="tx1"/>
                </a:solidFill>
              </a:rPr>
            </a:br>
            <a:r>
              <a:rPr lang="de-DE" sz="1350" b="1" dirty="0">
                <a:solidFill>
                  <a:schemeClr val="tx1"/>
                </a:solidFill>
              </a:rPr>
              <a:t>(HBG)</a:t>
            </a:r>
          </a:p>
        </p:txBody>
      </p:sp>
      <p:sp>
        <p:nvSpPr>
          <p:cNvPr id="22" name="Abgerundetes Rechteck 21"/>
          <p:cNvSpPr/>
          <p:nvPr/>
        </p:nvSpPr>
        <p:spPr>
          <a:xfrm>
            <a:off x="2051050" y="4129088"/>
            <a:ext cx="1368425" cy="720725"/>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300" dirty="0">
                <a:solidFill>
                  <a:schemeClr val="tx1"/>
                </a:solidFill>
              </a:rPr>
              <a:t>Hessisches</a:t>
            </a:r>
            <a:br>
              <a:rPr lang="de-DE" sz="1300" dirty="0">
                <a:solidFill>
                  <a:schemeClr val="tx1"/>
                </a:solidFill>
              </a:rPr>
            </a:br>
            <a:r>
              <a:rPr lang="de-DE" sz="1300" dirty="0">
                <a:solidFill>
                  <a:schemeClr val="tx1"/>
                </a:solidFill>
              </a:rPr>
              <a:t>Lehrerbildungs-gesetz (HLbG)</a:t>
            </a:r>
          </a:p>
        </p:txBody>
      </p:sp>
      <p:sp>
        <p:nvSpPr>
          <p:cNvPr id="23" name="Abgerundetes Rechteck 22"/>
          <p:cNvSpPr/>
          <p:nvPr/>
        </p:nvSpPr>
        <p:spPr>
          <a:xfrm>
            <a:off x="7272338" y="4127500"/>
            <a:ext cx="1368425" cy="719138"/>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100" dirty="0">
                <a:solidFill>
                  <a:schemeClr val="tx1"/>
                </a:solidFill>
              </a:rPr>
              <a:t>Hessisches</a:t>
            </a:r>
            <a:br>
              <a:rPr lang="de-DE" sz="1100" dirty="0">
                <a:solidFill>
                  <a:schemeClr val="tx1"/>
                </a:solidFill>
              </a:rPr>
            </a:br>
            <a:r>
              <a:rPr lang="de-DE" sz="1100" dirty="0">
                <a:solidFill>
                  <a:schemeClr val="tx1"/>
                </a:solidFill>
              </a:rPr>
              <a:t>Personal-</a:t>
            </a:r>
            <a:r>
              <a:rPr lang="de-DE" sz="1100" dirty="0" err="1">
                <a:solidFill>
                  <a:schemeClr val="tx1"/>
                </a:solidFill>
              </a:rPr>
              <a:t>vertretungsgesetz</a:t>
            </a:r>
            <a:r>
              <a:rPr lang="de-DE" sz="1100" dirty="0">
                <a:solidFill>
                  <a:schemeClr val="tx1"/>
                </a:solidFill>
              </a:rPr>
              <a:t> (HPVG)</a:t>
            </a:r>
          </a:p>
        </p:txBody>
      </p:sp>
      <p:sp>
        <p:nvSpPr>
          <p:cNvPr id="24" name="Abgerundetes Rechteck 23"/>
          <p:cNvSpPr/>
          <p:nvPr/>
        </p:nvSpPr>
        <p:spPr>
          <a:xfrm>
            <a:off x="5724525" y="4127500"/>
            <a:ext cx="1368425" cy="719138"/>
          </a:xfrm>
          <a:prstGeom prst="roundRect">
            <a:avLst/>
          </a:prstGeom>
          <a:solidFill>
            <a:srgbClr val="FFFF6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300" dirty="0">
                <a:solidFill>
                  <a:schemeClr val="tx1"/>
                </a:solidFill>
              </a:rPr>
              <a:t>Hessisches</a:t>
            </a:r>
            <a:br>
              <a:rPr lang="de-DE" sz="1300" dirty="0">
                <a:solidFill>
                  <a:schemeClr val="tx1"/>
                </a:solidFill>
              </a:rPr>
            </a:br>
            <a:r>
              <a:rPr lang="de-DE" sz="1300" dirty="0">
                <a:solidFill>
                  <a:schemeClr val="tx1"/>
                </a:solidFill>
              </a:rPr>
              <a:t>Besoldungs-gesetz (</a:t>
            </a:r>
            <a:r>
              <a:rPr lang="de-DE" sz="1300" dirty="0" err="1">
                <a:solidFill>
                  <a:schemeClr val="tx1"/>
                </a:solidFill>
              </a:rPr>
              <a:t>HBesG</a:t>
            </a:r>
            <a:r>
              <a:rPr lang="de-DE" sz="1300" dirty="0">
                <a:solidFill>
                  <a:schemeClr val="tx1"/>
                </a:solidFill>
              </a:rPr>
              <a:t>)</a:t>
            </a:r>
          </a:p>
        </p:txBody>
      </p:sp>
      <p:cxnSp>
        <p:nvCxnSpPr>
          <p:cNvPr id="29" name="Gerade Verbindung 28"/>
          <p:cNvCxnSpPr>
            <a:endCxn id="19" idx="0"/>
          </p:cNvCxnSpPr>
          <p:nvPr/>
        </p:nvCxnSpPr>
        <p:spPr>
          <a:xfrm>
            <a:off x="1206500" y="4022725"/>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Gerade Verbindung 32"/>
          <p:cNvCxnSpPr>
            <a:endCxn id="22" idx="0"/>
          </p:cNvCxnSpPr>
          <p:nvPr/>
        </p:nvCxnSpPr>
        <p:spPr>
          <a:xfrm>
            <a:off x="2735263" y="4030663"/>
            <a:ext cx="0" cy="984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Gerade Verbindung 41"/>
          <p:cNvCxnSpPr/>
          <p:nvPr/>
        </p:nvCxnSpPr>
        <p:spPr>
          <a:xfrm>
            <a:off x="4557713" y="4019550"/>
            <a:ext cx="0" cy="100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Gerade Verbindung 43"/>
          <p:cNvCxnSpPr/>
          <p:nvPr/>
        </p:nvCxnSpPr>
        <p:spPr>
          <a:xfrm>
            <a:off x="6408738" y="4035425"/>
            <a:ext cx="0" cy="100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Gerade Verbindung 44"/>
          <p:cNvCxnSpPr/>
          <p:nvPr/>
        </p:nvCxnSpPr>
        <p:spPr>
          <a:xfrm>
            <a:off x="7956550" y="4019550"/>
            <a:ext cx="0" cy="100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hteck 10"/>
          <p:cNvSpPr/>
          <p:nvPr/>
        </p:nvSpPr>
        <p:spPr>
          <a:xfrm>
            <a:off x="3884613" y="5002213"/>
            <a:ext cx="1368425" cy="719137"/>
          </a:xfrm>
          <a:prstGeom prst="rect">
            <a:avLst/>
          </a:prstGeom>
          <a:solidFill>
            <a:srgbClr val="FFFFF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400" dirty="0">
                <a:solidFill>
                  <a:schemeClr val="tx1"/>
                </a:solidFill>
              </a:rPr>
              <a:t>Hessische</a:t>
            </a:r>
            <a:br>
              <a:rPr lang="de-DE" sz="1400" dirty="0">
                <a:solidFill>
                  <a:schemeClr val="tx1"/>
                </a:solidFill>
              </a:rPr>
            </a:br>
            <a:r>
              <a:rPr lang="de-DE" sz="1400" dirty="0">
                <a:solidFill>
                  <a:schemeClr val="tx1"/>
                </a:solidFill>
              </a:rPr>
              <a:t>… (</a:t>
            </a:r>
            <a:r>
              <a:rPr lang="de-DE" sz="1400" dirty="0" err="1">
                <a:solidFill>
                  <a:schemeClr val="tx1"/>
                </a:solidFill>
              </a:rPr>
              <a:t>ver</a:t>
            </a:r>
            <a:r>
              <a:rPr lang="de-DE" sz="1400" dirty="0">
                <a:solidFill>
                  <a:schemeClr val="tx1"/>
                </a:solidFill>
              </a:rPr>
              <a:t>-)</a:t>
            </a:r>
            <a:r>
              <a:rPr lang="de-DE" sz="1400" dirty="0" err="1">
                <a:solidFill>
                  <a:schemeClr val="tx1"/>
                </a:solidFill>
              </a:rPr>
              <a:t>ordnung</a:t>
            </a:r>
            <a:endParaRPr lang="de-DE" sz="1400" dirty="0">
              <a:solidFill>
                <a:schemeClr val="tx1"/>
              </a:solidFill>
            </a:endParaRPr>
          </a:p>
        </p:txBody>
      </p:sp>
      <p:sp>
        <p:nvSpPr>
          <p:cNvPr id="30" name="Rechteck 29"/>
          <p:cNvSpPr/>
          <p:nvPr/>
        </p:nvSpPr>
        <p:spPr>
          <a:xfrm>
            <a:off x="2051050" y="5002213"/>
            <a:ext cx="1368425" cy="719137"/>
          </a:xfrm>
          <a:prstGeom prst="rect">
            <a:avLst/>
          </a:prstGeom>
          <a:solidFill>
            <a:srgbClr val="FFFFF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900" dirty="0">
                <a:solidFill>
                  <a:schemeClr val="tx1"/>
                </a:solidFill>
              </a:rPr>
              <a:t>Verordnung zur Durchführung des Hessischen</a:t>
            </a:r>
            <a:br>
              <a:rPr lang="de-DE" sz="900" dirty="0">
                <a:solidFill>
                  <a:schemeClr val="tx1"/>
                </a:solidFill>
              </a:rPr>
            </a:br>
            <a:r>
              <a:rPr lang="de-DE" sz="900" dirty="0">
                <a:solidFill>
                  <a:schemeClr val="tx1"/>
                </a:solidFill>
              </a:rPr>
              <a:t>Lehrerbildungsgesetzes (HLbGDV)</a:t>
            </a:r>
          </a:p>
        </p:txBody>
      </p:sp>
      <p:cxnSp>
        <p:nvCxnSpPr>
          <p:cNvPr id="32" name="Gerade Verbindung 31"/>
          <p:cNvCxnSpPr/>
          <p:nvPr/>
        </p:nvCxnSpPr>
        <p:spPr>
          <a:xfrm>
            <a:off x="2735263" y="4846638"/>
            <a:ext cx="0" cy="1000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Gerade Verbindung 33"/>
          <p:cNvCxnSpPr/>
          <p:nvPr/>
        </p:nvCxnSpPr>
        <p:spPr>
          <a:xfrm>
            <a:off x="4581525" y="4856163"/>
            <a:ext cx="0" cy="984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p:nvCxnSpPr>
        <p:spPr>
          <a:xfrm>
            <a:off x="7937500" y="4019550"/>
            <a:ext cx="522288"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5" name="Gerade Verbindung 34"/>
          <p:cNvCxnSpPr/>
          <p:nvPr/>
        </p:nvCxnSpPr>
        <p:spPr>
          <a:xfrm>
            <a:off x="684213" y="4019550"/>
            <a:ext cx="522287"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6" name="Fußzeilenplatzhalter 3"/>
          <p:cNvSpPr>
            <a:spLocks noGrp="1"/>
          </p:cNvSpPr>
          <p:nvPr>
            <p:ph type="ftr" sz="quarter" idx="11"/>
          </p:nvPr>
        </p:nvSpPr>
        <p:spPr>
          <a:xfrm>
            <a:off x="755650" y="6356350"/>
            <a:ext cx="7056438" cy="365125"/>
          </a:xfrm>
        </p:spPr>
        <p:txBody>
          <a:bodyPr/>
          <a:lstStyle/>
          <a:p>
            <a:pPr>
              <a:defRPr/>
            </a:pPr>
            <a:r>
              <a:rPr lang="de-DE" dirty="0"/>
              <a:t>Studienseminar für Grund-, Haupt-, Real- und Förderschulen in Bad Vilbel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xit" presetSubtype="32" fill="hold" grpId="0" nodeType="clickEffect">
                                  <p:stCondLst>
                                    <p:cond delay="0"/>
                                  </p:stCondLst>
                                  <p:childTnLst>
                                    <p:anim calcmode="lin" valueType="num">
                                      <p:cBhvr>
                                        <p:cTn id="6" dur="500"/>
                                        <p:tgtEl>
                                          <p:spTgt spid="23"/>
                                        </p:tgtEl>
                                        <p:attrNameLst>
                                          <p:attrName>ppt_w</p:attrName>
                                        </p:attrNameLst>
                                      </p:cBhvr>
                                      <p:tavLst>
                                        <p:tav tm="0">
                                          <p:val>
                                            <p:strVal val="ppt_w"/>
                                          </p:val>
                                        </p:tav>
                                        <p:tav tm="100000">
                                          <p:val>
                                            <p:fltVal val="0"/>
                                          </p:val>
                                        </p:tav>
                                      </p:tavLst>
                                    </p:anim>
                                    <p:anim calcmode="lin" valueType="num">
                                      <p:cBhvr>
                                        <p:cTn id="7" dur="500"/>
                                        <p:tgtEl>
                                          <p:spTgt spid="23"/>
                                        </p:tgtEl>
                                        <p:attrNameLst>
                                          <p:attrName>ppt_h</p:attrName>
                                        </p:attrNameLst>
                                      </p:cBhvr>
                                      <p:tavLst>
                                        <p:tav tm="0">
                                          <p:val>
                                            <p:strVal val="ppt_h"/>
                                          </p:val>
                                        </p:tav>
                                        <p:tav tm="100000">
                                          <p:val>
                                            <p:fltVal val="0"/>
                                          </p:val>
                                        </p:tav>
                                      </p:tavLst>
                                    </p:anim>
                                    <p:animEffect transition="out" filter="fade">
                                      <p:cBhvr>
                                        <p:cTn id="8" dur="500"/>
                                        <p:tgtEl>
                                          <p:spTgt spid="23"/>
                                        </p:tgtEl>
                                      </p:cBhvr>
                                    </p:animEffect>
                                    <p:set>
                                      <p:cBhvr>
                                        <p:cTn id="9" dur="1" fill="hold">
                                          <p:stCondLst>
                                            <p:cond delay="499"/>
                                          </p:stCondLst>
                                        </p:cTn>
                                        <p:tgtEl>
                                          <p:spTgt spid="23"/>
                                        </p:tgtEl>
                                        <p:attrNameLst>
                                          <p:attrName>style.visibility</p:attrName>
                                        </p:attrNameLst>
                                      </p:cBhvr>
                                      <p:to>
                                        <p:strVal val="hidden"/>
                                      </p:to>
                                    </p:set>
                                  </p:childTnLst>
                                </p:cTn>
                              </p:par>
                              <p:par>
                                <p:cTn id="10" presetID="53" presetClass="exit" presetSubtype="32" fill="hold" nodeType="withEffect">
                                  <p:stCondLst>
                                    <p:cond delay="0"/>
                                  </p:stCondLst>
                                  <p:childTnLst>
                                    <p:anim calcmode="lin" valueType="num">
                                      <p:cBhvr>
                                        <p:cTn id="11" dur="500"/>
                                        <p:tgtEl>
                                          <p:spTgt spid="45"/>
                                        </p:tgtEl>
                                        <p:attrNameLst>
                                          <p:attrName>ppt_w</p:attrName>
                                        </p:attrNameLst>
                                      </p:cBhvr>
                                      <p:tavLst>
                                        <p:tav tm="0">
                                          <p:val>
                                            <p:strVal val="ppt_w"/>
                                          </p:val>
                                        </p:tav>
                                        <p:tav tm="100000">
                                          <p:val>
                                            <p:fltVal val="0"/>
                                          </p:val>
                                        </p:tav>
                                      </p:tavLst>
                                    </p:anim>
                                    <p:anim calcmode="lin" valueType="num">
                                      <p:cBhvr>
                                        <p:cTn id="12" dur="500"/>
                                        <p:tgtEl>
                                          <p:spTgt spid="45"/>
                                        </p:tgtEl>
                                        <p:attrNameLst>
                                          <p:attrName>ppt_h</p:attrName>
                                        </p:attrNameLst>
                                      </p:cBhvr>
                                      <p:tavLst>
                                        <p:tav tm="0">
                                          <p:val>
                                            <p:strVal val="ppt_h"/>
                                          </p:val>
                                        </p:tav>
                                        <p:tav tm="100000">
                                          <p:val>
                                            <p:fltVal val="0"/>
                                          </p:val>
                                        </p:tav>
                                      </p:tavLst>
                                    </p:anim>
                                    <p:animEffect transition="out" filter="fade">
                                      <p:cBhvr>
                                        <p:cTn id="13" dur="500"/>
                                        <p:tgtEl>
                                          <p:spTgt spid="45"/>
                                        </p:tgtEl>
                                      </p:cBhvr>
                                    </p:animEffect>
                                    <p:set>
                                      <p:cBhvr>
                                        <p:cTn id="14" dur="1" fill="hold">
                                          <p:stCondLst>
                                            <p:cond delay="499"/>
                                          </p:stCondLst>
                                        </p:cTn>
                                        <p:tgtEl>
                                          <p:spTgt spid="45"/>
                                        </p:tgtEl>
                                        <p:attrNameLst>
                                          <p:attrName>style.visibility</p:attrName>
                                        </p:attrNameLst>
                                      </p:cBhvr>
                                      <p:to>
                                        <p:strVal val="hidden"/>
                                      </p:to>
                                    </p:set>
                                  </p:childTnLst>
                                </p:cTn>
                              </p:par>
                              <p:par>
                                <p:cTn id="15" presetID="53" presetClass="exit" presetSubtype="32" fill="hold" grpId="0" nodeType="withEffect">
                                  <p:stCondLst>
                                    <p:cond delay="0"/>
                                  </p:stCondLst>
                                  <p:childTnLst>
                                    <p:anim calcmode="lin" valueType="num">
                                      <p:cBhvr>
                                        <p:cTn id="16" dur="500"/>
                                        <p:tgtEl>
                                          <p:spTgt spid="24"/>
                                        </p:tgtEl>
                                        <p:attrNameLst>
                                          <p:attrName>ppt_w</p:attrName>
                                        </p:attrNameLst>
                                      </p:cBhvr>
                                      <p:tavLst>
                                        <p:tav tm="0">
                                          <p:val>
                                            <p:strVal val="ppt_w"/>
                                          </p:val>
                                        </p:tav>
                                        <p:tav tm="100000">
                                          <p:val>
                                            <p:fltVal val="0"/>
                                          </p:val>
                                        </p:tav>
                                      </p:tavLst>
                                    </p:anim>
                                    <p:anim calcmode="lin" valueType="num">
                                      <p:cBhvr>
                                        <p:cTn id="17" dur="500"/>
                                        <p:tgtEl>
                                          <p:spTgt spid="24"/>
                                        </p:tgtEl>
                                        <p:attrNameLst>
                                          <p:attrName>ppt_h</p:attrName>
                                        </p:attrNameLst>
                                      </p:cBhvr>
                                      <p:tavLst>
                                        <p:tav tm="0">
                                          <p:val>
                                            <p:strVal val="ppt_h"/>
                                          </p:val>
                                        </p:tav>
                                        <p:tav tm="100000">
                                          <p:val>
                                            <p:fltVal val="0"/>
                                          </p:val>
                                        </p:tav>
                                      </p:tavLst>
                                    </p:anim>
                                    <p:animEffect transition="out" filter="fade">
                                      <p:cBhvr>
                                        <p:cTn id="18" dur="500"/>
                                        <p:tgtEl>
                                          <p:spTgt spid="24"/>
                                        </p:tgtEl>
                                      </p:cBhvr>
                                    </p:animEffect>
                                    <p:set>
                                      <p:cBhvr>
                                        <p:cTn id="19" dur="1" fill="hold">
                                          <p:stCondLst>
                                            <p:cond delay="499"/>
                                          </p:stCondLst>
                                        </p:cTn>
                                        <p:tgtEl>
                                          <p:spTgt spid="24"/>
                                        </p:tgtEl>
                                        <p:attrNameLst>
                                          <p:attrName>style.visibility</p:attrName>
                                        </p:attrNameLst>
                                      </p:cBhvr>
                                      <p:to>
                                        <p:strVal val="hidden"/>
                                      </p:to>
                                    </p:set>
                                  </p:childTnLst>
                                </p:cTn>
                              </p:par>
                              <p:par>
                                <p:cTn id="20" presetID="53" presetClass="exit" presetSubtype="32" fill="hold" nodeType="withEffect">
                                  <p:stCondLst>
                                    <p:cond delay="0"/>
                                  </p:stCondLst>
                                  <p:childTnLst>
                                    <p:anim calcmode="lin" valueType="num">
                                      <p:cBhvr>
                                        <p:cTn id="21" dur="500"/>
                                        <p:tgtEl>
                                          <p:spTgt spid="44"/>
                                        </p:tgtEl>
                                        <p:attrNameLst>
                                          <p:attrName>ppt_w</p:attrName>
                                        </p:attrNameLst>
                                      </p:cBhvr>
                                      <p:tavLst>
                                        <p:tav tm="0">
                                          <p:val>
                                            <p:strVal val="ppt_w"/>
                                          </p:val>
                                        </p:tav>
                                        <p:tav tm="100000">
                                          <p:val>
                                            <p:fltVal val="0"/>
                                          </p:val>
                                        </p:tav>
                                      </p:tavLst>
                                    </p:anim>
                                    <p:anim calcmode="lin" valueType="num">
                                      <p:cBhvr>
                                        <p:cTn id="22" dur="500"/>
                                        <p:tgtEl>
                                          <p:spTgt spid="44"/>
                                        </p:tgtEl>
                                        <p:attrNameLst>
                                          <p:attrName>ppt_h</p:attrName>
                                        </p:attrNameLst>
                                      </p:cBhvr>
                                      <p:tavLst>
                                        <p:tav tm="0">
                                          <p:val>
                                            <p:strVal val="ppt_h"/>
                                          </p:val>
                                        </p:tav>
                                        <p:tav tm="100000">
                                          <p:val>
                                            <p:fltVal val="0"/>
                                          </p:val>
                                        </p:tav>
                                      </p:tavLst>
                                    </p:anim>
                                    <p:animEffect transition="out" filter="fade">
                                      <p:cBhvr>
                                        <p:cTn id="23" dur="500"/>
                                        <p:tgtEl>
                                          <p:spTgt spid="44"/>
                                        </p:tgtEl>
                                      </p:cBhvr>
                                    </p:animEffect>
                                    <p:set>
                                      <p:cBhvr>
                                        <p:cTn id="24" dur="1" fill="hold">
                                          <p:stCondLst>
                                            <p:cond delay="499"/>
                                          </p:stCondLst>
                                        </p:cTn>
                                        <p:tgtEl>
                                          <p:spTgt spid="44"/>
                                        </p:tgtEl>
                                        <p:attrNameLst>
                                          <p:attrName>style.visibility</p:attrName>
                                        </p:attrNameLst>
                                      </p:cBhvr>
                                      <p:to>
                                        <p:strVal val="hidden"/>
                                      </p:to>
                                    </p:set>
                                  </p:childTnLst>
                                </p:cTn>
                              </p:par>
                              <p:par>
                                <p:cTn id="25" presetID="53" presetClass="exit" presetSubtype="32" fill="hold" grpId="0" nodeType="withEffect">
                                  <p:stCondLst>
                                    <p:cond delay="0"/>
                                  </p:stCondLst>
                                  <p:childTnLst>
                                    <p:anim calcmode="lin" valueType="num">
                                      <p:cBhvr>
                                        <p:cTn id="26" dur="500"/>
                                        <p:tgtEl>
                                          <p:spTgt spid="11"/>
                                        </p:tgtEl>
                                        <p:attrNameLst>
                                          <p:attrName>ppt_w</p:attrName>
                                        </p:attrNameLst>
                                      </p:cBhvr>
                                      <p:tavLst>
                                        <p:tav tm="0">
                                          <p:val>
                                            <p:strVal val="ppt_w"/>
                                          </p:val>
                                        </p:tav>
                                        <p:tav tm="100000">
                                          <p:val>
                                            <p:fltVal val="0"/>
                                          </p:val>
                                        </p:tav>
                                      </p:tavLst>
                                    </p:anim>
                                    <p:anim calcmode="lin" valueType="num">
                                      <p:cBhvr>
                                        <p:cTn id="27" dur="500"/>
                                        <p:tgtEl>
                                          <p:spTgt spid="11"/>
                                        </p:tgtEl>
                                        <p:attrNameLst>
                                          <p:attrName>ppt_h</p:attrName>
                                        </p:attrNameLst>
                                      </p:cBhvr>
                                      <p:tavLst>
                                        <p:tav tm="0">
                                          <p:val>
                                            <p:strVal val="ppt_h"/>
                                          </p:val>
                                        </p:tav>
                                        <p:tav tm="100000">
                                          <p:val>
                                            <p:fltVal val="0"/>
                                          </p:val>
                                        </p:tav>
                                      </p:tavLst>
                                    </p:anim>
                                    <p:animEffect transition="out" filter="fade">
                                      <p:cBhvr>
                                        <p:cTn id="28" dur="500"/>
                                        <p:tgtEl>
                                          <p:spTgt spid="11"/>
                                        </p:tgtEl>
                                      </p:cBhvr>
                                    </p:animEffect>
                                    <p:set>
                                      <p:cBhvr>
                                        <p:cTn id="29" dur="1" fill="hold">
                                          <p:stCondLst>
                                            <p:cond delay="499"/>
                                          </p:stCondLst>
                                        </p:cTn>
                                        <p:tgtEl>
                                          <p:spTgt spid="11"/>
                                        </p:tgtEl>
                                        <p:attrNameLst>
                                          <p:attrName>style.visibility</p:attrName>
                                        </p:attrNameLst>
                                      </p:cBhvr>
                                      <p:to>
                                        <p:strVal val="hidden"/>
                                      </p:to>
                                    </p:set>
                                  </p:childTnLst>
                                </p:cTn>
                              </p:par>
                              <p:par>
                                <p:cTn id="30" presetID="53" presetClass="exit" presetSubtype="32" fill="hold" nodeType="withEffect">
                                  <p:stCondLst>
                                    <p:cond delay="0"/>
                                  </p:stCondLst>
                                  <p:childTnLst>
                                    <p:anim calcmode="lin" valueType="num">
                                      <p:cBhvr>
                                        <p:cTn id="31" dur="500"/>
                                        <p:tgtEl>
                                          <p:spTgt spid="34"/>
                                        </p:tgtEl>
                                        <p:attrNameLst>
                                          <p:attrName>ppt_w</p:attrName>
                                        </p:attrNameLst>
                                      </p:cBhvr>
                                      <p:tavLst>
                                        <p:tav tm="0">
                                          <p:val>
                                            <p:strVal val="ppt_w"/>
                                          </p:val>
                                        </p:tav>
                                        <p:tav tm="100000">
                                          <p:val>
                                            <p:fltVal val="0"/>
                                          </p:val>
                                        </p:tav>
                                      </p:tavLst>
                                    </p:anim>
                                    <p:anim calcmode="lin" valueType="num">
                                      <p:cBhvr>
                                        <p:cTn id="32" dur="500"/>
                                        <p:tgtEl>
                                          <p:spTgt spid="34"/>
                                        </p:tgtEl>
                                        <p:attrNameLst>
                                          <p:attrName>ppt_h</p:attrName>
                                        </p:attrNameLst>
                                      </p:cBhvr>
                                      <p:tavLst>
                                        <p:tav tm="0">
                                          <p:val>
                                            <p:strVal val="ppt_h"/>
                                          </p:val>
                                        </p:tav>
                                        <p:tav tm="100000">
                                          <p:val>
                                            <p:fltVal val="0"/>
                                          </p:val>
                                        </p:tav>
                                      </p:tavLst>
                                    </p:anim>
                                    <p:animEffect transition="out" filter="fade">
                                      <p:cBhvr>
                                        <p:cTn id="33" dur="500"/>
                                        <p:tgtEl>
                                          <p:spTgt spid="34"/>
                                        </p:tgtEl>
                                      </p:cBhvr>
                                    </p:animEffect>
                                    <p:set>
                                      <p:cBhvr>
                                        <p:cTn id="34" dur="1" fill="hold">
                                          <p:stCondLst>
                                            <p:cond delay="499"/>
                                          </p:stCondLst>
                                        </p:cTn>
                                        <p:tgtEl>
                                          <p:spTgt spid="34"/>
                                        </p:tgtEl>
                                        <p:attrNameLst>
                                          <p:attrName>style.visibility</p:attrName>
                                        </p:attrNameLst>
                                      </p:cBhvr>
                                      <p:to>
                                        <p:strVal val="hidden"/>
                                      </p:to>
                                    </p:set>
                                  </p:childTnLst>
                                </p:cTn>
                              </p:par>
                              <p:par>
                                <p:cTn id="35" presetID="53" presetClass="exit" presetSubtype="32" fill="hold" grpId="0" nodeType="withEffect">
                                  <p:stCondLst>
                                    <p:cond delay="0"/>
                                  </p:stCondLst>
                                  <p:childTnLst>
                                    <p:anim calcmode="lin" valueType="num">
                                      <p:cBhvr>
                                        <p:cTn id="36" dur="500"/>
                                        <p:tgtEl>
                                          <p:spTgt spid="30"/>
                                        </p:tgtEl>
                                        <p:attrNameLst>
                                          <p:attrName>ppt_w</p:attrName>
                                        </p:attrNameLst>
                                      </p:cBhvr>
                                      <p:tavLst>
                                        <p:tav tm="0">
                                          <p:val>
                                            <p:strVal val="ppt_w"/>
                                          </p:val>
                                        </p:tav>
                                        <p:tav tm="100000">
                                          <p:val>
                                            <p:fltVal val="0"/>
                                          </p:val>
                                        </p:tav>
                                      </p:tavLst>
                                    </p:anim>
                                    <p:anim calcmode="lin" valueType="num">
                                      <p:cBhvr>
                                        <p:cTn id="37" dur="500"/>
                                        <p:tgtEl>
                                          <p:spTgt spid="30"/>
                                        </p:tgtEl>
                                        <p:attrNameLst>
                                          <p:attrName>ppt_h</p:attrName>
                                        </p:attrNameLst>
                                      </p:cBhvr>
                                      <p:tavLst>
                                        <p:tav tm="0">
                                          <p:val>
                                            <p:strVal val="ppt_h"/>
                                          </p:val>
                                        </p:tav>
                                        <p:tav tm="100000">
                                          <p:val>
                                            <p:fltVal val="0"/>
                                          </p:val>
                                        </p:tav>
                                      </p:tavLst>
                                    </p:anim>
                                    <p:animEffect transition="out" filter="fade">
                                      <p:cBhvr>
                                        <p:cTn id="38" dur="500"/>
                                        <p:tgtEl>
                                          <p:spTgt spid="30"/>
                                        </p:tgtEl>
                                      </p:cBhvr>
                                    </p:animEffect>
                                    <p:set>
                                      <p:cBhvr>
                                        <p:cTn id="39" dur="1" fill="hold">
                                          <p:stCondLst>
                                            <p:cond delay="499"/>
                                          </p:stCondLst>
                                        </p:cTn>
                                        <p:tgtEl>
                                          <p:spTgt spid="30"/>
                                        </p:tgtEl>
                                        <p:attrNameLst>
                                          <p:attrName>style.visibility</p:attrName>
                                        </p:attrNameLst>
                                      </p:cBhvr>
                                      <p:to>
                                        <p:strVal val="hidden"/>
                                      </p:to>
                                    </p:set>
                                  </p:childTnLst>
                                </p:cTn>
                              </p:par>
                              <p:par>
                                <p:cTn id="40" presetID="53" presetClass="exit" presetSubtype="32" fill="hold" nodeType="withEffect">
                                  <p:stCondLst>
                                    <p:cond delay="0"/>
                                  </p:stCondLst>
                                  <p:childTnLst>
                                    <p:anim calcmode="lin" valueType="num">
                                      <p:cBhvr>
                                        <p:cTn id="41" dur="500"/>
                                        <p:tgtEl>
                                          <p:spTgt spid="32"/>
                                        </p:tgtEl>
                                        <p:attrNameLst>
                                          <p:attrName>ppt_w</p:attrName>
                                        </p:attrNameLst>
                                      </p:cBhvr>
                                      <p:tavLst>
                                        <p:tav tm="0">
                                          <p:val>
                                            <p:strVal val="ppt_w"/>
                                          </p:val>
                                        </p:tav>
                                        <p:tav tm="100000">
                                          <p:val>
                                            <p:fltVal val="0"/>
                                          </p:val>
                                        </p:tav>
                                      </p:tavLst>
                                    </p:anim>
                                    <p:anim calcmode="lin" valueType="num">
                                      <p:cBhvr>
                                        <p:cTn id="42" dur="500"/>
                                        <p:tgtEl>
                                          <p:spTgt spid="32"/>
                                        </p:tgtEl>
                                        <p:attrNameLst>
                                          <p:attrName>ppt_h</p:attrName>
                                        </p:attrNameLst>
                                      </p:cBhvr>
                                      <p:tavLst>
                                        <p:tav tm="0">
                                          <p:val>
                                            <p:strVal val="ppt_h"/>
                                          </p:val>
                                        </p:tav>
                                        <p:tav tm="100000">
                                          <p:val>
                                            <p:fltVal val="0"/>
                                          </p:val>
                                        </p:tav>
                                      </p:tavLst>
                                    </p:anim>
                                    <p:animEffect transition="out" filter="fade">
                                      <p:cBhvr>
                                        <p:cTn id="43" dur="500"/>
                                        <p:tgtEl>
                                          <p:spTgt spid="32"/>
                                        </p:tgtEl>
                                      </p:cBhvr>
                                    </p:animEffect>
                                    <p:set>
                                      <p:cBhvr>
                                        <p:cTn id="44" dur="1" fill="hold">
                                          <p:stCondLst>
                                            <p:cond delay="499"/>
                                          </p:stCondLst>
                                        </p:cTn>
                                        <p:tgtEl>
                                          <p:spTgt spid="32"/>
                                        </p:tgtEl>
                                        <p:attrNameLst>
                                          <p:attrName>style.visibility</p:attrName>
                                        </p:attrNameLst>
                                      </p:cBhvr>
                                      <p:to>
                                        <p:strVal val="hidden"/>
                                      </p:to>
                                    </p:set>
                                  </p:childTnLst>
                                </p:cTn>
                              </p:par>
                              <p:par>
                                <p:cTn id="45" presetID="53" presetClass="exit" presetSubtype="32" fill="hold" grpId="0" nodeType="withEffect">
                                  <p:stCondLst>
                                    <p:cond delay="0"/>
                                  </p:stCondLst>
                                  <p:childTnLst>
                                    <p:anim calcmode="lin" valueType="num">
                                      <p:cBhvr>
                                        <p:cTn id="46" dur="500"/>
                                        <p:tgtEl>
                                          <p:spTgt spid="22"/>
                                        </p:tgtEl>
                                        <p:attrNameLst>
                                          <p:attrName>ppt_w</p:attrName>
                                        </p:attrNameLst>
                                      </p:cBhvr>
                                      <p:tavLst>
                                        <p:tav tm="0">
                                          <p:val>
                                            <p:strVal val="ppt_w"/>
                                          </p:val>
                                        </p:tav>
                                        <p:tav tm="100000">
                                          <p:val>
                                            <p:fltVal val="0"/>
                                          </p:val>
                                        </p:tav>
                                      </p:tavLst>
                                    </p:anim>
                                    <p:anim calcmode="lin" valueType="num">
                                      <p:cBhvr>
                                        <p:cTn id="47" dur="500"/>
                                        <p:tgtEl>
                                          <p:spTgt spid="22"/>
                                        </p:tgtEl>
                                        <p:attrNameLst>
                                          <p:attrName>ppt_h</p:attrName>
                                        </p:attrNameLst>
                                      </p:cBhvr>
                                      <p:tavLst>
                                        <p:tav tm="0">
                                          <p:val>
                                            <p:strVal val="ppt_h"/>
                                          </p:val>
                                        </p:tav>
                                        <p:tav tm="100000">
                                          <p:val>
                                            <p:fltVal val="0"/>
                                          </p:val>
                                        </p:tav>
                                      </p:tavLst>
                                    </p:anim>
                                    <p:animEffect transition="out" filter="fade">
                                      <p:cBhvr>
                                        <p:cTn id="48" dur="500"/>
                                        <p:tgtEl>
                                          <p:spTgt spid="22"/>
                                        </p:tgtEl>
                                      </p:cBhvr>
                                    </p:animEffect>
                                    <p:set>
                                      <p:cBhvr>
                                        <p:cTn id="49" dur="1" fill="hold">
                                          <p:stCondLst>
                                            <p:cond delay="499"/>
                                          </p:stCondLst>
                                        </p:cTn>
                                        <p:tgtEl>
                                          <p:spTgt spid="22"/>
                                        </p:tgtEl>
                                        <p:attrNameLst>
                                          <p:attrName>style.visibility</p:attrName>
                                        </p:attrNameLst>
                                      </p:cBhvr>
                                      <p:to>
                                        <p:strVal val="hidden"/>
                                      </p:to>
                                    </p:set>
                                  </p:childTnLst>
                                </p:cTn>
                              </p:par>
                              <p:par>
                                <p:cTn id="50" presetID="53" presetClass="exit" presetSubtype="32" fill="hold" nodeType="withEffect">
                                  <p:stCondLst>
                                    <p:cond delay="0"/>
                                  </p:stCondLst>
                                  <p:childTnLst>
                                    <p:anim calcmode="lin" valueType="num">
                                      <p:cBhvr>
                                        <p:cTn id="51" dur="500"/>
                                        <p:tgtEl>
                                          <p:spTgt spid="33"/>
                                        </p:tgtEl>
                                        <p:attrNameLst>
                                          <p:attrName>ppt_w</p:attrName>
                                        </p:attrNameLst>
                                      </p:cBhvr>
                                      <p:tavLst>
                                        <p:tav tm="0">
                                          <p:val>
                                            <p:strVal val="ppt_w"/>
                                          </p:val>
                                        </p:tav>
                                        <p:tav tm="100000">
                                          <p:val>
                                            <p:fltVal val="0"/>
                                          </p:val>
                                        </p:tav>
                                      </p:tavLst>
                                    </p:anim>
                                    <p:anim calcmode="lin" valueType="num">
                                      <p:cBhvr>
                                        <p:cTn id="52" dur="500"/>
                                        <p:tgtEl>
                                          <p:spTgt spid="33"/>
                                        </p:tgtEl>
                                        <p:attrNameLst>
                                          <p:attrName>ppt_h</p:attrName>
                                        </p:attrNameLst>
                                      </p:cBhvr>
                                      <p:tavLst>
                                        <p:tav tm="0">
                                          <p:val>
                                            <p:strVal val="ppt_h"/>
                                          </p:val>
                                        </p:tav>
                                        <p:tav tm="100000">
                                          <p:val>
                                            <p:fltVal val="0"/>
                                          </p:val>
                                        </p:tav>
                                      </p:tavLst>
                                    </p:anim>
                                    <p:animEffect transition="out" filter="fade">
                                      <p:cBhvr>
                                        <p:cTn id="53" dur="500"/>
                                        <p:tgtEl>
                                          <p:spTgt spid="33"/>
                                        </p:tgtEl>
                                      </p:cBhvr>
                                    </p:animEffect>
                                    <p:set>
                                      <p:cBhvr>
                                        <p:cTn id="54" dur="1" fill="hold">
                                          <p:stCondLst>
                                            <p:cond delay="499"/>
                                          </p:stCondLst>
                                        </p:cTn>
                                        <p:tgtEl>
                                          <p:spTgt spid="33"/>
                                        </p:tgtEl>
                                        <p:attrNameLst>
                                          <p:attrName>style.visibility</p:attrName>
                                        </p:attrNameLst>
                                      </p:cBhvr>
                                      <p:to>
                                        <p:strVal val="hidden"/>
                                      </p:to>
                                    </p:set>
                                  </p:childTnLst>
                                </p:cTn>
                              </p:par>
                              <p:par>
                                <p:cTn id="55" presetID="53" presetClass="exit" presetSubtype="32" fill="hold" grpId="0" nodeType="withEffect">
                                  <p:stCondLst>
                                    <p:cond delay="0"/>
                                  </p:stCondLst>
                                  <p:childTnLst>
                                    <p:anim calcmode="lin" valueType="num">
                                      <p:cBhvr>
                                        <p:cTn id="56" dur="500"/>
                                        <p:tgtEl>
                                          <p:spTgt spid="19"/>
                                        </p:tgtEl>
                                        <p:attrNameLst>
                                          <p:attrName>ppt_w</p:attrName>
                                        </p:attrNameLst>
                                      </p:cBhvr>
                                      <p:tavLst>
                                        <p:tav tm="0">
                                          <p:val>
                                            <p:strVal val="ppt_w"/>
                                          </p:val>
                                        </p:tav>
                                        <p:tav tm="100000">
                                          <p:val>
                                            <p:fltVal val="0"/>
                                          </p:val>
                                        </p:tav>
                                      </p:tavLst>
                                    </p:anim>
                                    <p:anim calcmode="lin" valueType="num">
                                      <p:cBhvr>
                                        <p:cTn id="57" dur="500"/>
                                        <p:tgtEl>
                                          <p:spTgt spid="19"/>
                                        </p:tgtEl>
                                        <p:attrNameLst>
                                          <p:attrName>ppt_h</p:attrName>
                                        </p:attrNameLst>
                                      </p:cBhvr>
                                      <p:tavLst>
                                        <p:tav tm="0">
                                          <p:val>
                                            <p:strVal val="ppt_h"/>
                                          </p:val>
                                        </p:tav>
                                        <p:tav tm="100000">
                                          <p:val>
                                            <p:fltVal val="0"/>
                                          </p:val>
                                        </p:tav>
                                      </p:tavLst>
                                    </p:anim>
                                    <p:animEffect transition="out" filter="fade">
                                      <p:cBhvr>
                                        <p:cTn id="58" dur="500"/>
                                        <p:tgtEl>
                                          <p:spTgt spid="19"/>
                                        </p:tgtEl>
                                      </p:cBhvr>
                                    </p:animEffect>
                                    <p:set>
                                      <p:cBhvr>
                                        <p:cTn id="59" dur="1" fill="hold">
                                          <p:stCondLst>
                                            <p:cond delay="499"/>
                                          </p:stCondLst>
                                        </p:cTn>
                                        <p:tgtEl>
                                          <p:spTgt spid="19"/>
                                        </p:tgtEl>
                                        <p:attrNameLst>
                                          <p:attrName>style.visibility</p:attrName>
                                        </p:attrNameLst>
                                      </p:cBhvr>
                                      <p:to>
                                        <p:strVal val="hidden"/>
                                      </p:to>
                                    </p:set>
                                  </p:childTnLst>
                                </p:cTn>
                              </p:par>
                              <p:par>
                                <p:cTn id="60" presetID="53" presetClass="exit" presetSubtype="32" fill="hold" nodeType="withEffect">
                                  <p:stCondLst>
                                    <p:cond delay="0"/>
                                  </p:stCondLst>
                                  <p:childTnLst>
                                    <p:anim calcmode="lin" valueType="num">
                                      <p:cBhvr>
                                        <p:cTn id="61" dur="500"/>
                                        <p:tgtEl>
                                          <p:spTgt spid="29"/>
                                        </p:tgtEl>
                                        <p:attrNameLst>
                                          <p:attrName>ppt_w</p:attrName>
                                        </p:attrNameLst>
                                      </p:cBhvr>
                                      <p:tavLst>
                                        <p:tav tm="0">
                                          <p:val>
                                            <p:strVal val="ppt_w"/>
                                          </p:val>
                                        </p:tav>
                                        <p:tav tm="100000">
                                          <p:val>
                                            <p:fltVal val="0"/>
                                          </p:val>
                                        </p:tav>
                                      </p:tavLst>
                                    </p:anim>
                                    <p:anim calcmode="lin" valueType="num">
                                      <p:cBhvr>
                                        <p:cTn id="62" dur="500"/>
                                        <p:tgtEl>
                                          <p:spTgt spid="29"/>
                                        </p:tgtEl>
                                        <p:attrNameLst>
                                          <p:attrName>ppt_h</p:attrName>
                                        </p:attrNameLst>
                                      </p:cBhvr>
                                      <p:tavLst>
                                        <p:tav tm="0">
                                          <p:val>
                                            <p:strVal val="ppt_h"/>
                                          </p:val>
                                        </p:tav>
                                        <p:tav tm="100000">
                                          <p:val>
                                            <p:fltVal val="0"/>
                                          </p:val>
                                        </p:tav>
                                      </p:tavLst>
                                    </p:anim>
                                    <p:animEffect transition="out" filter="fade">
                                      <p:cBhvr>
                                        <p:cTn id="63" dur="500"/>
                                        <p:tgtEl>
                                          <p:spTgt spid="29"/>
                                        </p:tgtEl>
                                      </p:cBhvr>
                                    </p:animEffect>
                                    <p:set>
                                      <p:cBhvr>
                                        <p:cTn id="64" dur="1" fill="hold">
                                          <p:stCondLst>
                                            <p:cond delay="499"/>
                                          </p:stCondLst>
                                        </p:cTn>
                                        <p:tgtEl>
                                          <p:spTgt spid="29"/>
                                        </p:tgtEl>
                                        <p:attrNameLst>
                                          <p:attrName>style.visibility</p:attrName>
                                        </p:attrNameLst>
                                      </p:cBhvr>
                                      <p:to>
                                        <p:strVal val="hidden"/>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xit" presetSubtype="0" fill="hold" nodeType="clickEffect">
                                  <p:stCondLst>
                                    <p:cond delay="0"/>
                                  </p:stCondLst>
                                  <p:childTnLst>
                                    <p:set>
                                      <p:cBhvr>
                                        <p:cTn id="68" dur="1" fill="hold">
                                          <p:stCondLst>
                                            <p:cond delay="0"/>
                                          </p:stCondLst>
                                        </p:cTn>
                                        <p:tgtEl>
                                          <p:spTgt spid="42"/>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6" presetClass="emph" presetSubtype="0" fill="hold" grpId="0" nodeType="clickEffect">
                                  <p:stCondLst>
                                    <p:cond delay="0"/>
                                  </p:stCondLst>
                                  <p:childTnLst>
                                    <p:animScale>
                                      <p:cBhvr>
                                        <p:cTn id="72" dur="2000" fill="hold"/>
                                        <p:tgtEl>
                                          <p:spTgt spid="20"/>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2" grpId="0" animBg="1"/>
      <p:bldP spid="23" grpId="0" animBg="1"/>
      <p:bldP spid="24" grpId="0" animBg="1"/>
      <p:bldP spid="11" grpId="0" animBg="1"/>
      <p:bldP spid="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pic>
        <p:nvPicPr>
          <p:cNvPr id="14339"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2205038"/>
            <a:ext cx="8229600" cy="2957733"/>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buFont typeface="Arial" charset="0"/>
              <a:buNone/>
              <a:defRPr/>
            </a:pPr>
            <a:r>
              <a:rPr lang="de-DE" sz="1800" b="1" dirty="0">
                <a:solidFill>
                  <a:srgbClr val="0033CC"/>
                </a:solidFill>
                <a:latin typeface="Arial" charset="0"/>
              </a:rPr>
              <a:t>HBG § 3</a:t>
            </a:r>
          </a:p>
          <a:p>
            <a:pPr marL="0" indent="0" algn="ctr" eaLnBrk="1" hangingPunct="1">
              <a:buFont typeface="Arial" charset="0"/>
              <a:buNone/>
              <a:defRPr/>
            </a:pPr>
            <a:endParaRPr lang="de-DE" sz="1800" b="1" i="1" dirty="0">
              <a:solidFill>
                <a:srgbClr val="0033CC"/>
              </a:solidFill>
              <a:latin typeface="Arial" charset="0"/>
            </a:endParaRPr>
          </a:p>
          <a:p>
            <a:pPr marL="0" indent="0" algn="ctr" eaLnBrk="1" hangingPunct="1">
              <a:buFont typeface="Arial" charset="0"/>
              <a:buNone/>
              <a:defRPr/>
            </a:pPr>
            <a:r>
              <a:rPr lang="de-DE" sz="1800" b="1" dirty="0">
                <a:solidFill>
                  <a:srgbClr val="0033CC"/>
                </a:solidFill>
                <a:latin typeface="Arial" charset="0"/>
              </a:rPr>
              <a:t>Rechtsnatur des Beamtenverhältnisses</a:t>
            </a:r>
            <a:endParaRPr lang="de-DE" sz="1800" dirty="0">
              <a:solidFill>
                <a:srgbClr val="0033CC"/>
              </a:solidFill>
              <a:latin typeface="Arial" charset="0"/>
            </a:endParaRPr>
          </a:p>
          <a:p>
            <a:pPr marL="0" indent="0" eaLnBrk="1" hangingPunct="1">
              <a:lnSpc>
                <a:spcPct val="150000"/>
              </a:lnSpc>
              <a:buFont typeface="Arial" charset="0"/>
              <a:buNone/>
              <a:defRPr/>
            </a:pPr>
            <a:br>
              <a:rPr lang="de-DE" sz="1800" dirty="0">
                <a:latin typeface="Arial" charset="0"/>
              </a:rPr>
            </a:br>
            <a:r>
              <a:rPr lang="de-DE" sz="1600" b="1" dirty="0">
                <a:latin typeface="Arial" charset="0"/>
              </a:rPr>
              <a:t>Beamtinnen und Beamte stehen zu ihrem Dienstherrn in einem öffentlich-rechtlichen </a:t>
            </a:r>
            <a:r>
              <a:rPr lang="de-DE" sz="1600" b="1" dirty="0">
                <a:solidFill>
                  <a:srgbClr val="FF3300"/>
                </a:solidFill>
                <a:latin typeface="Arial" charset="0"/>
              </a:rPr>
              <a:t>Dienst-</a:t>
            </a:r>
            <a:r>
              <a:rPr lang="de-DE" sz="1600" b="1" dirty="0">
                <a:latin typeface="Arial" charset="0"/>
              </a:rPr>
              <a:t> und </a:t>
            </a:r>
            <a:r>
              <a:rPr lang="de-DE" sz="1600" b="1" dirty="0">
                <a:solidFill>
                  <a:srgbClr val="FF3300"/>
                </a:solidFill>
                <a:latin typeface="Arial" charset="0"/>
              </a:rPr>
              <a:t>Treue</a:t>
            </a:r>
            <a:r>
              <a:rPr lang="de-DE" sz="1600" b="1" dirty="0">
                <a:latin typeface="Arial" charset="0"/>
              </a:rPr>
              <a:t>verhältnis (Beamtenverhältnis). </a:t>
            </a:r>
          </a:p>
          <a:p>
            <a:pPr marL="0" indent="0" eaLnBrk="1" hangingPunct="1">
              <a:lnSpc>
                <a:spcPct val="150000"/>
              </a:lnSpc>
              <a:buFont typeface="Arial" charset="0"/>
              <a:buNone/>
              <a:defRPr/>
            </a:pPr>
            <a:endParaRPr lang="de-DE" sz="1600" b="1" dirty="0">
              <a:latin typeface="Arial" charset="0"/>
            </a:endParaRPr>
          </a:p>
          <a:p>
            <a:pPr marL="0" indent="0" algn="ctr" eaLnBrk="1" hangingPunct="1">
              <a:buFont typeface="Arial" charset="0"/>
              <a:buNone/>
              <a:defRPr/>
            </a:pPr>
            <a:endParaRPr lang="de-DE" sz="1600" b="1" dirty="0">
              <a:solidFill>
                <a:srgbClr val="0033CC"/>
              </a:solidFill>
              <a:latin typeface="Arial" charset="0"/>
            </a:endParaRPr>
          </a:p>
        </p:txBody>
      </p:sp>
      <p:sp>
        <p:nvSpPr>
          <p:cNvPr id="8" name="Fußzeilenplatzhalter 3"/>
          <p:cNvSpPr>
            <a:spLocks noGrp="1"/>
          </p:cNvSpPr>
          <p:nvPr>
            <p:ph type="ftr" sz="quarter" idx="11"/>
          </p:nvPr>
        </p:nvSpPr>
        <p:spPr>
          <a:xfrm>
            <a:off x="755650" y="6356350"/>
            <a:ext cx="7056438" cy="365125"/>
          </a:xfrm>
        </p:spPr>
        <p:txBody>
          <a:bodyPr/>
          <a:lstStyle/>
          <a:p>
            <a:pPr>
              <a:defRPr/>
            </a:pPr>
            <a:r>
              <a:rPr lang="de-DE" dirty="0"/>
              <a:t>Studienseminar für Grund-, Haupt-, Real- und Förderschulen in Bad Vilbel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3" end="3"/>
                                            </p:txEl>
                                          </p:spTgt>
                                        </p:tgtEl>
                                        <p:attrNameLst>
                                          <p:attrName>style.visibility</p:attrName>
                                        </p:attrNameLst>
                                      </p:cBhvr>
                                      <p:to>
                                        <p:strVal val="visible"/>
                                      </p:to>
                                    </p:set>
                                    <p:anim calcmode="lin" valueType="num">
                                      <p:cBhvr additive="base">
                                        <p:cTn id="7"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16388"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a:spLocks noGrp="1" noChangeArrowheads="1"/>
          </p:cNvSpPr>
          <p:nvPr>
            <p:ph idx="1"/>
          </p:nvPr>
        </p:nvSpPr>
        <p:spPr>
          <a:xfrm>
            <a:off x="409575" y="1557338"/>
            <a:ext cx="8229600" cy="517366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indent="0" algn="ctr" eaLnBrk="1" hangingPunct="1">
              <a:buFont typeface="Arial" panose="020B0604020202020204" pitchFamily="34" charset="0"/>
              <a:buNone/>
            </a:pPr>
            <a:r>
              <a:rPr lang="de-DE" altLang="de-DE" sz="1800" b="1" dirty="0">
                <a:solidFill>
                  <a:srgbClr val="0033CC"/>
                </a:solidFill>
                <a:latin typeface="Arial" panose="020B0604020202020204" pitchFamily="34" charset="0"/>
              </a:rPr>
              <a:t>HBG § 7</a:t>
            </a:r>
          </a:p>
          <a:p>
            <a:pPr marL="0" indent="0" algn="ctr" eaLnBrk="1" hangingPunct="1">
              <a:buFont typeface="Arial" panose="020B0604020202020204" pitchFamily="34" charset="0"/>
              <a:buNone/>
            </a:pPr>
            <a:r>
              <a:rPr lang="de-DE" altLang="de-DE" sz="1800" b="1" dirty="0">
                <a:solidFill>
                  <a:srgbClr val="0033CC"/>
                </a:solidFill>
                <a:latin typeface="Arial" panose="020B0604020202020204" pitchFamily="34" charset="0"/>
              </a:rPr>
              <a:t>Voraussetzungen des Beamtenverhältnisses</a:t>
            </a:r>
          </a:p>
          <a:p>
            <a:pPr marL="0" indent="0" algn="ctr" eaLnBrk="1" hangingPunct="1">
              <a:buFont typeface="Arial" panose="020B0604020202020204" pitchFamily="34" charset="0"/>
              <a:buNone/>
            </a:pPr>
            <a:endParaRPr lang="de-DE" altLang="de-DE" sz="1800" dirty="0">
              <a:solidFill>
                <a:srgbClr val="0033CC"/>
              </a:solidFill>
              <a:latin typeface="Arial" panose="020B0604020202020204" pitchFamily="34" charset="0"/>
            </a:endParaRPr>
          </a:p>
          <a:p>
            <a:pPr marL="0" indent="0">
              <a:buFont typeface="Arial" panose="020B0604020202020204" pitchFamily="34" charset="0"/>
              <a:buNone/>
            </a:pPr>
            <a:r>
              <a:rPr lang="de-DE" altLang="de-DE" sz="1600" b="1" dirty="0">
                <a:latin typeface="Arial" panose="020B0604020202020204" pitchFamily="34" charset="0"/>
              </a:rPr>
              <a:t>(1) In das Beamtenverhältnis darf nur berufen werden, wer</a:t>
            </a:r>
          </a:p>
          <a:p>
            <a:pPr marL="0" indent="0">
              <a:buFont typeface="Arial" panose="020B0604020202020204" pitchFamily="34" charset="0"/>
              <a:buNone/>
            </a:pPr>
            <a:r>
              <a:rPr lang="de-DE" altLang="de-DE" sz="1600" b="1" dirty="0">
                <a:latin typeface="Arial" panose="020B0604020202020204" pitchFamily="34" charset="0"/>
              </a:rPr>
              <a:t>       1. </a:t>
            </a:r>
            <a:r>
              <a:rPr lang="de-DE" altLang="de-DE" sz="1600" b="1" dirty="0">
                <a:solidFill>
                  <a:srgbClr val="0000FF"/>
                </a:solidFill>
                <a:latin typeface="Arial" panose="020B0604020202020204" pitchFamily="34" charset="0"/>
              </a:rPr>
              <a:t>Deutsche oder Deutscher </a:t>
            </a:r>
            <a:r>
              <a:rPr lang="de-DE" altLang="de-DE" sz="1600" b="1" dirty="0">
                <a:latin typeface="Arial" panose="020B0604020202020204" pitchFamily="34" charset="0"/>
              </a:rPr>
              <a:t>im Sinne des Artikels 116 des Grundgesetzes ist</a:t>
            </a:r>
          </a:p>
          <a:p>
            <a:pPr marL="0" indent="0">
              <a:buFont typeface="Arial" panose="020B0604020202020204" pitchFamily="34" charset="0"/>
              <a:buNone/>
            </a:pPr>
            <a:r>
              <a:rPr lang="de-DE" altLang="de-DE" sz="1600" b="1" dirty="0">
                <a:latin typeface="Arial" panose="020B0604020202020204" pitchFamily="34" charset="0"/>
              </a:rPr>
              <a:t>           oder die </a:t>
            </a:r>
            <a:r>
              <a:rPr lang="de-DE" altLang="de-DE" sz="1600" b="1" dirty="0">
                <a:solidFill>
                  <a:srgbClr val="0000FF"/>
                </a:solidFill>
                <a:latin typeface="Arial" panose="020B0604020202020204" pitchFamily="34" charset="0"/>
              </a:rPr>
              <a:t>Staatsangehörigkeit </a:t>
            </a:r>
            <a:r>
              <a:rPr lang="de-DE" altLang="de-DE" sz="1600" b="1" dirty="0">
                <a:latin typeface="Arial" panose="020B0604020202020204" pitchFamily="34" charset="0"/>
              </a:rPr>
              <a:t>eines anderen </a:t>
            </a:r>
            <a:r>
              <a:rPr lang="de-DE" altLang="de-DE" sz="1600" b="1" dirty="0">
                <a:solidFill>
                  <a:srgbClr val="0000FF"/>
                </a:solidFill>
                <a:latin typeface="Arial" panose="020B0604020202020204" pitchFamily="34" charset="0"/>
              </a:rPr>
              <a:t>Mitgliedstaates der </a:t>
            </a:r>
            <a:br>
              <a:rPr lang="de-DE" altLang="de-DE" sz="1600" b="1" dirty="0">
                <a:solidFill>
                  <a:srgbClr val="0000FF"/>
                </a:solidFill>
                <a:latin typeface="Arial" panose="020B0604020202020204" pitchFamily="34" charset="0"/>
              </a:rPr>
            </a:br>
            <a:r>
              <a:rPr lang="de-DE" altLang="de-DE" sz="1600" b="1" dirty="0">
                <a:solidFill>
                  <a:srgbClr val="0000FF"/>
                </a:solidFill>
                <a:latin typeface="Arial" panose="020B0604020202020204" pitchFamily="34" charset="0"/>
              </a:rPr>
              <a:t>           Europäischen Union </a:t>
            </a:r>
            <a:r>
              <a:rPr lang="de-DE" altLang="de-DE" sz="1600" b="1" dirty="0">
                <a:latin typeface="Arial" panose="020B0604020202020204" pitchFamily="34" charset="0"/>
              </a:rPr>
              <a:t>besitzt</a:t>
            </a:r>
          </a:p>
          <a:p>
            <a:pPr marL="457200" lvl="1" indent="0">
              <a:buFont typeface="Arial" panose="020B0604020202020204" pitchFamily="34" charset="0"/>
              <a:buNone/>
            </a:pPr>
            <a:r>
              <a:rPr lang="de-DE" altLang="de-DE" sz="1600" b="1" dirty="0">
                <a:latin typeface="Arial" panose="020B0604020202020204" pitchFamily="34" charset="0"/>
              </a:rPr>
              <a:t>2. die Gewähr dafür bietet, jederzeit für die </a:t>
            </a:r>
            <a:r>
              <a:rPr lang="de-DE" altLang="de-DE" sz="1600" b="1" dirty="0">
                <a:solidFill>
                  <a:srgbClr val="FF0000"/>
                </a:solidFill>
                <a:latin typeface="Arial" panose="020B0604020202020204" pitchFamily="34" charset="0"/>
              </a:rPr>
              <a:t>freiheitliche demokratische</a:t>
            </a:r>
            <a:br>
              <a:rPr lang="de-DE" altLang="de-DE" sz="1600" b="1" dirty="0">
                <a:solidFill>
                  <a:srgbClr val="FF0000"/>
                </a:solidFill>
                <a:latin typeface="Arial" panose="020B0604020202020204" pitchFamily="34" charset="0"/>
              </a:rPr>
            </a:br>
            <a:r>
              <a:rPr lang="de-DE" altLang="de-DE" sz="1600" b="1" dirty="0">
                <a:solidFill>
                  <a:srgbClr val="FF0000"/>
                </a:solidFill>
                <a:latin typeface="Arial" panose="020B0604020202020204" pitchFamily="34" charset="0"/>
              </a:rPr>
              <a:t>    Grundordnung </a:t>
            </a:r>
            <a:r>
              <a:rPr lang="de-DE" altLang="de-DE" sz="1600" b="1" dirty="0">
                <a:latin typeface="Arial" panose="020B0604020202020204" pitchFamily="34" charset="0"/>
              </a:rPr>
              <a:t>im Sinne des Grundgesetzes einzutreten, und der</a:t>
            </a:r>
            <a:br>
              <a:rPr lang="de-DE" altLang="de-DE" sz="1600" b="1" dirty="0">
                <a:latin typeface="Arial" panose="020B0604020202020204" pitchFamily="34" charset="0"/>
              </a:rPr>
            </a:br>
            <a:r>
              <a:rPr lang="de-DE" altLang="de-DE" sz="1600" b="1" dirty="0">
                <a:latin typeface="Arial" panose="020B0604020202020204" pitchFamily="34" charset="0"/>
              </a:rPr>
              <a:t>    </a:t>
            </a:r>
            <a:r>
              <a:rPr lang="de-DE" altLang="de-DE" sz="1600" b="1" dirty="0">
                <a:solidFill>
                  <a:srgbClr val="FF0000"/>
                </a:solidFill>
                <a:latin typeface="Arial" panose="020B0604020202020204" pitchFamily="34" charset="0"/>
              </a:rPr>
              <a:t>Verfassung des Landes Hessen </a:t>
            </a:r>
            <a:r>
              <a:rPr lang="de-DE" altLang="de-DE" sz="1600" b="1" dirty="0">
                <a:latin typeface="Arial" panose="020B0604020202020204" pitchFamily="34" charset="0"/>
              </a:rPr>
              <a:t>eintritt,</a:t>
            </a:r>
          </a:p>
          <a:p>
            <a:pPr marL="0" indent="0">
              <a:buFont typeface="Arial" panose="020B0604020202020204" pitchFamily="34" charset="0"/>
              <a:buNone/>
            </a:pPr>
            <a:r>
              <a:rPr lang="de-DE" altLang="de-DE" sz="1600" b="1" dirty="0">
                <a:latin typeface="Arial" panose="020B0604020202020204" pitchFamily="34" charset="0"/>
              </a:rPr>
              <a:t>         3. die </a:t>
            </a:r>
            <a:r>
              <a:rPr lang="de-DE" altLang="de-DE" sz="1600" b="1" dirty="0">
                <a:solidFill>
                  <a:srgbClr val="0000FF"/>
                </a:solidFill>
                <a:latin typeface="Arial" panose="020B0604020202020204" pitchFamily="34" charset="0"/>
              </a:rPr>
              <a:t>gesetzliche Altersgrenze </a:t>
            </a:r>
            <a:r>
              <a:rPr lang="de-DE" altLang="de-DE" sz="1600" b="1" dirty="0">
                <a:latin typeface="Arial" panose="020B0604020202020204" pitchFamily="34" charset="0"/>
              </a:rPr>
              <a:t>noch nicht erreicht hat,</a:t>
            </a:r>
            <a:br>
              <a:rPr lang="de-DE" altLang="de-DE" sz="1600" b="1" dirty="0">
                <a:latin typeface="Arial" panose="020B0604020202020204" pitchFamily="34" charset="0"/>
              </a:rPr>
            </a:br>
            <a:r>
              <a:rPr lang="de-DE" altLang="de-DE" sz="1600" b="1" dirty="0">
                <a:latin typeface="Arial" panose="020B0604020202020204" pitchFamily="34" charset="0"/>
              </a:rPr>
              <a:t>	</a:t>
            </a:r>
            <a:r>
              <a:rPr lang="de-DE" altLang="de-DE" sz="1600" i="1" dirty="0">
                <a:latin typeface="Arial" panose="020B0604020202020204" pitchFamily="34" charset="0"/>
              </a:rPr>
              <a:t>I</a:t>
            </a:r>
            <a:r>
              <a:rPr lang="de-DE" altLang="de-DE" sz="1600" i="1" dirty="0">
                <a:latin typeface="Arial" panose="020B0604020202020204" pitchFamily="34" charset="0"/>
                <a:cs typeface="Arial" panose="020B0604020202020204" pitchFamily="34" charset="0"/>
              </a:rPr>
              <a:t>n das Beamtenverhältnis kann in Hessen eingestellt werden,</a:t>
            </a:r>
            <a:br>
              <a:rPr lang="de-DE" altLang="de-DE" sz="1600" i="1" dirty="0">
                <a:latin typeface="Arial" panose="020B0604020202020204" pitchFamily="34" charset="0"/>
                <a:cs typeface="Arial" panose="020B0604020202020204" pitchFamily="34" charset="0"/>
              </a:rPr>
            </a:br>
            <a:r>
              <a:rPr lang="de-DE" altLang="de-DE" sz="1600" i="1" dirty="0">
                <a:latin typeface="Arial" panose="020B0604020202020204" pitchFamily="34" charset="0"/>
                <a:cs typeface="Arial" panose="020B0604020202020204" pitchFamily="34" charset="0"/>
              </a:rPr>
              <a:t>                wer höchstens 50 Jahre alt ist.</a:t>
            </a:r>
            <a:endParaRPr lang="de-DE" altLang="de-DE" sz="1600" b="1" dirty="0">
              <a:latin typeface="Arial" panose="020B0604020202020204" pitchFamily="34" charset="0"/>
            </a:endParaRPr>
          </a:p>
          <a:p>
            <a:pPr marL="0" indent="0">
              <a:buFont typeface="Arial" panose="020B0604020202020204" pitchFamily="34" charset="0"/>
              <a:buNone/>
            </a:pPr>
            <a:r>
              <a:rPr lang="de-DE" altLang="de-DE" sz="1600" b="1" dirty="0">
                <a:latin typeface="Arial" panose="020B0604020202020204" pitchFamily="34" charset="0"/>
              </a:rPr>
              <a:t>         4.</a:t>
            </a:r>
            <a:r>
              <a:rPr lang="de-DE" altLang="de-DE" sz="1600" dirty="0">
                <a:latin typeface="Arial" panose="020B0604020202020204" pitchFamily="34" charset="0"/>
                <a:cs typeface="Arial" panose="020B0604020202020204" pitchFamily="34" charset="0"/>
              </a:rPr>
              <a:t> </a:t>
            </a:r>
            <a:r>
              <a:rPr lang="de-DE" altLang="de-DE" sz="1600" b="1" dirty="0">
                <a:latin typeface="Arial" panose="020B0604020202020204" pitchFamily="34" charset="0"/>
              </a:rPr>
              <a:t>die für seine Laufbahn vorgeschriebene </a:t>
            </a:r>
            <a:r>
              <a:rPr lang="de-DE" altLang="de-DE" sz="1600" b="1" dirty="0">
                <a:solidFill>
                  <a:srgbClr val="FF0000"/>
                </a:solidFill>
                <a:latin typeface="Arial" panose="020B0604020202020204" pitchFamily="34" charset="0"/>
              </a:rPr>
              <a:t>Befähigung</a:t>
            </a:r>
            <a:r>
              <a:rPr lang="de-DE" altLang="de-DE" sz="1600" b="1" dirty="0">
                <a:latin typeface="Arial" panose="020B0604020202020204" pitchFamily="34" charset="0"/>
              </a:rPr>
              <a:t> besitzt.</a:t>
            </a:r>
            <a:endParaRPr lang="de-DE" altLang="de-DE" sz="1600" b="1" dirty="0">
              <a:latin typeface="Arial" panose="020B0604020202020204" pitchFamily="34" charset="0"/>
              <a:cs typeface="Arial" panose="020B0604020202020204" pitchFamily="34" charset="0"/>
            </a:endParaRPr>
          </a:p>
          <a:p>
            <a:pPr marL="0" indent="0" eaLnBrk="1" hangingPunct="1">
              <a:lnSpc>
                <a:spcPct val="150000"/>
              </a:lnSpc>
              <a:buFont typeface="Arial" panose="020B0604020202020204" pitchFamily="34" charset="0"/>
              <a:buNone/>
            </a:pPr>
            <a:br>
              <a:rPr lang="de-DE" altLang="de-DE" sz="1800" dirty="0">
                <a:latin typeface="Arial" panose="020B0604020202020204" pitchFamily="34" charset="0"/>
              </a:rPr>
            </a:br>
            <a:endParaRPr lang="de-DE" altLang="de-DE" sz="1600" b="1" dirty="0">
              <a:latin typeface="Arial" panose="020B0604020202020204" pitchFamily="34" charset="0"/>
            </a:endParaRPr>
          </a:p>
          <a:p>
            <a:pPr marL="0" indent="0" algn="ctr" eaLnBrk="1" hangingPunct="1">
              <a:buFont typeface="Arial" panose="020B0604020202020204" pitchFamily="34" charset="0"/>
              <a:buNone/>
            </a:pPr>
            <a:endParaRPr lang="de-DE" altLang="de-DE" sz="1600" b="1" dirty="0">
              <a:solidFill>
                <a:srgbClr val="0033CC"/>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4" end="4"/>
                                            </p:txEl>
                                          </p:spTgt>
                                        </p:tgtEl>
                                        <p:attrNameLst>
                                          <p:attrName>style.visibility</p:attrName>
                                        </p:attrNameLst>
                                      </p:cBhvr>
                                      <p:to>
                                        <p:strVal val="visible"/>
                                      </p:to>
                                    </p:set>
                                    <p:anim calcmode="lin" valueType="num">
                                      <p:cBhvr additive="base">
                                        <p:cTn id="7"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nodeType="clickEffect">
                                  <p:stCondLst>
                                    <p:cond delay="0"/>
                                  </p:stCondLst>
                                  <p:childTnLst>
                                    <p:set>
                                      <p:cBhvr>
                                        <p:cTn id="12" dur="1" fill="hold">
                                          <p:stCondLst>
                                            <p:cond delay="0"/>
                                          </p:stCondLst>
                                        </p:cTn>
                                        <p:tgtEl>
                                          <p:spTgt spid="13">
                                            <p:txEl>
                                              <p:pRg st="5" end="5"/>
                                            </p:txEl>
                                          </p:spTgt>
                                        </p:tgtEl>
                                        <p:attrNameLst>
                                          <p:attrName>style.visibility</p:attrName>
                                        </p:attrNameLst>
                                      </p:cBhvr>
                                      <p:to>
                                        <p:strVal val="visible"/>
                                      </p:to>
                                    </p:set>
                                    <p:animEffect transition="in" filter="barn(inVertical)">
                                      <p:cBhvr>
                                        <p:cTn id="13" dur="500"/>
                                        <p:tgtEl>
                                          <p:spTgt spid="13">
                                            <p:txEl>
                                              <p:pRg st="5" end="5"/>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13">
                                            <p:txEl>
                                              <p:pRg st="7" end="7"/>
                                            </p:txEl>
                                          </p:spTgt>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0"/>
                                          </p:stCondLst>
                                        </p:cTn>
                                        <p:tgtEl>
                                          <p:spTgt spid="1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20482" name="Titel 1"/>
          <p:cNvSpPr>
            <a:spLocks noGrp="1"/>
          </p:cNvSpPr>
          <p:nvPr>
            <p:ph type="title"/>
          </p:nvPr>
        </p:nvSpPr>
        <p:spPr/>
        <p:txBody>
          <a:bodyPr/>
          <a:lstStyle/>
          <a:p>
            <a:pPr eaLnBrk="1" hangingPunct="1"/>
            <a:r>
              <a:rPr lang="de-DE" altLang="de-DE" sz="2000" b="1"/>
              <a:t>Rechtsrahmen für Beamtinnen und Beamte des Landes Hessen</a:t>
            </a:r>
            <a:br>
              <a:rPr lang="de-DE" altLang="de-DE" sz="2000" b="1"/>
            </a:br>
            <a:r>
              <a:rPr lang="de-DE" altLang="de-DE" sz="2000"/>
              <a:t>Einführungsveranstaltung „Rechtsrahmen I“ für LiV</a:t>
            </a:r>
          </a:p>
        </p:txBody>
      </p:sp>
      <p:sp>
        <p:nvSpPr>
          <p:cNvPr id="4" name="Fußzeilenplatzhalter 3"/>
          <p:cNvSpPr>
            <a:spLocks noGrp="1"/>
          </p:cNvSpPr>
          <p:nvPr>
            <p:ph type="ftr" sz="quarter" idx="11"/>
          </p:nvPr>
        </p:nvSpPr>
        <p:spPr>
          <a:xfrm>
            <a:off x="468313" y="6356350"/>
            <a:ext cx="8207375" cy="365125"/>
          </a:xfrm>
        </p:spPr>
        <p:txBody>
          <a:bodyPr/>
          <a:lstStyle/>
          <a:p>
            <a:pPr>
              <a:defRPr/>
            </a:pPr>
            <a:r>
              <a:rPr lang="de-DE"/>
              <a:t>Studienseminar für Grund-, Haupt-, Real- und Förderschulen in Bad Vilbel</a:t>
            </a:r>
            <a:endParaRPr lang="de-DE" dirty="0"/>
          </a:p>
        </p:txBody>
      </p:sp>
      <p:pic>
        <p:nvPicPr>
          <p:cNvPr id="20484" name="Picture 24" descr="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550" y="404813"/>
            <a:ext cx="6826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403225" y="6437313"/>
            <a:ext cx="820896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Text Box 7"/>
          <p:cNvSpPr txBox="1">
            <a:spLocks noGrp="1" noChangeArrowheads="1"/>
          </p:cNvSpPr>
          <p:nvPr>
            <p:ph idx="1"/>
          </p:nvPr>
        </p:nvSpPr>
        <p:spPr>
          <a:xfrm>
            <a:off x="409575" y="1557338"/>
            <a:ext cx="8229600" cy="2769989"/>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spAutoFit/>
          </a:bodyPr>
          <a:lstStyle>
            <a:lvl1pPr marL="342900" indent="-342900"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marL="0" indent="0" algn="ctr" eaLnBrk="1" hangingPunct="1">
              <a:buFont typeface="Arial" charset="0"/>
              <a:buNone/>
              <a:defRPr/>
            </a:pPr>
            <a:r>
              <a:rPr lang="de-DE" sz="1800" b="1" dirty="0">
                <a:solidFill>
                  <a:srgbClr val="0033CC"/>
                </a:solidFill>
              </a:rPr>
              <a:t>HBG § 6</a:t>
            </a:r>
          </a:p>
          <a:p>
            <a:pPr marL="0" indent="0" algn="ctr" eaLnBrk="1" hangingPunct="1">
              <a:buFont typeface="Arial" charset="0"/>
              <a:buNone/>
              <a:defRPr/>
            </a:pPr>
            <a:r>
              <a:rPr lang="de-DE" sz="1800" b="1" dirty="0">
                <a:solidFill>
                  <a:srgbClr val="0033CC"/>
                </a:solidFill>
              </a:rPr>
              <a:t>Arten der Beamtenverhältnisse</a:t>
            </a:r>
            <a:endParaRPr lang="de-DE" sz="1800" dirty="0">
              <a:solidFill>
                <a:srgbClr val="0033CC"/>
              </a:solidFill>
            </a:endParaRPr>
          </a:p>
          <a:p>
            <a:pPr eaLnBrk="1" hangingPunct="1">
              <a:buFont typeface="Arial" charset="0"/>
              <a:buChar char="•"/>
              <a:defRPr/>
            </a:pPr>
            <a:endParaRPr lang="de-DE" sz="1400" dirty="0"/>
          </a:p>
          <a:p>
            <a:pPr marL="0" indent="0" eaLnBrk="1" hangingPunct="1">
              <a:buFont typeface="Arial" charset="0"/>
              <a:buNone/>
              <a:defRPr/>
            </a:pPr>
            <a:r>
              <a:rPr lang="de-DE" sz="1400" b="1" dirty="0"/>
              <a:t>(1) Das Beamtenverhältnis kann begründet werden </a:t>
            </a:r>
          </a:p>
          <a:p>
            <a:pPr lvl="1" eaLnBrk="1" hangingPunct="1">
              <a:buFont typeface="Arial" charset="0"/>
              <a:buChar char="–"/>
              <a:defRPr/>
            </a:pPr>
            <a:r>
              <a:rPr lang="de-DE" sz="1400" b="1" dirty="0"/>
              <a:t>1. </a:t>
            </a:r>
            <a:r>
              <a:rPr lang="de-DE" sz="1400" b="1" dirty="0">
                <a:solidFill>
                  <a:srgbClr val="0033CC"/>
                </a:solidFill>
              </a:rPr>
              <a:t>auf Lebenszeit</a:t>
            </a:r>
            <a:r>
              <a:rPr lang="de-DE" sz="1400" b="1" dirty="0"/>
              <a:t>, </a:t>
            </a:r>
          </a:p>
          <a:p>
            <a:pPr lvl="1" eaLnBrk="1" hangingPunct="1">
              <a:buFont typeface="Arial" charset="0"/>
              <a:buChar char="–"/>
              <a:defRPr/>
            </a:pPr>
            <a:r>
              <a:rPr lang="de-DE" sz="1400" b="1" dirty="0"/>
              <a:t>2. </a:t>
            </a:r>
            <a:r>
              <a:rPr lang="de-DE" sz="1400" b="1" dirty="0">
                <a:solidFill>
                  <a:srgbClr val="0033CC"/>
                </a:solidFill>
              </a:rPr>
              <a:t>auf Zeit</a:t>
            </a:r>
            <a:r>
              <a:rPr lang="de-DE" sz="1400" b="1" dirty="0"/>
              <a:t>, </a:t>
            </a:r>
          </a:p>
          <a:p>
            <a:pPr lvl="1" eaLnBrk="1" hangingPunct="1">
              <a:buFont typeface="Arial" charset="0"/>
              <a:buChar char="–"/>
              <a:defRPr/>
            </a:pPr>
            <a:r>
              <a:rPr lang="de-DE" sz="1400" b="1" dirty="0"/>
              <a:t>3. </a:t>
            </a:r>
            <a:r>
              <a:rPr lang="de-DE" sz="1400" b="1" dirty="0">
                <a:solidFill>
                  <a:srgbClr val="0033CC"/>
                </a:solidFill>
              </a:rPr>
              <a:t>auf Probe</a:t>
            </a:r>
            <a:r>
              <a:rPr lang="de-DE" sz="1400" b="1" dirty="0"/>
              <a:t>, </a:t>
            </a:r>
          </a:p>
          <a:p>
            <a:pPr lvl="1" eaLnBrk="1" hangingPunct="1">
              <a:buFont typeface="Arial" charset="0"/>
              <a:buChar char="–"/>
              <a:defRPr/>
            </a:pPr>
            <a:r>
              <a:rPr lang="de-DE" sz="1400" b="1" dirty="0"/>
              <a:t>4. auf </a:t>
            </a:r>
            <a:r>
              <a:rPr lang="de-DE" sz="1400" b="1" dirty="0">
                <a:solidFill>
                  <a:srgbClr val="0000FF"/>
                </a:solidFill>
              </a:rPr>
              <a:t>Widerruf</a:t>
            </a:r>
            <a:r>
              <a:rPr lang="de-DE" sz="1400" b="1" dirty="0"/>
              <a:t>, wenn die Beamtin oder der Beamte</a:t>
            </a:r>
          </a:p>
          <a:p>
            <a:pPr marL="457200" lvl="1" indent="0" eaLnBrk="1" hangingPunct="1">
              <a:buFont typeface="Arial" charset="0"/>
              <a:buNone/>
              <a:defRPr/>
            </a:pPr>
            <a:r>
              <a:rPr lang="de-DE" sz="1400" b="1" dirty="0"/>
              <a:t>         einen </a:t>
            </a:r>
            <a:r>
              <a:rPr lang="de-DE" sz="1400" b="1" dirty="0">
                <a:solidFill>
                  <a:srgbClr val="0000FF"/>
                </a:solidFill>
              </a:rPr>
              <a:t>Vorbereitungsdienst</a:t>
            </a:r>
            <a:r>
              <a:rPr lang="de-DE" sz="1400" b="1" dirty="0"/>
              <a:t> abzuleisten hat</a:t>
            </a:r>
          </a:p>
          <a:p>
            <a:pPr marL="457200" lvl="1" indent="0" eaLnBrk="1" hangingPunct="1">
              <a:buFont typeface="Arial" charset="0"/>
              <a:buNone/>
              <a:defRPr/>
            </a:pPr>
            <a:r>
              <a:rPr lang="de-DE" sz="1400" b="1"/>
              <a:t>         </a:t>
            </a:r>
            <a:endParaRPr lang="de-DE" b="1" dirty="0">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4" end="4"/>
                                            </p:txEl>
                                          </p:spTgt>
                                        </p:tgtEl>
                                        <p:attrNameLst>
                                          <p:attrName>style.visibility</p:attrName>
                                        </p:attrNameLst>
                                      </p:cBhvr>
                                      <p:to>
                                        <p:strVal val="visible"/>
                                      </p:to>
                                    </p:set>
                                    <p:anim calcmode="lin" valueType="num">
                                      <p:cBhvr additive="base">
                                        <p:cTn id="7"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5" end="5"/>
                                            </p:txEl>
                                          </p:spTgt>
                                        </p:tgtEl>
                                        <p:attrNameLst>
                                          <p:attrName>style.visibility</p:attrName>
                                        </p:attrNameLst>
                                      </p:cBhvr>
                                      <p:to>
                                        <p:strVal val="visible"/>
                                      </p:to>
                                    </p:set>
                                    <p:anim calcmode="lin" valueType="num">
                                      <p:cBhvr additive="base">
                                        <p:cTn id="13" dur="500" fill="hold"/>
                                        <p:tgtEl>
                                          <p:spTgt spid="1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3">
                                            <p:txEl>
                                              <p:pRg st="6" end="6"/>
                                            </p:txEl>
                                          </p:spTgt>
                                        </p:tgtEl>
                                        <p:attrNameLst>
                                          <p:attrName>style.visibility</p:attrName>
                                        </p:attrNameLst>
                                      </p:cBhvr>
                                      <p:to>
                                        <p:strVal val="visible"/>
                                      </p:to>
                                    </p:set>
                                    <p:anim calcmode="lin" valueType="num">
                                      <p:cBhvr additive="base">
                                        <p:cTn id="19" dur="500" fill="hold"/>
                                        <p:tgtEl>
                                          <p:spTgt spid="1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
                                            <p:txEl>
                                              <p:pRg st="7" end="7"/>
                                            </p:txEl>
                                          </p:spTgt>
                                        </p:tgtEl>
                                        <p:attrNameLst>
                                          <p:attrName>style.visibility</p:attrName>
                                        </p:attrNameLst>
                                      </p:cBhvr>
                                      <p:to>
                                        <p:strVal val="visible"/>
                                      </p:to>
                                    </p:set>
                                    <p:anim calcmode="lin" valueType="num">
                                      <p:cBhvr additive="base">
                                        <p:cTn id="25" dur="500" fill="hold"/>
                                        <p:tgtEl>
                                          <p:spTgt spid="1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
                                            <p:txEl>
                                              <p:pRg st="7" end="7"/>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3">
                                            <p:txEl>
                                              <p:pRg st="8" end="8"/>
                                            </p:txEl>
                                          </p:spTgt>
                                        </p:tgtEl>
                                        <p:attrNameLst>
                                          <p:attrName>style.visibility</p:attrName>
                                        </p:attrNameLst>
                                      </p:cBhvr>
                                      <p:to>
                                        <p:strVal val="visible"/>
                                      </p:to>
                                    </p:set>
                                    <p:anim calcmode="lin" valueType="num">
                                      <p:cBhvr additive="base">
                                        <p:cTn id="29" dur="500" fill="hold"/>
                                        <p:tgtEl>
                                          <p:spTgt spid="13">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3">
                                            <p:txEl>
                                              <p:pRg st="8" end="8"/>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3">
                                            <p:txEl>
                                              <p:pRg st="9" end="9"/>
                                            </p:txEl>
                                          </p:spTgt>
                                        </p:tgtEl>
                                        <p:attrNameLst>
                                          <p:attrName>style.visibility</p:attrName>
                                        </p:attrNameLst>
                                      </p:cBhvr>
                                      <p:to>
                                        <p:strVal val="visible"/>
                                      </p:to>
                                    </p:set>
                                    <p:anim calcmode="lin" valueType="num">
                                      <p:cBhvr additive="base">
                                        <p:cTn id="33" dur="500" fill="hold"/>
                                        <p:tgtEl>
                                          <p:spTgt spid="13">
                                            <p:txEl>
                                              <p:pRg st="9" end="9"/>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3649</Words>
  <Application>Microsoft Office PowerPoint</Application>
  <PresentationFormat>Bildschirmpräsentation (4:3)</PresentationFormat>
  <Paragraphs>310</Paragraphs>
  <Slides>31</Slides>
  <Notes>31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31</vt:i4>
      </vt:variant>
    </vt:vector>
  </HeadingPairs>
  <TitlesOfParts>
    <vt:vector size="34" baseType="lpstr">
      <vt:lpstr>Arial</vt:lpstr>
      <vt:lpstr>Calibri</vt:lpstr>
      <vt:lpstr>Larissa</vt:lpstr>
      <vt:lpstr> Rechtsrahmen für Beamtinnen und Beamte des Landes Hessen</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Annahme von Belohnungen oder Geschenken </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lpstr>PowerPoint-Präsentation</vt:lpstr>
      <vt:lpstr>PowerPoint-Präsentation</vt:lpstr>
      <vt:lpstr>Rechtsrahmen für Beamtinnen und Beamte des Landes Hessen Einführungsveranstaltung „Rechtsrahmen I“ für LiV</vt:lpstr>
      <vt:lpstr>Rechtsrahmen für Beamtinnen und Beamte des Landes Hessen Einführungsveranstaltung „Rechtsrahmen I“ für LiV</vt:lpstr>
      <vt:lpstr>Rechtsrahmen für Beamtinnen und Beamte des Landes Hessen Einführungsveranstaltung „Rechtsrahmen I“ für LiV</vt:lpstr>
    </vt:vector>
  </TitlesOfParts>
  <Company>Land Hessen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Pusch, Michael (AFL FB)</dc:creator>
  <cp:lastModifiedBy>Bettner, Marco (LA BV)</cp:lastModifiedBy>
  <cp:revision>190</cp:revision>
  <cp:lastPrinted>2014-10-21T09:56:17Z</cp:lastPrinted>
  <dcterms:created xsi:type="dcterms:W3CDTF">2013-07-29T08:37:51Z</dcterms:created>
  <dcterms:modified xsi:type="dcterms:W3CDTF">2025-05-02T05:53:26Z</dcterms:modified>
</cp:coreProperties>
</file>