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4" r:id="rId2"/>
    <p:sldId id="257" r:id="rId3"/>
    <p:sldId id="293" r:id="rId4"/>
    <p:sldId id="258" r:id="rId5"/>
    <p:sldId id="259" r:id="rId6"/>
    <p:sldId id="260" r:id="rId7"/>
    <p:sldId id="261" r:id="rId8"/>
    <p:sldId id="262" r:id="rId9"/>
    <p:sldId id="263" r:id="rId10"/>
    <p:sldId id="264" r:id="rId11"/>
    <p:sldId id="297" r:id="rId12"/>
    <p:sldId id="296" r:id="rId13"/>
    <p:sldId id="266" r:id="rId14"/>
    <p:sldId id="295" r:id="rId15"/>
    <p:sldId id="265" r:id="rId16"/>
    <p:sldId id="269" r:id="rId17"/>
    <p:sldId id="270" r:id="rId18"/>
    <p:sldId id="298" r:id="rId19"/>
    <p:sldId id="271" r:id="rId20"/>
    <p:sldId id="272" r:id="rId21"/>
    <p:sldId id="273" r:id="rId22"/>
    <p:sldId id="299" r:id="rId23"/>
    <p:sldId id="300" r:id="rId24"/>
    <p:sldId id="301" r:id="rId25"/>
    <p:sldId id="275" r:id="rId26"/>
    <p:sldId id="276" r:id="rId27"/>
    <p:sldId id="277" r:id="rId28"/>
    <p:sldId id="281" r:id="rId29"/>
    <p:sldId id="278" r:id="rId30"/>
    <p:sldId id="279" r:id="rId31"/>
    <p:sldId id="280" r:id="rId32"/>
    <p:sldId id="282" r:id="rId33"/>
    <p:sldId id="302" r:id="rId34"/>
    <p:sldId id="283" r:id="rId35"/>
    <p:sldId id="303" r:id="rId36"/>
    <p:sldId id="304" r:id="rId37"/>
    <p:sldId id="305" r:id="rId38"/>
    <p:sldId id="286" r:id="rId39"/>
    <p:sldId id="289" r:id="rId40"/>
    <p:sldId id="292" r:id="rId41"/>
    <p:sldId id="287" r:id="rId42"/>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browski, Dr. Anja (LA BV)" initials="DDA(B" lastIdx="1" clrIdx="0">
    <p:extLst>
      <p:ext uri="{19B8F6BF-5375-455C-9EA6-DF929625EA0E}">
        <p15:presenceInfo xmlns:p15="http://schemas.microsoft.com/office/powerpoint/2012/main" userId="S-1-5-21-3365863304-72330373-946326852-1016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D3E24-FB4E-44AC-A456-CC7B631B9024}" v="18" dt="2021-06-15T16:57:34.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8-20T14:50:37.390"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463E2D8B-951C-49C4-8E47-6CC9BC329809}" type="datetimeFigureOut">
              <a:rPr lang="de-DE" smtClean="0"/>
              <a:t>19.11.2025</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598" y="4776789"/>
            <a:ext cx="5335893"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890665"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6866" y="9429750"/>
            <a:ext cx="2890665" cy="496888"/>
          </a:xfrm>
          <a:prstGeom prst="rect">
            <a:avLst/>
          </a:prstGeom>
        </p:spPr>
        <p:txBody>
          <a:bodyPr vert="horz" lIns="91440" tIns="45720" rIns="91440" bIns="45720" rtlCol="0" anchor="b"/>
          <a:lstStyle>
            <a:lvl1pPr algn="r">
              <a:defRPr sz="1200"/>
            </a:lvl1pPr>
          </a:lstStyle>
          <a:p>
            <a:fld id="{289B2714-16C6-417C-B9F2-403346448C12}" type="slidenum">
              <a:rPr lang="de-DE" smtClean="0"/>
              <a:t>‹Nr.›</a:t>
            </a:fld>
            <a:endParaRPr lang="de-DE"/>
          </a:p>
        </p:txBody>
      </p:sp>
    </p:spTree>
    <p:extLst>
      <p:ext uri="{BB962C8B-B14F-4D97-AF65-F5344CB8AC3E}">
        <p14:creationId xmlns:p14="http://schemas.microsoft.com/office/powerpoint/2010/main" val="207220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978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9B2714-16C6-417C-B9F2-403346448C12}" type="slidenum">
              <a:rPr lang="de-DE" smtClean="0"/>
              <a:t>25</a:t>
            </a:fld>
            <a:endParaRPr lang="de-DE"/>
          </a:p>
        </p:txBody>
      </p:sp>
    </p:spTree>
    <p:extLst>
      <p:ext uri="{BB962C8B-B14F-4D97-AF65-F5344CB8AC3E}">
        <p14:creationId xmlns:p14="http://schemas.microsoft.com/office/powerpoint/2010/main" val="337587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9B2714-16C6-417C-B9F2-403346448C12}" type="slidenum">
              <a:rPr lang="de-DE" smtClean="0"/>
              <a:t>33</a:t>
            </a:fld>
            <a:endParaRPr lang="de-DE"/>
          </a:p>
        </p:txBody>
      </p:sp>
    </p:spTree>
    <p:extLst>
      <p:ext uri="{BB962C8B-B14F-4D97-AF65-F5344CB8AC3E}">
        <p14:creationId xmlns:p14="http://schemas.microsoft.com/office/powerpoint/2010/main" val="9980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3</a:t>
            </a:fld>
            <a:endParaRPr lang="de-DE"/>
          </a:p>
        </p:txBody>
      </p:sp>
    </p:spTree>
    <p:extLst>
      <p:ext uri="{BB962C8B-B14F-4D97-AF65-F5344CB8AC3E}">
        <p14:creationId xmlns:p14="http://schemas.microsoft.com/office/powerpoint/2010/main" val="397946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6</a:t>
            </a:fld>
            <a:endParaRPr lang="de-DE"/>
          </a:p>
        </p:txBody>
      </p:sp>
    </p:spTree>
    <p:extLst>
      <p:ext uri="{BB962C8B-B14F-4D97-AF65-F5344CB8AC3E}">
        <p14:creationId xmlns:p14="http://schemas.microsoft.com/office/powerpoint/2010/main" val="202079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8</a:t>
            </a:fld>
            <a:endParaRPr lang="de-DE"/>
          </a:p>
        </p:txBody>
      </p:sp>
    </p:spTree>
    <p:extLst>
      <p:ext uri="{BB962C8B-B14F-4D97-AF65-F5344CB8AC3E}">
        <p14:creationId xmlns:p14="http://schemas.microsoft.com/office/powerpoint/2010/main" val="197744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16</a:t>
            </a:fld>
            <a:endParaRPr lang="de-DE"/>
          </a:p>
        </p:txBody>
      </p:sp>
    </p:spTree>
    <p:extLst>
      <p:ext uri="{BB962C8B-B14F-4D97-AF65-F5344CB8AC3E}">
        <p14:creationId xmlns:p14="http://schemas.microsoft.com/office/powerpoint/2010/main" val="412095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17</a:t>
            </a:fld>
            <a:endParaRPr lang="de-DE"/>
          </a:p>
        </p:txBody>
      </p:sp>
    </p:spTree>
    <p:extLst>
      <p:ext uri="{BB962C8B-B14F-4D97-AF65-F5344CB8AC3E}">
        <p14:creationId xmlns:p14="http://schemas.microsoft.com/office/powerpoint/2010/main" val="5433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19</a:t>
            </a:fld>
            <a:endParaRPr lang="de-DE"/>
          </a:p>
        </p:txBody>
      </p:sp>
    </p:spTree>
    <p:extLst>
      <p:ext uri="{BB962C8B-B14F-4D97-AF65-F5344CB8AC3E}">
        <p14:creationId xmlns:p14="http://schemas.microsoft.com/office/powerpoint/2010/main" val="281272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20</a:t>
            </a:fld>
            <a:endParaRPr lang="de-DE"/>
          </a:p>
        </p:txBody>
      </p:sp>
    </p:spTree>
    <p:extLst>
      <p:ext uri="{BB962C8B-B14F-4D97-AF65-F5344CB8AC3E}">
        <p14:creationId xmlns:p14="http://schemas.microsoft.com/office/powerpoint/2010/main" val="47848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Anja</a:t>
            </a:r>
          </a:p>
        </p:txBody>
      </p:sp>
      <p:sp>
        <p:nvSpPr>
          <p:cNvPr id="4" name="Foliennummernplatzhalter 3"/>
          <p:cNvSpPr>
            <a:spLocks noGrp="1"/>
          </p:cNvSpPr>
          <p:nvPr>
            <p:ph type="sldNum" sz="quarter" idx="5"/>
          </p:nvPr>
        </p:nvSpPr>
        <p:spPr/>
        <p:txBody>
          <a:bodyPr/>
          <a:lstStyle/>
          <a:p>
            <a:fld id="{289B2714-16C6-417C-B9F2-403346448C12}" type="slidenum">
              <a:rPr lang="de-DE" smtClean="0"/>
              <a:t>21</a:t>
            </a:fld>
            <a:endParaRPr lang="de-DE"/>
          </a:p>
        </p:txBody>
      </p:sp>
    </p:spTree>
    <p:extLst>
      <p:ext uri="{BB962C8B-B14F-4D97-AF65-F5344CB8AC3E}">
        <p14:creationId xmlns:p14="http://schemas.microsoft.com/office/powerpoint/2010/main" val="424228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C9726AA-F070-42FD-975C-A871E3CA21C5}" type="datetimeFigureOut">
              <a:rPr lang="de-DE" smtClean="0"/>
              <a:t>19.11.2025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405038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C9726AA-F070-42FD-975C-A871E3CA21C5}" type="datetimeFigureOut">
              <a:rPr lang="de-DE" smtClean="0"/>
              <a:t>19.11.2025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325432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C9726AA-F070-42FD-975C-A871E3CA21C5}" type="datetimeFigureOut">
              <a:rPr lang="de-DE" smtClean="0"/>
              <a:t>19.11.2025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142255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mit Verlauf">
    <p:spTree>
      <p:nvGrpSpPr>
        <p:cNvPr id="1" name=""/>
        <p:cNvGrpSpPr/>
        <p:nvPr/>
      </p:nvGrpSpPr>
      <p:grpSpPr>
        <a:xfrm>
          <a:off x="0" y="0"/>
          <a:ext cx="0" cy="0"/>
          <a:chOff x="0" y="0"/>
          <a:chExt cx="0" cy="0"/>
        </a:xfrm>
      </p:grpSpPr>
      <p:sp>
        <p:nvSpPr>
          <p:cNvPr id="14" name="Rechteck 13"/>
          <p:cNvSpPr/>
          <p:nvPr userDrawn="1"/>
        </p:nvSpPr>
        <p:spPr>
          <a:xfrm>
            <a:off x="431465" y="2694185"/>
            <a:ext cx="11807999" cy="4140000"/>
          </a:xfrm>
          <a:prstGeom prst="rect">
            <a:avLst/>
          </a:prstGeom>
          <a:gradFill flip="none" rotWithShape="1">
            <a:gsLst>
              <a:gs pos="0">
                <a:srgbClr val="004B95"/>
              </a:gs>
              <a:gs pos="100000">
                <a:srgbClr val="F6F6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5" name="Text Box 7"/>
          <p:cNvSpPr txBox="1">
            <a:spLocks noChangeArrowheads="1"/>
          </p:cNvSpPr>
          <p:nvPr/>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
        <p:nvSpPr>
          <p:cNvPr id="6" name="Rectangle 30"/>
          <p:cNvSpPr>
            <a:spLocks noChangeAspect="1" noChangeArrowheads="1"/>
          </p:cNvSpPr>
          <p:nvPr/>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7" name="Rectangle 31"/>
          <p:cNvSpPr>
            <a:spLocks noChangeArrowheads="1"/>
          </p:cNvSpPr>
          <p:nvPr/>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8" name="Rectangle 32"/>
          <p:cNvSpPr>
            <a:spLocks noChangeArrowheads="1"/>
          </p:cNvSpPr>
          <p:nvPr/>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9" name="Rectangle 33"/>
          <p:cNvSpPr>
            <a:spLocks noChangeArrowheads="1"/>
          </p:cNvSpPr>
          <p:nvPr/>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10" name="Rectangle 34"/>
          <p:cNvSpPr>
            <a:spLocks noChangeArrowheads="1"/>
          </p:cNvSpPr>
          <p:nvPr/>
        </p:nvSpPr>
        <p:spPr bwMode="auto">
          <a:xfrm>
            <a:off x="-4233"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dirty="0"/>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333376"/>
            <a:ext cx="9059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649816" y="1979316"/>
            <a:ext cx="11247967" cy="701030"/>
          </a:xfrm>
        </p:spPr>
        <p:txBody>
          <a:bodyPr lIns="0" tIns="0" rIns="0" bIns="0" anchor="b"/>
          <a:lstStyle>
            <a:lvl1pPr marL="0" indent="0">
              <a:spcAft>
                <a:spcPct val="0"/>
              </a:spcAft>
              <a:buFont typeface="Wingdings" pitchFamily="2" charset="2"/>
              <a:buNone/>
              <a:defRPr sz="2400"/>
            </a:lvl1pPr>
          </a:lstStyle>
          <a:p>
            <a:pPr lvl="0"/>
            <a:r>
              <a:rPr lang="de-DE" noProof="0"/>
              <a:t>Formatvorlage des Untertitelmasters durch Klicken bearbeiten</a:t>
            </a:r>
            <a:endParaRPr lang="de-DE" noProof="0" dirty="0"/>
          </a:p>
        </p:txBody>
      </p:sp>
      <p:sp>
        <p:nvSpPr>
          <p:cNvPr id="2" name="Rechteck 1"/>
          <p:cNvSpPr/>
          <p:nvPr userDrawn="1"/>
        </p:nvSpPr>
        <p:spPr>
          <a:xfrm>
            <a:off x="448960" y="2713744"/>
            <a:ext cx="2670709"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376074" y="2697162"/>
            <a:ext cx="3136900" cy="415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6864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tandardfolie mit Hintergrund">
    <p:spTree>
      <p:nvGrpSpPr>
        <p:cNvPr id="1" name=""/>
        <p:cNvGrpSpPr/>
        <p:nvPr/>
      </p:nvGrpSpPr>
      <p:grpSpPr>
        <a:xfrm>
          <a:off x="0" y="0"/>
          <a:ext cx="0" cy="0"/>
          <a:chOff x="0" y="0"/>
          <a:chExt cx="0" cy="0"/>
        </a:xfrm>
      </p:grpSpPr>
      <p:sp>
        <p:nvSpPr>
          <p:cNvPr id="2" name="Rechteck 1"/>
          <p:cNvSpPr/>
          <p:nvPr userDrawn="1"/>
        </p:nvSpPr>
        <p:spPr>
          <a:xfrm>
            <a:off x="395817" y="923925"/>
            <a:ext cx="11796183" cy="122400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2" name="Rechteck 21"/>
          <p:cNvSpPr/>
          <p:nvPr userDrawn="1"/>
        </p:nvSpPr>
        <p:spPr>
          <a:xfrm>
            <a:off x="391153" y="2106613"/>
            <a:ext cx="11794496" cy="427154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4" name="Picture 12" descr="BL_Logo_2010_klein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8985" y="333375"/>
            <a:ext cx="1866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p:nvPr>
        </p:nvSpPr>
        <p:spPr bwMode="auto">
          <a:xfrm>
            <a:off x="709084" y="893763"/>
            <a:ext cx="1124373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11" name="Rectangle 19"/>
          <p:cNvSpPr>
            <a:spLocks noGrp="1" noChangeArrowheads="1"/>
          </p:cNvSpPr>
          <p:nvPr>
            <p:ph type="dt" sz="quarter" idx="10"/>
          </p:nvPr>
        </p:nvSpPr>
        <p:spPr>
          <a:xfrm>
            <a:off x="9840385" y="6450013"/>
            <a:ext cx="2101849" cy="292100"/>
          </a:xfrm>
          <a:prstGeom prst="rect">
            <a:avLst/>
          </a:prstGeom>
        </p:spPr>
        <p:txBody>
          <a:bodyPr anchor="b" anchorCtr="0"/>
          <a:lstStyle>
            <a:lvl1pPr algn="r" eaLnBrk="0" hangingPunct="0">
              <a:defRPr sz="1200" smtClean="0">
                <a:ea typeface="ＭＳ Ｐゴシック" pitchFamily="34" charset="-128"/>
              </a:defRPr>
            </a:lvl1pPr>
          </a:lstStyle>
          <a:p>
            <a:pPr>
              <a:defRPr/>
            </a:pPr>
            <a:endParaRPr lang="de-DE" dirty="0"/>
          </a:p>
        </p:txBody>
      </p:sp>
      <p:sp>
        <p:nvSpPr>
          <p:cNvPr id="12" name="Rectangle 20"/>
          <p:cNvSpPr>
            <a:spLocks noGrp="1" noChangeArrowheads="1"/>
          </p:cNvSpPr>
          <p:nvPr>
            <p:ph type="ftr" sz="quarter" idx="11"/>
          </p:nvPr>
        </p:nvSpPr>
        <p:spPr>
          <a:xfrm>
            <a:off x="1775885" y="6453189"/>
            <a:ext cx="7969249" cy="288925"/>
          </a:xfrm>
          <a:prstGeom prst="rect">
            <a:avLst/>
          </a:prstGeom>
        </p:spPr>
        <p:txBody>
          <a:bodyPr anchor="b" anchorCtr="0"/>
          <a:lstStyle>
            <a:lvl1pPr eaLnBrk="0" hangingPunct="0">
              <a:defRPr sz="1200" smtClean="0">
                <a:ea typeface="ＭＳ Ｐゴシック" pitchFamily="34" charset="-128"/>
              </a:defRPr>
            </a:lvl1pPr>
          </a:lstStyle>
          <a:p>
            <a:pPr algn="r">
              <a:defRPr/>
            </a:pPr>
            <a:endParaRPr lang="de-DE" dirty="0"/>
          </a:p>
        </p:txBody>
      </p:sp>
      <p:sp>
        <p:nvSpPr>
          <p:cNvPr id="13" name="Rectangle 21"/>
          <p:cNvSpPr>
            <a:spLocks noGrp="1" noChangeArrowheads="1"/>
          </p:cNvSpPr>
          <p:nvPr>
            <p:ph type="sldNum" sz="quarter" idx="12"/>
          </p:nvPr>
        </p:nvSpPr>
        <p:spPr>
          <a:xfrm>
            <a:off x="736600" y="6453189"/>
            <a:ext cx="941917"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6" name="Rectangle 30"/>
          <p:cNvSpPr>
            <a:spLocks noChangeAspect="1" noChangeArrowheads="1"/>
          </p:cNvSpPr>
          <p:nvPr userDrawn="1"/>
        </p:nvSpPr>
        <p:spPr bwMode="auto">
          <a:xfrm>
            <a:off x="4234" y="33337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17" name="Rectangle 31"/>
          <p:cNvSpPr>
            <a:spLocks noChangeArrowheads="1"/>
          </p:cNvSpPr>
          <p:nvPr userDrawn="1"/>
        </p:nvSpPr>
        <p:spPr bwMode="auto">
          <a:xfrm>
            <a:off x="4234" y="925514"/>
            <a:ext cx="383117" cy="287337"/>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18" name="Rectangle 32"/>
          <p:cNvSpPr>
            <a:spLocks noChangeArrowheads="1"/>
          </p:cNvSpPr>
          <p:nvPr userDrawn="1"/>
        </p:nvSpPr>
        <p:spPr bwMode="auto">
          <a:xfrm>
            <a:off x="4234" y="1517650"/>
            <a:ext cx="383117" cy="287338"/>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19" name="Rectangle 33"/>
          <p:cNvSpPr>
            <a:spLocks noChangeArrowheads="1"/>
          </p:cNvSpPr>
          <p:nvPr userDrawn="1"/>
        </p:nvSpPr>
        <p:spPr bwMode="auto">
          <a:xfrm>
            <a:off x="4234" y="2109789"/>
            <a:ext cx="383117" cy="287337"/>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20" name="Rectangle 34"/>
          <p:cNvSpPr>
            <a:spLocks noChangeArrowheads="1"/>
          </p:cNvSpPr>
          <p:nvPr userDrawn="1"/>
        </p:nvSpPr>
        <p:spPr bwMode="auto">
          <a:xfrm>
            <a:off x="4234" y="2701925"/>
            <a:ext cx="383117" cy="287338"/>
          </a:xfrm>
          <a:prstGeom prst="rect">
            <a:avLst/>
          </a:prstGeom>
          <a:solidFill>
            <a:srgbClr val="DB2F36"/>
          </a:solidFill>
          <a:ln w="9525">
            <a:solidFill>
              <a:srgbClr val="DB2F36"/>
            </a:solidFill>
            <a:miter lim="800000"/>
            <a:headEnd/>
            <a:tailEnd/>
          </a:ln>
        </p:spPr>
        <p:txBody>
          <a:bodyPr wrap="none" anchor="ctr"/>
          <a:lstStyle/>
          <a:p>
            <a:endParaRPr lang="de-DE" sz="1800" dirty="0"/>
          </a:p>
        </p:txBody>
      </p:sp>
      <p:sp>
        <p:nvSpPr>
          <p:cNvPr id="23" name="Rectangle 3"/>
          <p:cNvSpPr>
            <a:spLocks noGrp="1" noChangeArrowheads="1"/>
          </p:cNvSpPr>
          <p:nvPr>
            <p:ph idx="1"/>
          </p:nvPr>
        </p:nvSpPr>
        <p:spPr bwMode="auto">
          <a:xfrm>
            <a:off x="721785" y="2109788"/>
            <a:ext cx="11214100"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Text Box 7"/>
          <p:cNvSpPr txBox="1">
            <a:spLocks noChangeArrowheads="1"/>
          </p:cNvSpPr>
          <p:nvPr userDrawn="1"/>
        </p:nvSpPr>
        <p:spPr bwMode="auto">
          <a:xfrm>
            <a:off x="662518" y="275273"/>
            <a:ext cx="97917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a:t>
            </a:r>
            <a:r>
              <a:rPr lang="de-DE" sz="1400" b="1" baseline="0" dirty="0">
                <a:solidFill>
                  <a:srgbClr val="003695"/>
                </a:solidFill>
              </a:rPr>
              <a:t> Lehrkräfteakademie</a:t>
            </a:r>
            <a:endParaRPr lang="de-DE" sz="1200" dirty="0">
              <a:solidFill>
                <a:srgbClr val="003695"/>
              </a:solidFill>
            </a:endParaRPr>
          </a:p>
        </p:txBody>
      </p:sp>
    </p:spTree>
    <p:extLst>
      <p:ext uri="{BB962C8B-B14F-4D97-AF65-F5344CB8AC3E}">
        <p14:creationId xmlns:p14="http://schemas.microsoft.com/office/powerpoint/2010/main" val="129082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C9726AA-F070-42FD-975C-A871E3CA21C5}" type="datetimeFigureOut">
              <a:rPr lang="de-DE" smtClean="0"/>
              <a:t>19.11.2025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221321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C9726AA-F070-42FD-975C-A871E3CA21C5}" type="datetimeFigureOut">
              <a:rPr lang="de-DE" smtClean="0"/>
              <a:t>19.11.2025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296751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C9726AA-F070-42FD-975C-A871E3CA21C5}" type="datetimeFigureOut">
              <a:rPr lang="de-DE" smtClean="0"/>
              <a:t>19.11.2025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22861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C9726AA-F070-42FD-975C-A871E3CA21C5}" type="datetimeFigureOut">
              <a:rPr lang="de-DE" smtClean="0"/>
              <a:t>19.11.2025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159498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C9726AA-F070-42FD-975C-A871E3CA21C5}" type="datetimeFigureOut">
              <a:rPr lang="de-DE" smtClean="0"/>
              <a:t>19.11.2025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235537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C9726AA-F070-42FD-975C-A871E3CA21C5}" type="datetimeFigureOut">
              <a:rPr lang="de-DE" smtClean="0"/>
              <a:t>19.11.2025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2078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C9726AA-F070-42FD-975C-A871E3CA21C5}" type="datetimeFigureOut">
              <a:rPr lang="de-DE" smtClean="0"/>
              <a:t>19.11.2025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185660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C9726AA-F070-42FD-975C-A871E3CA21C5}" type="datetimeFigureOut">
              <a:rPr lang="de-DE" smtClean="0"/>
              <a:t>19.11.2025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6E9DD8-9B6C-4767-8EED-CBC806FFB0C3}" type="slidenum">
              <a:rPr lang="de-DE" smtClean="0"/>
              <a:t>‹Nr.›</a:t>
            </a:fld>
            <a:endParaRPr lang="de-DE"/>
          </a:p>
        </p:txBody>
      </p:sp>
    </p:spTree>
    <p:extLst>
      <p:ext uri="{BB962C8B-B14F-4D97-AF65-F5344CB8AC3E}">
        <p14:creationId xmlns:p14="http://schemas.microsoft.com/office/powerpoint/2010/main" val="16464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726AA-F070-42FD-975C-A871E3CA21C5}" type="datetimeFigureOut">
              <a:rPr lang="de-DE" smtClean="0"/>
              <a:t>19.11.2025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E9DD8-9B6C-4767-8EED-CBC806FFB0C3}" type="slidenum">
              <a:rPr lang="de-DE" smtClean="0"/>
              <a:t>‹Nr.›</a:t>
            </a:fld>
            <a:endParaRPr lang="de-DE"/>
          </a:p>
        </p:txBody>
      </p:sp>
    </p:spTree>
    <p:extLst>
      <p:ext uri="{BB962C8B-B14F-4D97-AF65-F5344CB8AC3E}">
        <p14:creationId xmlns:p14="http://schemas.microsoft.com/office/powerpoint/2010/main" val="169640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v.hessenrecht.hessen.de/perma?j=SchAufsV_H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rv.hessenrecht.hessen.de/perma?j=SchulG_HE_!_8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11362" y="1100667"/>
            <a:ext cx="8477250" cy="984251"/>
          </a:xfrm>
        </p:spPr>
        <p:txBody>
          <a:bodyPr>
            <a:normAutofit fontScale="90000"/>
          </a:bodyPr>
          <a:lstStyle/>
          <a:p>
            <a:pPr algn="l"/>
            <a:r>
              <a:rPr lang="de-DE" b="1" dirty="0">
                <a:solidFill>
                  <a:srgbClr val="003399"/>
                </a:solidFill>
              </a:rPr>
              <a:t>Rechtsrahmen II für Lehrkräfte im Vorbereitungsdienst (</a:t>
            </a:r>
            <a:r>
              <a:rPr lang="de-DE" b="1" dirty="0" err="1">
                <a:solidFill>
                  <a:srgbClr val="003399"/>
                </a:solidFill>
              </a:rPr>
              <a:t>LiV</a:t>
            </a:r>
            <a:r>
              <a:rPr lang="de-DE" b="1" dirty="0">
                <a:solidFill>
                  <a:srgbClr val="003399"/>
                </a:solidFill>
              </a:rPr>
              <a:t>)</a:t>
            </a:r>
          </a:p>
        </p:txBody>
      </p:sp>
      <p:sp>
        <p:nvSpPr>
          <p:cNvPr id="4" name="Titel 2"/>
          <p:cNvSpPr txBox="1">
            <a:spLocks/>
          </p:cNvSpPr>
          <p:nvPr/>
        </p:nvSpPr>
        <p:spPr bwMode="auto">
          <a:xfrm>
            <a:off x="658004" y="562191"/>
            <a:ext cx="10188674"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a:lstStyle>
          <a:p>
            <a:pPr>
              <a:defRPr/>
            </a:pPr>
            <a:r>
              <a:rPr lang="de-DE" sz="1600" kern="0" dirty="0">
                <a:latin typeface="Arial"/>
                <a:cs typeface="Arial"/>
                <a:sym typeface="Arial"/>
              </a:rPr>
              <a:t>Studienseminar GHRF Bad Vilbel</a:t>
            </a:r>
          </a:p>
        </p:txBody>
      </p:sp>
      <p:sp>
        <p:nvSpPr>
          <p:cNvPr id="6" name="Titel 1"/>
          <p:cNvSpPr txBox="1">
            <a:spLocks/>
          </p:cNvSpPr>
          <p:nvPr/>
        </p:nvSpPr>
        <p:spPr bwMode="auto">
          <a:xfrm>
            <a:off x="3612777" y="3429000"/>
            <a:ext cx="8135322" cy="2163191"/>
          </a:xfrm>
          <a:prstGeom prst="rect">
            <a:avLst/>
          </a:prstGeom>
          <a:noFill/>
          <a:ln w="12700">
            <a:noFill/>
            <a:miter lim="4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19" rIns="45719" anchor="ct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3695"/>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a:lstStyle>
          <a:p>
            <a:r>
              <a:rPr lang="de-DE" sz="3000" b="1" dirty="0">
                <a:solidFill>
                  <a:schemeClr val="bg1"/>
                </a:solidFill>
              </a:rPr>
              <a:t>Rechtliche Hinweise zu den Arbeitsplätzen Schule und Studienseminar</a:t>
            </a:r>
          </a:p>
          <a:p>
            <a:r>
              <a:rPr lang="de-DE" sz="2400" b="1" dirty="0">
                <a:solidFill>
                  <a:schemeClr val="bg1"/>
                </a:solidFill>
              </a:rPr>
              <a:t>(Marco Bettner, Dr. Anja Dombrowski)</a:t>
            </a:r>
          </a:p>
        </p:txBody>
      </p:sp>
      <p:pic>
        <p:nvPicPr>
          <p:cNvPr id="5" name="Picture 8">
            <a:extLst>
              <a:ext uri="{FF2B5EF4-FFF2-40B4-BE49-F238E27FC236}">
                <a16:creationId xmlns:a16="http://schemas.microsoft.com/office/drawing/2014/main" id="{E14753CB-2709-499E-B18B-B9FE8B7954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04" y="3594141"/>
            <a:ext cx="1666875"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29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900" b="1" dirty="0"/>
              <a:t>§ 82 </a:t>
            </a:r>
            <a:r>
              <a:rPr lang="de-DE" sz="4900" b="1" dirty="0" err="1"/>
              <a:t>HSchG</a:t>
            </a:r>
            <a:r>
              <a:rPr lang="de-DE" sz="4900" b="1" dirty="0"/>
              <a:t> - Ordnungsmaßnahmen</a:t>
            </a:r>
          </a:p>
        </p:txBody>
      </p:sp>
      <p:sp>
        <p:nvSpPr>
          <p:cNvPr id="3" name="Inhaltsplatzhalter 2">
            <a:extLst>
              <a:ext uri="{FF2B5EF4-FFF2-40B4-BE49-F238E27FC236}">
                <a16:creationId xmlns:a16="http://schemas.microsoft.com/office/drawing/2014/main" id="{E5B227F8-3B3E-4835-AD86-81FA3613EAB1}"/>
              </a:ext>
            </a:extLst>
          </p:cNvPr>
          <p:cNvSpPr>
            <a:spLocks noGrp="1"/>
          </p:cNvSpPr>
          <p:nvPr>
            <p:ph idx="1"/>
          </p:nvPr>
        </p:nvSpPr>
        <p:spPr>
          <a:xfrm>
            <a:off x="488950" y="2172541"/>
            <a:ext cx="11214100" cy="4271962"/>
          </a:xfrm>
        </p:spPr>
        <p:txBody>
          <a:bodyPr>
            <a:normAutofit lnSpcReduction="10000"/>
          </a:bodyPr>
          <a:lstStyle/>
          <a:p>
            <a:r>
              <a:rPr lang="de-DE" sz="2000" dirty="0">
                <a:latin typeface="Calibri" panose="020F0502020204030204" pitchFamily="34" charset="0"/>
                <a:ea typeface="Calibri" panose="020F0502020204030204" pitchFamily="34" charset="0"/>
                <a:cs typeface="Calibri" panose="020F0502020204030204" pitchFamily="34" charset="0"/>
              </a:rPr>
              <a:t>Ordnungsmaßnahmen dienen der Verwirklichung des Erziehungsauftrages der Schule. Schülerinnen und Schüler sollen hierbei lernen, dass Konflikte bei widerstreitenden Interessen innerhalb einer Gemeinschaft, wie sie die Schule darstellt, in einem nach rechtsstaatlichen Grundsätzen geordneten Verfahren unter Wahrung der Rechte der Beteiligten und nicht willkürlich und nach eigenem Gutdünken gelöst werden können.</a:t>
            </a:r>
          </a:p>
          <a:p>
            <a:r>
              <a:rPr lang="de-DE" sz="2000" dirty="0">
                <a:solidFill>
                  <a:srgbClr val="000000"/>
                </a:solidFill>
              </a:rPr>
              <a:t>Ordnungsmaßnahmen sind nur unter bestimmten Bedingungen zulässig, unter anderem dann, wenn sich pädagogische Maßnahmen und Mittel als wirkungslos erwiesen haben. Dies setzt für viele Anträge von Ordnungsmaßnahmen voraus, dass </a:t>
            </a:r>
            <a:r>
              <a:rPr lang="de-DE" sz="2000" b="1" dirty="0">
                <a:solidFill>
                  <a:srgbClr val="FF0000"/>
                </a:solidFill>
              </a:rPr>
              <a:t>zuvor</a:t>
            </a:r>
            <a:r>
              <a:rPr lang="de-DE" sz="2000" dirty="0">
                <a:solidFill>
                  <a:srgbClr val="000000"/>
                </a:solidFill>
              </a:rPr>
              <a:t> tatsächlich pädagogische Maßnahmen </a:t>
            </a:r>
            <a:r>
              <a:rPr lang="de-DE" sz="2000" b="1" dirty="0">
                <a:solidFill>
                  <a:srgbClr val="FF0000"/>
                </a:solidFill>
              </a:rPr>
              <a:t>durchgeführt</a:t>
            </a:r>
            <a:r>
              <a:rPr lang="de-DE" sz="2000" dirty="0">
                <a:solidFill>
                  <a:srgbClr val="000000"/>
                </a:solidFill>
              </a:rPr>
              <a:t> und </a:t>
            </a:r>
            <a:r>
              <a:rPr lang="de-DE" sz="2000" b="1" dirty="0">
                <a:solidFill>
                  <a:srgbClr val="FF0000"/>
                </a:solidFill>
              </a:rPr>
              <a:t>dokumentiert</a:t>
            </a:r>
            <a:r>
              <a:rPr lang="de-DE" sz="2000" dirty="0">
                <a:solidFill>
                  <a:srgbClr val="000000"/>
                </a:solidFill>
              </a:rPr>
              <a:t> wurden. </a:t>
            </a:r>
          </a:p>
          <a:p>
            <a:r>
              <a:rPr lang="de-DE" sz="2000" dirty="0">
                <a:solidFill>
                  <a:srgbClr val="000000"/>
                </a:solidFill>
              </a:rPr>
              <a:t>Bevor eine Lehrkraft zu einer Klassenkonferenz einlädt, auf der eine Ordnungsmaßnahme beantragt werden soll, ist der Termin mit der Schulleitung abzusprechen</a:t>
            </a:r>
          </a:p>
          <a:p>
            <a:r>
              <a:rPr lang="de-DE" sz="2000" dirty="0">
                <a:solidFill>
                  <a:srgbClr val="000000"/>
                </a:solidFill>
              </a:rPr>
              <a:t>Eltern müssen vor der Entscheidung über eine Ordnungsmaßnahme entweder von der Schulleitung oder einer Vertreterin/einem Vertreter des Staatlichen Schulamtes angehört werden. Von Fall zu Fall kann es unterschiedlich sinnvoll sein, die Anhörung am selben Tag der Konferenz oder erst einige Tage danach durchzuführen. </a:t>
            </a:r>
            <a:endParaRPr lang="de-DE" sz="2000" dirty="0"/>
          </a:p>
          <a:p>
            <a:endParaRPr lang="de-DE" sz="1800" dirty="0"/>
          </a:p>
          <a:p>
            <a:endParaRPr lang="de-DE"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77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51639C-6433-46F1-8E85-FC439A638DE7}"/>
              </a:ext>
            </a:extLst>
          </p:cNvPr>
          <p:cNvSpPr>
            <a:spLocks noGrp="1"/>
          </p:cNvSpPr>
          <p:nvPr>
            <p:ph type="title"/>
          </p:nvPr>
        </p:nvSpPr>
        <p:spPr/>
        <p:txBody>
          <a:bodyPr/>
          <a:lstStyle/>
          <a:p>
            <a:r>
              <a:rPr lang="de-DE" sz="4400" b="1" dirty="0"/>
              <a:t>§ 82 </a:t>
            </a:r>
            <a:r>
              <a:rPr lang="de-DE" sz="4400" b="1" dirty="0" err="1"/>
              <a:t>HSchG</a:t>
            </a:r>
            <a:r>
              <a:rPr lang="de-DE" sz="4400" b="1" dirty="0"/>
              <a:t> - Ordnungsmaßnahmen</a:t>
            </a:r>
            <a:endParaRPr lang="de-DE" dirty="0"/>
          </a:p>
        </p:txBody>
      </p:sp>
      <p:sp>
        <p:nvSpPr>
          <p:cNvPr id="3" name="Inhaltsplatzhalter 2">
            <a:extLst>
              <a:ext uri="{FF2B5EF4-FFF2-40B4-BE49-F238E27FC236}">
                <a16:creationId xmlns:a16="http://schemas.microsoft.com/office/drawing/2014/main" id="{E2E8CCAD-043D-4946-83C7-65BC75DEE84F}"/>
              </a:ext>
            </a:extLst>
          </p:cNvPr>
          <p:cNvSpPr>
            <a:spLocks noGrp="1"/>
          </p:cNvSpPr>
          <p:nvPr>
            <p:ph idx="1"/>
          </p:nvPr>
        </p:nvSpPr>
        <p:spPr/>
        <p:txBody>
          <a:bodyPr/>
          <a:lstStyle/>
          <a:p>
            <a:endParaRPr lang="de-DE" dirty="0">
              <a:latin typeface="DejaVuSansCondensed"/>
            </a:endParaRPr>
          </a:p>
          <a:p>
            <a:r>
              <a:rPr lang="de-DE" dirty="0">
                <a:latin typeface="DejaVuSansCondensed"/>
              </a:rPr>
              <a:t>Bei allen Ordnungsmaßnahmen ist der Grundsatz der </a:t>
            </a:r>
            <a:r>
              <a:rPr lang="de-DE" dirty="0">
                <a:solidFill>
                  <a:srgbClr val="FF0000"/>
                </a:solidFill>
                <a:latin typeface="DejaVuSansCondensed"/>
              </a:rPr>
              <a:t>Verhältnismäßigkeit</a:t>
            </a:r>
            <a:r>
              <a:rPr lang="de-DE" dirty="0">
                <a:latin typeface="DejaVuSansCondensed"/>
              </a:rPr>
              <a:t> zu beachten. Dies bedeutet, dass in der Regel zunächst nur weniger ins Gewicht fallende Maßnahmen zu treffen sind und dass die zu treffende Maßnahme dem den Anlass bietenden Fehlverhalten angemessen sein muss.</a:t>
            </a:r>
            <a:endParaRPr lang="de-DE" dirty="0"/>
          </a:p>
        </p:txBody>
      </p:sp>
    </p:spTree>
    <p:extLst>
      <p:ext uri="{BB962C8B-B14F-4D97-AF65-F5344CB8AC3E}">
        <p14:creationId xmlns:p14="http://schemas.microsoft.com/office/powerpoint/2010/main" val="45413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06FC1-62F0-4604-BC56-9B7E9932620A}"/>
              </a:ext>
            </a:extLst>
          </p:cNvPr>
          <p:cNvSpPr>
            <a:spLocks noGrp="1"/>
          </p:cNvSpPr>
          <p:nvPr>
            <p:ph type="title"/>
          </p:nvPr>
        </p:nvSpPr>
        <p:spPr/>
        <p:txBody>
          <a:bodyPr/>
          <a:lstStyle/>
          <a:p>
            <a:r>
              <a:rPr lang="de-DE" sz="4400" b="1" dirty="0"/>
              <a:t>§ 82 </a:t>
            </a:r>
            <a:r>
              <a:rPr lang="de-DE" sz="4400" b="1" dirty="0" err="1"/>
              <a:t>HSchG</a:t>
            </a:r>
            <a:r>
              <a:rPr lang="de-DE" sz="4400" b="1" dirty="0"/>
              <a:t> - Ordnungsmaßnahmen</a:t>
            </a:r>
            <a:endParaRPr lang="de-DE" dirty="0"/>
          </a:p>
        </p:txBody>
      </p:sp>
      <p:sp>
        <p:nvSpPr>
          <p:cNvPr id="3" name="Inhaltsplatzhalter 2">
            <a:extLst>
              <a:ext uri="{FF2B5EF4-FFF2-40B4-BE49-F238E27FC236}">
                <a16:creationId xmlns:a16="http://schemas.microsoft.com/office/drawing/2014/main" id="{35EFCC34-BC3B-462A-8C00-683AE17ACD92}"/>
              </a:ext>
            </a:extLst>
          </p:cNvPr>
          <p:cNvSpPr>
            <a:spLocks noGrp="1"/>
          </p:cNvSpPr>
          <p:nvPr>
            <p:ph idx="1"/>
          </p:nvPr>
        </p:nvSpPr>
        <p:spPr/>
        <p:txBody>
          <a:bodyPr>
            <a:normAutofit lnSpcReduction="10000"/>
          </a:bodyPr>
          <a:lstStyle/>
          <a:p>
            <a:pPr marL="0" indent="0">
              <a:buNone/>
            </a:pPr>
            <a:r>
              <a:rPr lang="de-DE" dirty="0">
                <a:solidFill>
                  <a:srgbClr val="000000"/>
                </a:solidFill>
                <a:latin typeface="Calibri" panose="020F0502020204030204" pitchFamily="34" charset="0"/>
              </a:rPr>
              <a:t>Mögliche Ordnungsmaßnahmen sind: </a:t>
            </a:r>
            <a:endParaRPr lang="de-DE" dirty="0"/>
          </a:p>
          <a:p>
            <a:pPr lvl="1"/>
            <a:r>
              <a:rPr lang="de-DE" sz="2200" dirty="0"/>
              <a:t>Ausschluss vom Unterricht für den Rest des Schultages, erforderlichenfalls mit der Verpflichtung, am Unterricht einer anderen Klasse oder Lerngruppe teilzunehmen,</a:t>
            </a:r>
          </a:p>
          <a:p>
            <a:pPr lvl="1"/>
            <a:r>
              <a:rPr lang="de-DE" sz="2200" dirty="0">
                <a:latin typeface="DejaVuSansCondensed-Bold"/>
              </a:rPr>
              <a:t>Ausschluss von besonderen Klassen- oder Schulveranstaltungen sowie vom Unterricht in Wahlfächern und freiwilligen Unterrichtsveranstaltungen, </a:t>
            </a:r>
          </a:p>
          <a:p>
            <a:pPr lvl="1"/>
            <a:r>
              <a:rPr lang="de-DE" sz="2200" dirty="0">
                <a:latin typeface="DejaVuSansCondensed-Bold"/>
              </a:rPr>
              <a:t>Vorübergehende Zuweisung in eine Parallelklasse oder in eine andere Lerngruppe bis zu einer Dauer von vier Wochen,</a:t>
            </a:r>
          </a:p>
          <a:p>
            <a:pPr lvl="1"/>
            <a:r>
              <a:rPr lang="de-DE" sz="2200" dirty="0">
                <a:latin typeface="DejaVuSansCondensed-Bold"/>
              </a:rPr>
              <a:t>Zuweisung in eine Parallelklasse oder in eine andere Lerngruppe,</a:t>
            </a:r>
          </a:p>
          <a:p>
            <a:pPr lvl="1"/>
            <a:r>
              <a:rPr lang="de-DE" sz="2200" dirty="0">
                <a:latin typeface="DejaVuSansCondensed-Bold"/>
              </a:rPr>
              <a:t>Vorübergehender Ausschluss vom Schulbesuch bis zu einer Dauer von zwei Wochen,</a:t>
            </a:r>
            <a:endParaRPr lang="de-DE" sz="2200" dirty="0"/>
          </a:p>
          <a:p>
            <a:pPr lvl="1"/>
            <a:r>
              <a:rPr lang="de-DE" sz="2200" dirty="0">
                <a:latin typeface="DejaVuSansCondensed-Bold"/>
              </a:rPr>
              <a:t>Vorläufiger Ausschluss vom Unterricht und sonstigen Schulveranstaltungen bis zu vier Wochen,</a:t>
            </a:r>
          </a:p>
          <a:p>
            <a:pPr lvl="1"/>
            <a:r>
              <a:rPr lang="de-DE" sz="2200" dirty="0">
                <a:latin typeface="DejaVuSansCondensed"/>
              </a:rPr>
              <a:t>Überweisung in den gleichen Bildungsgang einer anderen Schule,</a:t>
            </a:r>
          </a:p>
          <a:p>
            <a:pPr lvl="1"/>
            <a:r>
              <a:rPr lang="de-DE" sz="2200" dirty="0">
                <a:latin typeface="DejaVuSansCondensed"/>
              </a:rPr>
              <a:t>Verweisung von der besuchten Schule</a:t>
            </a:r>
            <a:endParaRPr lang="de-DE" sz="2200" dirty="0"/>
          </a:p>
          <a:p>
            <a:endParaRPr lang="de-DE" dirty="0"/>
          </a:p>
          <a:p>
            <a:endParaRPr lang="de-DE" dirty="0"/>
          </a:p>
        </p:txBody>
      </p:sp>
    </p:spTree>
    <p:extLst>
      <p:ext uri="{BB962C8B-B14F-4D97-AF65-F5344CB8AC3E}">
        <p14:creationId xmlns:p14="http://schemas.microsoft.com/office/powerpoint/2010/main" val="190688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b="1" dirty="0"/>
              <a:t>§ 82 </a:t>
            </a:r>
            <a:r>
              <a:rPr lang="de-DE" sz="4400" b="1" dirty="0" err="1"/>
              <a:t>HSchG</a:t>
            </a:r>
            <a:r>
              <a:rPr lang="de-DE" sz="4400" b="1" dirty="0"/>
              <a:t> - Ordnungsmaßnahmen</a:t>
            </a:r>
            <a:endParaRPr lang="de-DE" dirty="0"/>
          </a:p>
        </p:txBody>
      </p:sp>
      <p:sp>
        <p:nvSpPr>
          <p:cNvPr id="3" name="Inhaltsplatzhalter 2">
            <a:extLst>
              <a:ext uri="{FF2B5EF4-FFF2-40B4-BE49-F238E27FC236}">
                <a16:creationId xmlns:a16="http://schemas.microsoft.com/office/drawing/2014/main" id="{B9EF4915-0406-4577-AE21-1FD1BC5AB273}"/>
              </a:ext>
            </a:extLst>
          </p:cNvPr>
          <p:cNvSpPr>
            <a:spLocks noGrp="1"/>
          </p:cNvSpPr>
          <p:nvPr>
            <p:ph idx="1"/>
          </p:nvPr>
        </p:nvSpPr>
        <p:spPr/>
        <p:txBody>
          <a:bodyPr>
            <a:normAutofit lnSpcReduction="10000"/>
          </a:bodyPr>
          <a:lstStyle/>
          <a:p>
            <a:r>
              <a:rPr lang="de-DE" sz="2200" dirty="0"/>
              <a:t>Der Ausschluss einer Schülerin oder eines Schülers für den Rest des Schultages, erforderlichenfalls mit der Verpflichtung, am Unterricht einer anderen Klasse oder Lerngruppe teilzunehmen (§ 82 Abs. 2 Satz 1 Nr. 1 Hessisches Schulgesetz), setzt voraus, dass durch das weitere Verbleiben der Schülerin oder des Schülers in der Klasse oder Lerngruppe der Unterricht so beeinträchtigt wird, dass der Anspruch der übrigen Schülerinnen und Schüler auf einen geordneten Unterricht gefährdet erscheint.</a:t>
            </a:r>
          </a:p>
          <a:p>
            <a:r>
              <a:rPr lang="de-DE" sz="2200" dirty="0">
                <a:solidFill>
                  <a:srgbClr val="000000"/>
                </a:solidFill>
                <a:latin typeface="Calibri" panose="020F0502020204030204" pitchFamily="34" charset="0"/>
                <a:ea typeface="Calibri" panose="020F0502020204030204" pitchFamily="34" charset="0"/>
                <a:cs typeface="Calibri" panose="020F0502020204030204" pitchFamily="34" charset="0"/>
              </a:rPr>
              <a:t>Der Ausschluss vom Unterricht für den Rest des Tages</a:t>
            </a:r>
            <a:r>
              <a:rPr lang="de-DE"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2200" dirty="0">
                <a:solidFill>
                  <a:srgbClr val="000000"/>
                </a:solidFill>
                <a:latin typeface="Calibri" panose="020F0502020204030204" pitchFamily="34" charset="0"/>
                <a:ea typeface="Calibri" panose="020F0502020204030204" pitchFamily="34" charset="0"/>
                <a:cs typeface="Calibri" panose="020F0502020204030204" pitchFamily="34" charset="0"/>
              </a:rPr>
              <a:t>kann nicht durch Klassenkonferenzbeschluss vorab beim Schulleiter beantragt werden. Der Antrag wird daher von einer einzelnen Lehrkraft bei der Schulleitung gestellt. Eine detaillierte Beschreibung des Vorganges ist hierbei ebenfalls notwendig. Allerdings zunächst einmal mündlich, eine schriftliche Aktennotiz muss für die Akten schnellstmöglich, spätestens am Folgetag nachgereicht werden. Auf Basis der mündlichen Erläuterungen wird die Schulleitung die Schülerin, den Schüler anhören, gegebenenfalls weitere Befragungen durchführen, entscheiden und einen Bescheid ausstellen. </a:t>
            </a:r>
            <a:endParaRPr lang="de-DE" sz="2200"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Tree>
    <p:extLst>
      <p:ext uri="{BB962C8B-B14F-4D97-AF65-F5344CB8AC3E}">
        <p14:creationId xmlns:p14="http://schemas.microsoft.com/office/powerpoint/2010/main" val="105035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9F68A-3229-43E1-8B8E-0C212589F05F}"/>
              </a:ext>
            </a:extLst>
          </p:cNvPr>
          <p:cNvSpPr>
            <a:spLocks noGrp="1"/>
          </p:cNvSpPr>
          <p:nvPr>
            <p:ph type="title"/>
          </p:nvPr>
        </p:nvSpPr>
        <p:spPr/>
        <p:txBody>
          <a:bodyPr/>
          <a:lstStyle/>
          <a:p>
            <a:r>
              <a:rPr lang="de-DE" sz="4400" b="1" dirty="0"/>
              <a:t>§ 82 </a:t>
            </a:r>
            <a:r>
              <a:rPr lang="de-DE" sz="4400" b="1" dirty="0" err="1"/>
              <a:t>HSchG</a:t>
            </a:r>
            <a:r>
              <a:rPr lang="de-DE" sz="4400" b="1" dirty="0"/>
              <a:t> - Ordnungsmaßnahmen</a:t>
            </a:r>
            <a:endParaRPr lang="de-DE" dirty="0"/>
          </a:p>
        </p:txBody>
      </p:sp>
      <p:sp>
        <p:nvSpPr>
          <p:cNvPr id="3" name="Inhaltsplatzhalter 2">
            <a:extLst>
              <a:ext uri="{FF2B5EF4-FFF2-40B4-BE49-F238E27FC236}">
                <a16:creationId xmlns:a16="http://schemas.microsoft.com/office/drawing/2014/main" id="{A28B80A4-2C79-43C2-BD3C-93C6E25346F9}"/>
              </a:ext>
            </a:extLst>
          </p:cNvPr>
          <p:cNvSpPr>
            <a:spLocks noGrp="1"/>
          </p:cNvSpPr>
          <p:nvPr>
            <p:ph idx="1"/>
          </p:nvPr>
        </p:nvSpPr>
        <p:spPr/>
        <p:txBody>
          <a:bodyPr/>
          <a:lstStyle/>
          <a:p>
            <a:r>
              <a:rPr lang="de-DE" sz="2800" dirty="0"/>
              <a:t>In der Regel lädt die Klassenlehrkraft zur Klassenkonferenz ein, wenn über eine eventuelle Ordnungsmaßnahme beraten werden soll.</a:t>
            </a:r>
          </a:p>
          <a:p>
            <a:r>
              <a:rPr lang="de-DE" sz="2800" dirty="0"/>
              <a:t>Zur Klassenkonferenz gehören alle Lehrkräfte, die in der jeweiligen Lerngruppe unterrichten. </a:t>
            </a:r>
          </a:p>
          <a:p>
            <a:r>
              <a:rPr lang="de-DE" sz="2800" dirty="0"/>
              <a:t>Zu jeder Klassenkonferenz muss ein Protokoll erstellt werden. </a:t>
            </a:r>
          </a:p>
          <a:p>
            <a:r>
              <a:rPr lang="de-DE" sz="2800" dirty="0"/>
              <a:t>Die Klassenkonferenz stimmt über eine mögliche Empfehlung für eine eventuelle Ordnungsmaßnahme ab. Das Protokoll und die Empfehlung werden an die Schulleitung weitergegeben. Die Schulleitung trifft eine finale Entscheidung zur eventuellen Ordnungsmaßnahme. </a:t>
            </a:r>
          </a:p>
          <a:p>
            <a:endParaRPr lang="de-DE" dirty="0"/>
          </a:p>
        </p:txBody>
      </p:sp>
    </p:spTree>
    <p:extLst>
      <p:ext uri="{BB962C8B-B14F-4D97-AF65-F5344CB8AC3E}">
        <p14:creationId xmlns:p14="http://schemas.microsoft.com/office/powerpoint/2010/main" val="10421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b="1" dirty="0"/>
              <a:t>§ 82 </a:t>
            </a:r>
            <a:r>
              <a:rPr lang="de-DE" sz="4400" b="1" dirty="0" err="1"/>
              <a:t>HSchG</a:t>
            </a:r>
            <a:r>
              <a:rPr lang="de-DE" sz="4400" b="1" dirty="0"/>
              <a:t> - Ordnungsmaßnahmen</a:t>
            </a:r>
            <a:endParaRPr lang="de-DE" dirty="0"/>
          </a:p>
        </p:txBody>
      </p:sp>
      <p:sp>
        <p:nvSpPr>
          <p:cNvPr id="4" name="Inhaltsplatzhalter 3">
            <a:extLst>
              <a:ext uri="{FF2B5EF4-FFF2-40B4-BE49-F238E27FC236}">
                <a16:creationId xmlns:a16="http://schemas.microsoft.com/office/drawing/2014/main" id="{01E64B8B-4330-4ADB-B31A-8EB523CC6E43}"/>
              </a:ext>
            </a:extLst>
          </p:cNvPr>
          <p:cNvSpPr>
            <a:spLocks noGrp="1"/>
          </p:cNvSpPr>
          <p:nvPr>
            <p:ph idx="1"/>
          </p:nvPr>
        </p:nvSpPr>
        <p:spPr/>
        <p:txBody>
          <a:bodyPr/>
          <a:lstStyle/>
          <a:p>
            <a:r>
              <a:rPr lang="de-DE" dirty="0">
                <a:solidFill>
                  <a:srgbClr val="000000"/>
                </a:solidFill>
                <a:latin typeface="Calibri" panose="020F0502020204030204" pitchFamily="34" charset="0"/>
              </a:rPr>
              <a:t>Ist es notwendig, dass Zeugen zur Sachverhaltsaufklärung gehört werden sollen, ist diese vorab (auch am Tag der Konferenz) durchzuführen. Während dieses Prozesses können Schülerinnen und Schüler bzw. Eltern anwesend sein. Sicherlich ist es in einigen Situationen pädagogisch sinnvoll, Eltern zu solchen Sachverhaltsaufklärungen einzuladen, um ihnen eine möglichst objektive Sichtweise des Sachverhaltes zu ermöglichen. </a:t>
            </a:r>
            <a:endParaRPr lang="de-DE" dirty="0"/>
          </a:p>
          <a:p>
            <a:pPr marL="0" indent="0">
              <a:buNone/>
            </a:pPr>
            <a:endParaRPr lang="de-DE" dirty="0"/>
          </a:p>
        </p:txBody>
      </p:sp>
    </p:spTree>
    <p:extLst>
      <p:ext uri="{BB962C8B-B14F-4D97-AF65-F5344CB8AC3E}">
        <p14:creationId xmlns:p14="http://schemas.microsoft.com/office/powerpoint/2010/main" val="256688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152" y="1237129"/>
            <a:ext cx="11243733" cy="765082"/>
          </a:xfrm>
        </p:spPr>
        <p:txBody>
          <a:bodyPr>
            <a:normAutofit fontScale="90000"/>
          </a:bodyPr>
          <a:lstStyle/>
          <a:p>
            <a:pPr algn="ctr"/>
            <a:r>
              <a:rPr lang="de-DE" sz="4000" b="1" dirty="0"/>
              <a:t>Aufsicht über Schülerinnen und Schüler - Aufsichtsverordnung: </a:t>
            </a:r>
            <a:br>
              <a:rPr lang="de-DE" sz="4000" b="1" dirty="0"/>
            </a:br>
            <a:r>
              <a:rPr lang="de-DE" sz="1800" b="0" i="1" dirty="0">
                <a:solidFill>
                  <a:srgbClr val="505050"/>
                </a:solidFill>
                <a:effectLst/>
                <a:latin typeface="robotoregular"/>
                <a:hlinkClick r:id="rId3"/>
              </a:rPr>
              <a:t>https://www.rv.hessenrecht.hessen.de/perma?j=SchAufsV_HE</a:t>
            </a:r>
            <a:br>
              <a:rPr lang="de-DE" sz="2200" b="0" i="1" dirty="0">
                <a:solidFill>
                  <a:srgbClr val="505050"/>
                </a:solidFill>
                <a:effectLst/>
                <a:latin typeface="robotoregular"/>
              </a:rPr>
            </a:br>
            <a:endParaRPr lang="de-DE" sz="2200" b="1" dirty="0"/>
          </a:p>
        </p:txBody>
      </p:sp>
      <p:sp>
        <p:nvSpPr>
          <p:cNvPr id="4" name="Inhaltsplatzhalter 3">
            <a:extLst>
              <a:ext uri="{FF2B5EF4-FFF2-40B4-BE49-F238E27FC236}">
                <a16:creationId xmlns:a16="http://schemas.microsoft.com/office/drawing/2014/main" id="{C3096A01-B5FF-4B4E-BB0C-A9676DC84110}"/>
              </a:ext>
            </a:extLst>
          </p:cNvPr>
          <p:cNvSpPr>
            <a:spLocks noGrp="1"/>
          </p:cNvSpPr>
          <p:nvPr>
            <p:ph idx="1"/>
          </p:nvPr>
        </p:nvSpPr>
        <p:spPr/>
        <p:txBody>
          <a:bodyPr>
            <a:normAutofit/>
          </a:bodyPr>
          <a:lstStyle/>
          <a:p>
            <a:r>
              <a:rPr lang="de-DE" sz="2200" dirty="0">
                <a:solidFill>
                  <a:srgbClr val="000000"/>
                </a:solidFill>
                <a:latin typeface="Calibri" panose="020F0502020204030204" pitchFamily="34" charset="0"/>
              </a:rPr>
              <a:t>Für die Gewährleistung einer ordnungsgemäßen Aufsichtsführung ist die Schulleitung verantwortlich.</a:t>
            </a:r>
          </a:p>
          <a:p>
            <a:r>
              <a:rPr lang="de-DE" sz="2200" dirty="0">
                <a:solidFill>
                  <a:srgbClr val="000000"/>
                </a:solidFill>
              </a:rPr>
              <a:t>Die Aufsicht erstreckt sich über alle schulischen Veranstaltungen, Pausenzeiten, Unterrichtswege und die Bushaltestellen.</a:t>
            </a:r>
          </a:p>
          <a:p>
            <a:r>
              <a:rPr lang="de-DE" sz="2200" dirty="0"/>
              <a:t>Die Aufsicht soll die Schülerinnen und Schüler vor Körper- und Sachschäden bewahren und verhindern, dass andere Personen durch sie Schaden erleiden. Sie hat die Erziehung zur Selbstständigkeit zu berücksichtigen und ist dem Alter und der Entwicklung der Schülerinnen und Schüler sowie der jeweiligen Situation anzupassen. Beeinträchtigungen und Behinderungen der Schülerinnen und Schüler sind zu berücksichtigen.</a:t>
            </a:r>
          </a:p>
          <a:p>
            <a:endParaRPr lang="de-DE" sz="2000" dirty="0"/>
          </a:p>
        </p:txBody>
      </p:sp>
    </p:spTree>
    <p:extLst>
      <p:ext uri="{BB962C8B-B14F-4D97-AF65-F5344CB8AC3E}">
        <p14:creationId xmlns:p14="http://schemas.microsoft.com/office/powerpoint/2010/main" val="63963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4000" b="1" dirty="0"/>
              <a:t>Aufsicht über Schülerinnen und Schüler - Aufsichtsverordnung:</a:t>
            </a:r>
            <a:endParaRPr lang="de-DE" sz="4000" dirty="0"/>
          </a:p>
        </p:txBody>
      </p:sp>
      <p:sp>
        <p:nvSpPr>
          <p:cNvPr id="3" name="Inhaltsplatzhalter 2">
            <a:extLst>
              <a:ext uri="{FF2B5EF4-FFF2-40B4-BE49-F238E27FC236}">
                <a16:creationId xmlns:a16="http://schemas.microsoft.com/office/drawing/2014/main" id="{9503F496-160B-4870-B30C-56B317EAC584}"/>
              </a:ext>
            </a:extLst>
          </p:cNvPr>
          <p:cNvSpPr>
            <a:spLocks noGrp="1"/>
          </p:cNvSpPr>
          <p:nvPr>
            <p:ph idx="1"/>
          </p:nvPr>
        </p:nvSpPr>
        <p:spPr/>
        <p:txBody>
          <a:bodyPr>
            <a:normAutofit/>
          </a:bodyPr>
          <a:lstStyle/>
          <a:p>
            <a:r>
              <a:rPr lang="de-DE" sz="2200" dirty="0">
                <a:latin typeface="DejaVuSansCondensed"/>
              </a:rPr>
              <a:t>Vor Unterrichtsbeginn und nach dem Ende des Unterrichts ist für eine ausreichende Zeit die Aufsicht über die Schülerinnen und Schüler sicherzustellen. Hierbei sind die regelmäßigen Ankunfts- und Abfahrtszeiten der Fahrschülerinnen und Fahrschüler ebenso zu berücksichtigen wie das regelmäßige Eintreffen der Schülerinnen und Schüler, die auf andere Weise zur Schule kommen. Ausreichend sind in der Regel 15 Minuten vor Beginn der ersten Schulstunde und nach dem Unterricht.</a:t>
            </a:r>
          </a:p>
          <a:p>
            <a:r>
              <a:rPr lang="de-DE" sz="2200" dirty="0">
                <a:latin typeface="DejaVuSansCondensed"/>
              </a:rPr>
              <a:t>Lehrkräfte sollen unmittelbar nach dem naturwissenschaftlichen oder technischen Fachunterricht sowie unmittelbar nach dem Sportunterricht nicht zur Aufsicht eingeteilt werden.</a:t>
            </a:r>
            <a:endParaRPr lang="de-DE" sz="2200" dirty="0"/>
          </a:p>
          <a:p>
            <a:endParaRPr lang="de-DE" sz="2200" dirty="0"/>
          </a:p>
          <a:p>
            <a:endParaRPr lang="de-DE" dirty="0"/>
          </a:p>
        </p:txBody>
      </p:sp>
    </p:spTree>
    <p:extLst>
      <p:ext uri="{BB962C8B-B14F-4D97-AF65-F5344CB8AC3E}">
        <p14:creationId xmlns:p14="http://schemas.microsoft.com/office/powerpoint/2010/main" val="402278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4763E-0208-409B-BBE9-E48AFA9346B9}"/>
              </a:ext>
            </a:extLst>
          </p:cNvPr>
          <p:cNvSpPr>
            <a:spLocks noGrp="1"/>
          </p:cNvSpPr>
          <p:nvPr>
            <p:ph type="title"/>
          </p:nvPr>
        </p:nvSpPr>
        <p:spPr/>
        <p:txBody>
          <a:bodyPr>
            <a:noAutofit/>
          </a:bodyPr>
          <a:lstStyle/>
          <a:p>
            <a:pPr algn="ctr"/>
            <a:r>
              <a:rPr lang="de-DE" sz="4000" b="1" dirty="0"/>
              <a:t>Aufsicht über Schülerinnen und Schüler - Aufsichtsverordnung:</a:t>
            </a:r>
            <a:endParaRPr lang="de-DE" sz="4000" dirty="0"/>
          </a:p>
        </p:txBody>
      </p:sp>
      <p:sp>
        <p:nvSpPr>
          <p:cNvPr id="3" name="Inhaltsplatzhalter 2">
            <a:extLst>
              <a:ext uri="{FF2B5EF4-FFF2-40B4-BE49-F238E27FC236}">
                <a16:creationId xmlns:a16="http://schemas.microsoft.com/office/drawing/2014/main" id="{20CB8560-EAF3-4ABD-A837-D45C08FA50E6}"/>
              </a:ext>
            </a:extLst>
          </p:cNvPr>
          <p:cNvSpPr>
            <a:spLocks noGrp="1"/>
          </p:cNvSpPr>
          <p:nvPr>
            <p:ph idx="1"/>
          </p:nvPr>
        </p:nvSpPr>
        <p:spPr/>
        <p:txBody>
          <a:bodyPr/>
          <a:lstStyle/>
          <a:p>
            <a:r>
              <a:rPr lang="de-DE" dirty="0">
                <a:latin typeface="DejaVuSansCondensed"/>
              </a:rPr>
              <a:t>Die Aufsicht während des Unterrichts obliegt ausschließlich der unterrichtenden Person oder den unterrichtenden Personen.</a:t>
            </a:r>
          </a:p>
          <a:p>
            <a:r>
              <a:rPr lang="de-DE" dirty="0">
                <a:latin typeface="DejaVuSansCondensed"/>
              </a:rPr>
              <a:t>Die unterrichtenden Personen dürfen sich aus dem Unterrichtsraum nur in unaufschiebbaren Fällen entfernen. Eine Beaufsichtigung muss auch dann sichergestellt sein. </a:t>
            </a:r>
            <a:r>
              <a:rPr lang="de-DE" dirty="0"/>
              <a:t>Die Aufsicht kann auch durch eine in der Nachbarklasse unterrichtende Person wahrgenommen werden.</a:t>
            </a:r>
          </a:p>
          <a:p>
            <a:endParaRPr lang="de-DE" dirty="0"/>
          </a:p>
          <a:p>
            <a:endParaRPr lang="de-DE" dirty="0"/>
          </a:p>
        </p:txBody>
      </p:sp>
    </p:spTree>
    <p:extLst>
      <p:ext uri="{BB962C8B-B14F-4D97-AF65-F5344CB8AC3E}">
        <p14:creationId xmlns:p14="http://schemas.microsoft.com/office/powerpoint/2010/main" val="27125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b="1" dirty="0"/>
              <a:t>Aufsicht über Schülerinnen und Schüler - Aufsichtsverordnung:</a:t>
            </a:r>
            <a:endParaRPr lang="de-DE" dirty="0"/>
          </a:p>
        </p:txBody>
      </p:sp>
      <p:sp>
        <p:nvSpPr>
          <p:cNvPr id="4" name="Inhaltsplatzhalter 3">
            <a:extLst>
              <a:ext uri="{FF2B5EF4-FFF2-40B4-BE49-F238E27FC236}">
                <a16:creationId xmlns:a16="http://schemas.microsoft.com/office/drawing/2014/main" id="{DD412B1A-9FC8-4054-86D1-06F6873F8494}"/>
              </a:ext>
            </a:extLst>
          </p:cNvPr>
          <p:cNvSpPr>
            <a:spLocks noGrp="1"/>
          </p:cNvSpPr>
          <p:nvPr>
            <p:ph idx="1"/>
          </p:nvPr>
        </p:nvSpPr>
        <p:spPr>
          <a:xfrm>
            <a:off x="721785" y="2492188"/>
            <a:ext cx="11214100" cy="3889562"/>
          </a:xfrm>
        </p:spPr>
        <p:txBody>
          <a:bodyPr>
            <a:normAutofit/>
          </a:bodyPr>
          <a:lstStyle/>
          <a:p>
            <a:r>
              <a:rPr lang="de-DE" sz="2200" dirty="0">
                <a:latin typeface="DejaVuSansCondensed"/>
              </a:rPr>
              <a:t>Schülerinnen und Schülern, die noch nicht volljährig sind, ist das Verlassen des Schulgeländes in Pausen oder Zwischenstunden grundsätzlich nicht gestattet.</a:t>
            </a:r>
            <a:endParaRPr lang="de-DE" sz="2200" dirty="0"/>
          </a:p>
          <a:p>
            <a:r>
              <a:rPr lang="de-DE" sz="2200" dirty="0">
                <a:latin typeface="DejaVuSansCondensed"/>
              </a:rPr>
              <a:t>Im Einzelfall kann die Klassenlehrerin oder den Klassenlehrer dem Verlassen des Schulgeländes durch minderjährige Schülerinnen oder Schüler schriftlich zustimmen, wenn die Eltern es unter Angabe von Gründen schriftlich beantragen</a:t>
            </a:r>
            <a:endParaRPr lang="de-DE" sz="2200" dirty="0"/>
          </a:p>
          <a:p>
            <a:r>
              <a:rPr lang="de-DE" sz="2200" dirty="0">
                <a:latin typeface="DejaVuSansCondensed-Bold"/>
              </a:rPr>
              <a:t>Aufsicht in naturwissenschaftlichen und technischen Fächern und Angeboten (2. Abschnitt §§ 13 – 15): Hier gelten besondere Regeln (bitte in der entsprechenden Verordnung nachlesen). Dies gilt auch für den Sportunterricht (3. Abschnitt §§ 16 – 21). </a:t>
            </a:r>
            <a:endParaRPr lang="de-DE" sz="2200" dirty="0"/>
          </a:p>
          <a:p>
            <a:endParaRPr lang="de-DE" dirty="0"/>
          </a:p>
        </p:txBody>
      </p:sp>
    </p:spTree>
    <p:extLst>
      <p:ext uri="{BB962C8B-B14F-4D97-AF65-F5344CB8AC3E}">
        <p14:creationId xmlns:p14="http://schemas.microsoft.com/office/powerpoint/2010/main" val="345293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t>Agenda</a:t>
            </a:r>
          </a:p>
        </p:txBody>
      </p:sp>
      <p:sp>
        <p:nvSpPr>
          <p:cNvPr id="3" name="Untertitel 2"/>
          <p:cNvSpPr>
            <a:spLocks noGrp="1"/>
          </p:cNvSpPr>
          <p:nvPr>
            <p:ph idx="1"/>
          </p:nvPr>
        </p:nvSpPr>
        <p:spPr/>
        <p:txBody>
          <a:bodyPr>
            <a:normAutofit lnSpcReduction="10000"/>
          </a:bodyPr>
          <a:lstStyle/>
          <a:p>
            <a:pPr marL="342900" indent="-342900" algn="l">
              <a:buFont typeface="Arial" panose="020B0604020202020204" pitchFamily="34" charset="0"/>
              <a:buChar char="•"/>
            </a:pPr>
            <a:r>
              <a:rPr lang="de-DE" dirty="0">
                <a:solidFill>
                  <a:schemeClr val="accent5">
                    <a:lumMod val="75000"/>
                  </a:schemeClr>
                </a:solidFill>
              </a:rPr>
              <a:t>Zwischen Recht und Pflicht </a:t>
            </a:r>
          </a:p>
          <a:p>
            <a:pPr marL="342900" indent="-342900" algn="l">
              <a:buFont typeface="Arial" panose="020B0604020202020204" pitchFamily="34" charset="0"/>
              <a:buChar char="•"/>
            </a:pPr>
            <a:r>
              <a:rPr lang="de-DE" dirty="0">
                <a:solidFill>
                  <a:schemeClr val="accent5">
                    <a:lumMod val="75000"/>
                  </a:schemeClr>
                </a:solidFill>
              </a:rPr>
              <a:t>Vertretungsunterricht LiV </a:t>
            </a:r>
          </a:p>
          <a:p>
            <a:pPr marL="342900" indent="-342900" algn="l">
              <a:buFont typeface="Arial" panose="020B0604020202020204" pitchFamily="34" charset="0"/>
              <a:buChar char="•"/>
            </a:pPr>
            <a:r>
              <a:rPr lang="de-DE" dirty="0">
                <a:solidFill>
                  <a:schemeClr val="accent5">
                    <a:lumMod val="75000"/>
                  </a:schemeClr>
                </a:solidFill>
              </a:rPr>
              <a:t>Unterricht in gymnasialen Lerngruppen LiV</a:t>
            </a:r>
          </a:p>
          <a:p>
            <a:pPr marL="342900" indent="-342900" algn="l">
              <a:buFont typeface="Arial" panose="020B0604020202020204" pitchFamily="34" charset="0"/>
              <a:buChar char="•"/>
            </a:pPr>
            <a:r>
              <a:rPr lang="de-DE" dirty="0">
                <a:solidFill>
                  <a:schemeClr val="accent5">
                    <a:lumMod val="75000"/>
                  </a:schemeClr>
                </a:solidFill>
              </a:rPr>
              <a:t>Pausenaufsicht </a:t>
            </a:r>
            <a:r>
              <a:rPr lang="de-DE" dirty="0" err="1">
                <a:solidFill>
                  <a:schemeClr val="accent5">
                    <a:lumMod val="75000"/>
                  </a:schemeClr>
                </a:solidFill>
              </a:rPr>
              <a:t>LiV</a:t>
            </a:r>
            <a:endParaRPr lang="de-DE" dirty="0">
              <a:solidFill>
                <a:schemeClr val="accent5">
                  <a:lumMod val="75000"/>
                </a:schemeClr>
              </a:solidFill>
            </a:endParaRPr>
          </a:p>
          <a:p>
            <a:pPr marL="342900" indent="-342900" algn="l">
              <a:buFont typeface="Arial" panose="020B0604020202020204" pitchFamily="34" charset="0"/>
              <a:buChar char="•"/>
            </a:pPr>
            <a:r>
              <a:rPr lang="de-DE" dirty="0">
                <a:solidFill>
                  <a:schemeClr val="accent5">
                    <a:lumMod val="75000"/>
                  </a:schemeClr>
                </a:solidFill>
              </a:rPr>
              <a:t>Klassenführung /Co-Klassenführung </a:t>
            </a:r>
            <a:r>
              <a:rPr lang="de-DE" dirty="0" err="1">
                <a:solidFill>
                  <a:schemeClr val="accent5">
                    <a:lumMod val="75000"/>
                  </a:schemeClr>
                </a:solidFill>
              </a:rPr>
              <a:t>LiV</a:t>
            </a:r>
            <a:endParaRPr lang="de-DE" dirty="0">
              <a:solidFill>
                <a:schemeClr val="accent5">
                  <a:lumMod val="75000"/>
                </a:schemeClr>
              </a:solidFill>
            </a:endParaRPr>
          </a:p>
          <a:p>
            <a:pPr marL="342900" indent="-342900" algn="l">
              <a:buFont typeface="Arial" panose="020B0604020202020204" pitchFamily="34" charset="0"/>
              <a:buChar char="•"/>
            </a:pPr>
            <a:r>
              <a:rPr lang="de-DE" dirty="0">
                <a:solidFill>
                  <a:schemeClr val="accent5">
                    <a:lumMod val="75000"/>
                  </a:schemeClr>
                </a:solidFill>
              </a:rPr>
              <a:t>Pädagogische Maßnahmen</a:t>
            </a:r>
          </a:p>
          <a:p>
            <a:pPr marL="342900" indent="-342900" algn="l">
              <a:buFont typeface="Arial" panose="020B0604020202020204" pitchFamily="34" charset="0"/>
              <a:buChar char="•"/>
            </a:pPr>
            <a:r>
              <a:rPr lang="de-DE" dirty="0">
                <a:solidFill>
                  <a:schemeClr val="accent5">
                    <a:lumMod val="75000"/>
                  </a:schemeClr>
                </a:solidFill>
              </a:rPr>
              <a:t>Ordnungsmaßnahmen</a:t>
            </a:r>
          </a:p>
          <a:p>
            <a:pPr marL="342900" indent="-342900" algn="l">
              <a:buFont typeface="Arial" panose="020B0604020202020204" pitchFamily="34" charset="0"/>
              <a:buChar char="•"/>
            </a:pPr>
            <a:r>
              <a:rPr lang="de-DE" dirty="0">
                <a:solidFill>
                  <a:schemeClr val="accent5">
                    <a:lumMod val="75000"/>
                  </a:schemeClr>
                </a:solidFill>
              </a:rPr>
              <a:t>Aufsicht</a:t>
            </a:r>
          </a:p>
          <a:p>
            <a:pPr marL="342900" indent="-342900" algn="l">
              <a:buFont typeface="Arial" panose="020B0604020202020204" pitchFamily="34" charset="0"/>
              <a:buChar char="•"/>
            </a:pPr>
            <a:r>
              <a:rPr lang="de-DE" dirty="0">
                <a:solidFill>
                  <a:schemeClr val="accent5">
                    <a:lumMod val="75000"/>
                  </a:schemeClr>
                </a:solidFill>
              </a:rPr>
              <a:t>Notengebung/Versetzung</a:t>
            </a:r>
          </a:p>
          <a:p>
            <a:pPr marL="342900" indent="-34290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4FA3D18E-A287-4253-88B7-58F02953A0D5}"/>
              </a:ext>
            </a:extLst>
          </p:cNvPr>
          <p:cNvSpPr>
            <a:spLocks noGrp="1"/>
          </p:cNvSpPr>
          <p:nvPr>
            <p:ph type="ftr" sz="quarter" idx="11"/>
          </p:nvPr>
        </p:nvSpPr>
        <p:spPr>
          <a:xfrm>
            <a:off x="1775885" y="6453189"/>
            <a:ext cx="7969249" cy="288925"/>
          </a:xfrm>
        </p:spPr>
        <p:txBody>
          <a:bodyPr/>
          <a:lstStyle/>
          <a:p>
            <a:pPr>
              <a:defRPr/>
            </a:pPr>
            <a:r>
              <a:rPr lang="de-DE" dirty="0"/>
              <a:t>Studienseminar für Grund-, Haupt-, Real- und Förderschulen in Bad Vilbel</a:t>
            </a:r>
          </a:p>
        </p:txBody>
      </p:sp>
      <p:cxnSp>
        <p:nvCxnSpPr>
          <p:cNvPr id="5" name="Gerade Verbindung 9">
            <a:extLst>
              <a:ext uri="{FF2B5EF4-FFF2-40B4-BE49-F238E27FC236}">
                <a16:creationId xmlns:a16="http://schemas.microsoft.com/office/drawing/2014/main" id="{197B9AFC-E8F3-400A-8D37-1C77B63D33A1}"/>
              </a:ext>
            </a:extLst>
          </p:cNvPr>
          <p:cNvCxnSpPr/>
          <p:nvPr/>
        </p:nvCxnSpPr>
        <p:spPr>
          <a:xfrm>
            <a:off x="1927226" y="6437313"/>
            <a:ext cx="82089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93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b="1" dirty="0"/>
              <a:t>Aufsicht über Schülerinnen und Schüler - Aufsichtsverordnung:</a:t>
            </a:r>
            <a:endParaRPr lang="de-DE" dirty="0"/>
          </a:p>
        </p:txBody>
      </p:sp>
      <p:sp>
        <p:nvSpPr>
          <p:cNvPr id="3" name="Inhaltsplatzhalter 2">
            <a:extLst>
              <a:ext uri="{FF2B5EF4-FFF2-40B4-BE49-F238E27FC236}">
                <a16:creationId xmlns:a16="http://schemas.microsoft.com/office/drawing/2014/main" id="{3DCFE542-6D56-4860-A664-79CEE5553DFF}"/>
              </a:ext>
            </a:extLst>
          </p:cNvPr>
          <p:cNvSpPr>
            <a:spLocks noGrp="1"/>
          </p:cNvSpPr>
          <p:nvPr>
            <p:ph idx="1"/>
          </p:nvPr>
        </p:nvSpPr>
        <p:spPr/>
        <p:txBody>
          <a:bodyPr>
            <a:normAutofit/>
          </a:bodyPr>
          <a:lstStyle/>
          <a:p>
            <a:pPr marL="0" indent="0">
              <a:buNone/>
            </a:pPr>
            <a:r>
              <a:rPr lang="de-DE" dirty="0">
                <a:latin typeface="DejaVuSansCondensed-Bold"/>
              </a:rPr>
              <a:t>Aufsicht bei Schulwanderungen und Schulfahrten</a:t>
            </a:r>
            <a:endParaRPr lang="de-DE" dirty="0"/>
          </a:p>
          <a:p>
            <a:r>
              <a:rPr lang="de-DE" sz="2200" dirty="0"/>
              <a:t>Schulwanderungen und Schulfahrten bedürfen einer eingehenden Vorbereitung durch die leitende Lehrkraft und die übrigen Aufsichtskräfte. Die Veranstaltung ist im Unterricht vorzubereiten; dabei ist der technische Ablauf zu erörtern und festzulegen. Die Schülerinnen und Schüler sind vor der betreffenden Veranstaltung über die geltenden Verhaltensregeln zu informieren und mit den mit der Veranstaltung verbundenen besonderen Gefahren vertraut zu machen. Erforderlichenfalls sind Hinweise während der Veranstaltung zu wiederholen. Die Eltern sind in geeigneter Weise in die Vorbereitungen und Besprechung der Veranstaltung einzubeziehen.</a:t>
            </a:r>
          </a:p>
          <a:p>
            <a:r>
              <a:rPr lang="de-DE" sz="2200" dirty="0">
                <a:latin typeface="DejaVuSansCondensed"/>
              </a:rPr>
              <a:t>Bei Schulwanderungen und Schulfahrten der Jahrgangsstufen 1 bis 6 soll eine Hilfskraft (§ 2 Abs. 3) hingezogen werden, wenn die Gruppe mehr als 25 Schülerinnen und Schüler umfasst.</a:t>
            </a:r>
            <a:endParaRPr lang="de-DE" sz="2200" dirty="0"/>
          </a:p>
          <a:p>
            <a:pPr marL="0" indent="0">
              <a:buNone/>
            </a:pPr>
            <a:endParaRPr lang="de-DE" dirty="0"/>
          </a:p>
        </p:txBody>
      </p:sp>
    </p:spTree>
    <p:extLst>
      <p:ext uri="{BB962C8B-B14F-4D97-AF65-F5344CB8AC3E}">
        <p14:creationId xmlns:p14="http://schemas.microsoft.com/office/powerpoint/2010/main" val="49704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4000" b="1" dirty="0"/>
              <a:t>Aufsicht über Schülerinnen und Schüler - Aufsichtsverordnung:</a:t>
            </a:r>
            <a:endParaRPr lang="de-DE" sz="4000" dirty="0"/>
          </a:p>
        </p:txBody>
      </p:sp>
      <p:sp>
        <p:nvSpPr>
          <p:cNvPr id="7" name="Inhaltsplatzhalter 6">
            <a:extLst>
              <a:ext uri="{FF2B5EF4-FFF2-40B4-BE49-F238E27FC236}">
                <a16:creationId xmlns:a16="http://schemas.microsoft.com/office/drawing/2014/main" id="{78A6D7ED-DADB-4303-98B2-CC68DDF3339B}"/>
              </a:ext>
            </a:extLst>
          </p:cNvPr>
          <p:cNvSpPr>
            <a:spLocks noGrp="1"/>
          </p:cNvSpPr>
          <p:nvPr>
            <p:ph idx="1"/>
          </p:nvPr>
        </p:nvSpPr>
        <p:spPr>
          <a:xfrm>
            <a:off x="632138" y="2414588"/>
            <a:ext cx="11214100" cy="4271962"/>
          </a:xfrm>
        </p:spPr>
        <p:txBody>
          <a:bodyPr>
            <a:normAutofit fontScale="62500" lnSpcReduction="20000"/>
          </a:bodyPr>
          <a:lstStyle/>
          <a:p>
            <a:pPr marL="0" indent="0">
              <a:buNone/>
            </a:pPr>
            <a:r>
              <a:rPr lang="de-DE" b="1" dirty="0"/>
              <a:t>Aufsicht bei Schulwanderungen und Schulfahrten</a:t>
            </a:r>
          </a:p>
          <a:p>
            <a:pPr>
              <a:lnSpc>
                <a:spcPct val="120000"/>
              </a:lnSpc>
            </a:pPr>
            <a:r>
              <a:rPr lang="de-DE" sz="2600" dirty="0"/>
              <a:t>Bei mehrtägigen Fahrten soll unabhängig von der Gruppengröße und der Jahrgangsstufe neben der verantwortlichen Lehrkraft auch eine Hilfskraft (§ 2 Abs. 3) die Schülerinnen und Schüler begleiten.</a:t>
            </a:r>
          </a:p>
          <a:p>
            <a:pPr>
              <a:lnSpc>
                <a:spcPct val="120000"/>
              </a:lnSpc>
            </a:pPr>
            <a:r>
              <a:rPr lang="de-DE" sz="2600" dirty="0"/>
              <a:t>Bei Koedukationsklassen sollen die Jungen von einem Lehrer oder einer männlichen Hilfskraft, die Mädchen von einer Lehrerin oder einer weiblichen Hilfskraft begleitet werden. Gilt nicht für Grundschulen. </a:t>
            </a:r>
          </a:p>
          <a:p>
            <a:pPr>
              <a:lnSpc>
                <a:spcPct val="120000"/>
              </a:lnSpc>
            </a:pPr>
            <a:r>
              <a:rPr lang="de-DE" sz="2600" dirty="0"/>
              <a:t>Die Lehrkraft soll Schülerinnen und Schüler bis einschließlich zur Jahrgangsstufe 7 in geschlossenen Gruppen zusammenhalten</a:t>
            </a:r>
          </a:p>
          <a:p>
            <a:pPr>
              <a:lnSpc>
                <a:spcPct val="134000"/>
              </a:lnSpc>
            </a:pPr>
            <a:r>
              <a:rPr lang="de-DE" sz="2600" dirty="0"/>
              <a:t>Die aufsichtführende Lehrkraft kann Schülerinnen und Schülern der Jahrgangsstufen 8 und 9 bei Veranstaltungen von mehrtägiger Dauer die Zustimmung dazu erteilen, sich in Gruppen bis spätestens 22.00 Uhr ohne Beaufsichtigung frei zu bewegen. Für Schülerinnen und Schüler der Jahrgangsstufen 10 bis 13 kann die Zustimmung bis 24.00 Uhr ausgedehnt werden. Die Zustimmung darf nur erteilt werden, wenn die Eltern minderjähriger Schülerinnen und Schüler sich hiermit vor Beginn der Veranstaltung schriftlich einverstanden erklärt haben und aufgrund der Reife und Persönlichkeitsentwicklung der Schülerinnen und Schüler mit Fehlverhalten, das Ansprüche Dritter auslösen könnte, nicht zu rechnen ist.</a:t>
            </a:r>
          </a:p>
          <a:p>
            <a:pPr marL="0" indent="0">
              <a:buNone/>
            </a:pPr>
            <a:endParaRPr lang="de-DE" dirty="0"/>
          </a:p>
        </p:txBody>
      </p:sp>
    </p:spTree>
    <p:extLst>
      <p:ext uri="{BB962C8B-B14F-4D97-AF65-F5344CB8AC3E}">
        <p14:creationId xmlns:p14="http://schemas.microsoft.com/office/powerpoint/2010/main" val="260806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C76E5-1E4B-4944-9F1C-77857B3B45AF}"/>
              </a:ext>
            </a:extLst>
          </p:cNvPr>
          <p:cNvSpPr>
            <a:spLocks noGrp="1"/>
          </p:cNvSpPr>
          <p:nvPr>
            <p:ph type="title"/>
          </p:nvPr>
        </p:nvSpPr>
        <p:spPr>
          <a:xfrm>
            <a:off x="706968" y="988031"/>
            <a:ext cx="11243733" cy="984250"/>
          </a:xfrm>
        </p:spPr>
        <p:txBody>
          <a:bodyPr>
            <a:normAutofit fontScale="90000"/>
          </a:bodyPr>
          <a:lstStyle/>
          <a:p>
            <a:pPr algn="ctr"/>
            <a:r>
              <a:rPr lang="de-DE" sz="4000" b="1" dirty="0"/>
              <a:t>§73 </a:t>
            </a:r>
            <a:r>
              <a:rPr lang="de-DE" sz="4000" b="1" dirty="0" err="1"/>
              <a:t>HSchG</a:t>
            </a:r>
            <a:r>
              <a:rPr lang="de-DE" sz="4000" b="1" dirty="0"/>
              <a:t> / VOGSV § 26 – § 36</a:t>
            </a:r>
            <a:br>
              <a:rPr lang="de-DE" sz="4000" b="1" dirty="0"/>
            </a:br>
            <a:r>
              <a:rPr lang="de-DE" sz="4000" b="1" dirty="0"/>
              <a:t>Leistungsfeststellung und -bewertung</a:t>
            </a:r>
            <a:br>
              <a:rPr lang="de-DE" sz="1200" dirty="0"/>
            </a:br>
            <a:r>
              <a:rPr lang="de-DE" sz="1200" b="0" i="1" dirty="0">
                <a:solidFill>
                  <a:srgbClr val="505050"/>
                </a:solidFill>
                <a:effectLst/>
                <a:latin typeface="robotoregular"/>
              </a:rPr>
              <a:t>https://www.rv.hessenrecht.hessen.de/perma?j=SchulVerhGV_HE_!_26</a:t>
            </a:r>
            <a:endParaRPr lang="de-DE" sz="1200" dirty="0"/>
          </a:p>
        </p:txBody>
      </p:sp>
      <p:sp>
        <p:nvSpPr>
          <p:cNvPr id="3" name="Inhaltsplatzhalter 2">
            <a:extLst>
              <a:ext uri="{FF2B5EF4-FFF2-40B4-BE49-F238E27FC236}">
                <a16:creationId xmlns:a16="http://schemas.microsoft.com/office/drawing/2014/main" id="{52F38B10-6F4F-49A3-8210-17DB2E5BFF20}"/>
              </a:ext>
            </a:extLst>
          </p:cNvPr>
          <p:cNvSpPr>
            <a:spLocks noGrp="1"/>
          </p:cNvSpPr>
          <p:nvPr>
            <p:ph idx="1"/>
          </p:nvPr>
        </p:nvSpPr>
        <p:spPr/>
        <p:txBody>
          <a:bodyPr>
            <a:normAutofit/>
          </a:bodyPr>
          <a:lstStyle/>
          <a:p>
            <a:r>
              <a:rPr lang="de-DE" sz="2000" dirty="0">
                <a:ea typeface="Calibri" panose="020F0502020204030204" pitchFamily="34" charset="0"/>
              </a:rPr>
              <a:t>Die Notengebung ist ein höchstpersönliches Fachurteil, das auf Einschätzungen und Erfahrungen beruht, die Lehrkräfte in der alltäglichen Praxis entwickelt haben, sie basiert auf dem während des gesamten Unterrichts gewonnenen persönlichen Eindruck. Deshalb wird von den Verwaltungsgerichten den Lehrkräften ein nicht überprüfbarer Entscheidungsspielraum zugebilligt.</a:t>
            </a:r>
          </a:p>
          <a:p>
            <a:r>
              <a:rPr lang="de-DE" sz="2000" dirty="0">
                <a:ea typeface="Calibri" panose="020F0502020204030204" pitchFamily="34" charset="0"/>
              </a:rPr>
              <a:t>Die Leistungsfeststellung und Beurteilung nach § 73 des Hessischen Schulgesetzes erstreckt sich unter Berücksichtigung der Richtlinien nach Anlage 2 auf die Leistungen in den einzelnen Fächern und Lernbereichen sowie auf das Arbeits- und Sozialverhalten. Sie stützt sich auf die Beobachtungen im Unterricht und auf die mündlichen, schriftlichen und, sofern solche vorgesehen sind, die praktischen Leistungsnachweise und Leistungskontrollen.</a:t>
            </a:r>
            <a:endParaRPr lang="de-DE" sz="2000" dirty="0"/>
          </a:p>
          <a:p>
            <a:r>
              <a:rPr lang="de-DE" sz="2000" dirty="0"/>
              <a:t>Leistungsfeststellung und Leistungsbewertung beziehen sich auf die gesamte Lernentwicklung der Schülerin oder des Schülers im Beurteilungszeitraum und umfassen sowohl die fachlichen Fähigkeiten, Kenntnisse und Fertigkeiten sowie die Leistungsbereitschaft, als auch Aussagen über das Verhalten der Schülerin oder des Schülers, wie es sich im Schulleben darstellt.</a:t>
            </a:r>
          </a:p>
        </p:txBody>
      </p:sp>
    </p:spTree>
    <p:extLst>
      <p:ext uri="{BB962C8B-B14F-4D97-AF65-F5344CB8AC3E}">
        <p14:creationId xmlns:p14="http://schemas.microsoft.com/office/powerpoint/2010/main" val="215902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5E9C1-A3E5-4A25-8CA5-DD8C926DAB24}"/>
              </a:ext>
            </a:extLst>
          </p:cNvPr>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3" name="Inhaltsplatzhalter 2">
            <a:extLst>
              <a:ext uri="{FF2B5EF4-FFF2-40B4-BE49-F238E27FC236}">
                <a16:creationId xmlns:a16="http://schemas.microsoft.com/office/drawing/2014/main" id="{52807482-3D32-4C2F-9F7B-3303BF32C72B}"/>
              </a:ext>
            </a:extLst>
          </p:cNvPr>
          <p:cNvSpPr>
            <a:spLocks noGrp="1"/>
          </p:cNvSpPr>
          <p:nvPr>
            <p:ph idx="1"/>
          </p:nvPr>
        </p:nvSpPr>
        <p:spPr>
          <a:xfrm>
            <a:off x="596280" y="2324941"/>
            <a:ext cx="11214100" cy="4271962"/>
          </a:xfrm>
        </p:spPr>
        <p:txBody>
          <a:bodyPr/>
          <a:lstStyle/>
          <a:p>
            <a:r>
              <a:rPr lang="de-DE" dirty="0"/>
              <a:t>Leistungsbewertung ist ein </a:t>
            </a:r>
            <a:r>
              <a:rPr lang="de-DE" dirty="0">
                <a:solidFill>
                  <a:srgbClr val="FF0000"/>
                </a:solidFill>
              </a:rPr>
              <a:t>pädagogischer</a:t>
            </a:r>
            <a:r>
              <a:rPr lang="de-DE" dirty="0"/>
              <a:t> Prozess, der im Dienste der individuellen Leistungserziehung steht und der sich nicht nur auf das Ergebnis punktueller Leistungsfeststellungen, sondern auf den gesamten Verlauf der Lernentwicklung der Schülerin oder des Schülers bezieht.</a:t>
            </a:r>
          </a:p>
          <a:p>
            <a:pPr marL="0" indent="0">
              <a:buNone/>
            </a:pPr>
            <a:endParaRPr lang="de-DE" dirty="0"/>
          </a:p>
          <a:p>
            <a:r>
              <a:rPr lang="de-DE" dirty="0"/>
              <a:t>Der Verlauf der Lernentwicklung ist daher in die abschließende Leistungsbewertung einzubringen und soll der Schülerin eine </a:t>
            </a:r>
            <a:r>
              <a:rPr lang="de-DE" dirty="0">
                <a:solidFill>
                  <a:srgbClr val="FF0000"/>
                </a:solidFill>
              </a:rPr>
              <a:t>ermutigende</a:t>
            </a:r>
            <a:r>
              <a:rPr lang="de-DE" dirty="0"/>
              <a:t> </a:t>
            </a:r>
            <a:r>
              <a:rPr lang="de-DE" dirty="0">
                <a:solidFill>
                  <a:srgbClr val="FF0000"/>
                </a:solidFill>
              </a:rPr>
              <a:t>Perspektive</a:t>
            </a:r>
            <a:r>
              <a:rPr lang="de-DE" dirty="0"/>
              <a:t> für die weitere Entwicklung eröffnen.</a:t>
            </a:r>
          </a:p>
        </p:txBody>
      </p:sp>
    </p:spTree>
    <p:extLst>
      <p:ext uri="{BB962C8B-B14F-4D97-AF65-F5344CB8AC3E}">
        <p14:creationId xmlns:p14="http://schemas.microsoft.com/office/powerpoint/2010/main" val="3088384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C8218-9688-411C-87A9-CE4550611DF2}"/>
              </a:ext>
            </a:extLst>
          </p:cNvPr>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3" name="Inhaltsplatzhalter 2">
            <a:extLst>
              <a:ext uri="{FF2B5EF4-FFF2-40B4-BE49-F238E27FC236}">
                <a16:creationId xmlns:a16="http://schemas.microsoft.com/office/drawing/2014/main" id="{4F37C4F3-973A-44AD-94EE-A9E0B8CAA07C}"/>
              </a:ext>
            </a:extLst>
          </p:cNvPr>
          <p:cNvSpPr>
            <a:spLocks noGrp="1"/>
          </p:cNvSpPr>
          <p:nvPr>
            <p:ph idx="1"/>
          </p:nvPr>
        </p:nvSpPr>
        <p:spPr>
          <a:xfrm>
            <a:off x="709084" y="2405623"/>
            <a:ext cx="11214100" cy="3358683"/>
          </a:xfrm>
        </p:spPr>
        <p:txBody>
          <a:bodyPr/>
          <a:lstStyle/>
          <a:p>
            <a:pPr marL="0" indent="0">
              <a:buNone/>
            </a:pPr>
            <a:r>
              <a:rPr lang="de-DE" sz="2000" b="1" dirty="0">
                <a:ea typeface="Calibri" panose="020F0502020204030204" pitchFamily="34" charset="0"/>
              </a:rPr>
              <a:t>Zeugnisnoten:</a:t>
            </a:r>
          </a:p>
          <a:p>
            <a:r>
              <a:rPr lang="de-DE" sz="2000" dirty="0">
                <a:ea typeface="Calibri" panose="020F0502020204030204" pitchFamily="34" charset="0"/>
              </a:rPr>
              <a:t>Zu Beginn eines Schuljahres sollen die Schülerinnen und Schüler und die Eltern darüber informiert werden, nach welchen Gesichtspunkten die Bewertung ihrer Leistungen erfolgt.</a:t>
            </a:r>
            <a:endParaRPr lang="de-DE" sz="2000" dirty="0"/>
          </a:p>
          <a:p>
            <a:pPr>
              <a:lnSpc>
                <a:spcPct val="115000"/>
              </a:lnSpc>
              <a:spcAft>
                <a:spcPts val="1000"/>
              </a:spcAft>
            </a:pPr>
            <a:r>
              <a:rPr lang="de-DE" sz="2000" dirty="0">
                <a:ea typeface="Calibri" panose="020F0502020204030204" pitchFamily="34" charset="0"/>
              </a:rPr>
              <a:t>Vor den Zeugniskonferenzen ist den Schülerinnen und Schüler ihre jeweilige Note in geeigneter Weise zu begründen.</a:t>
            </a:r>
          </a:p>
          <a:p>
            <a:pPr>
              <a:lnSpc>
                <a:spcPct val="115000"/>
              </a:lnSpc>
              <a:spcAft>
                <a:spcPts val="1000"/>
              </a:spcAft>
            </a:pPr>
            <a:r>
              <a:rPr lang="de-DE" sz="2000" dirty="0">
                <a:ea typeface="Calibri" panose="020F0502020204030204" pitchFamily="34" charset="0"/>
              </a:rPr>
              <a:t>Darüber hinaus sind sie mindestens einmal im Schulhalbjahr über ihren Leistungsstand in den mündlichen und sonstigen Leistungen zu beraten.</a:t>
            </a:r>
          </a:p>
          <a:p>
            <a:endParaRPr lang="de-DE" dirty="0"/>
          </a:p>
        </p:txBody>
      </p:sp>
    </p:spTree>
    <p:extLst>
      <p:ext uri="{BB962C8B-B14F-4D97-AF65-F5344CB8AC3E}">
        <p14:creationId xmlns:p14="http://schemas.microsoft.com/office/powerpoint/2010/main" val="63890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4000" b="1" dirty="0"/>
              <a:t>§73 </a:t>
            </a:r>
            <a:r>
              <a:rPr lang="de-DE" sz="4000" b="1" dirty="0" err="1"/>
              <a:t>HSchG</a:t>
            </a:r>
            <a:r>
              <a:rPr lang="de-DE" sz="4000" b="1" dirty="0"/>
              <a:t> / VOGSV § 26 – § 36</a:t>
            </a:r>
            <a:br>
              <a:rPr lang="de-DE" sz="4000" b="1" dirty="0"/>
            </a:br>
            <a:r>
              <a:rPr lang="de-DE" sz="4000" b="1" dirty="0"/>
              <a:t>Leistungsfeststellung und -bewertung</a:t>
            </a:r>
            <a:endParaRPr lang="de-DE" sz="4000" dirty="0"/>
          </a:p>
        </p:txBody>
      </p:sp>
      <p:sp>
        <p:nvSpPr>
          <p:cNvPr id="7" name="Inhaltsplatzhalter 6">
            <a:extLst>
              <a:ext uri="{FF2B5EF4-FFF2-40B4-BE49-F238E27FC236}">
                <a16:creationId xmlns:a16="http://schemas.microsoft.com/office/drawing/2014/main" id="{D36F9321-0809-4B0C-933E-7FB3EAB6883D}"/>
              </a:ext>
            </a:extLst>
          </p:cNvPr>
          <p:cNvSpPr>
            <a:spLocks noGrp="1"/>
          </p:cNvSpPr>
          <p:nvPr>
            <p:ph idx="1"/>
          </p:nvPr>
        </p:nvSpPr>
        <p:spPr/>
        <p:txBody>
          <a:bodyPr>
            <a:normAutofit/>
          </a:bodyPr>
          <a:lstStyle/>
          <a:p>
            <a:pPr marL="0" indent="0">
              <a:buNone/>
            </a:pPr>
            <a:r>
              <a:rPr lang="de-DE" dirty="0"/>
              <a:t>Schriftliche Arbeiten</a:t>
            </a:r>
          </a:p>
          <a:p>
            <a:r>
              <a:rPr lang="de-DE" sz="2000" dirty="0">
                <a:ea typeface="Calibri" panose="020F0502020204030204" pitchFamily="34" charset="0"/>
              </a:rPr>
              <a:t>Die Leistungsbeurteilung von Schülerinnen und Schülern soll unter anderem mit Hilfe schriftlicher Arbeiten erfolgen. In den Fächern Deutsch, Mathematik und den Fremdsprachen machen die schriftlichen Arbeiten die Hälfte der Grundlagen der Leistungsbeurteilung aus, in den übrigen Fächern etwa ein Drittel. </a:t>
            </a:r>
            <a:r>
              <a:rPr lang="de-DE" sz="2000" b="1" dirty="0">
                <a:ea typeface="Calibri" panose="020F0502020204030204" pitchFamily="34" charset="0"/>
                <a:cs typeface="Arial" panose="020B0604020202020204" pitchFamily="34" charset="0"/>
              </a:rPr>
              <a:t>Achtung speziell Grundschule: </a:t>
            </a:r>
            <a:r>
              <a:rPr lang="de-DE" sz="2000" b="1" dirty="0">
                <a:cs typeface="Arial" panose="020B0604020202020204" pitchFamily="34" charset="0"/>
              </a:rPr>
              <a:t>In der Grundschule liegt der Schwerpunkt der Leistungsbewertung im mündlichen Bereich; die schriftlichen Arbeiten nach Nr. 6.2 der Anlage 2 sollen in angemessenen Umfang bei der Leistungsbewertung einbezogen werden.</a:t>
            </a:r>
          </a:p>
          <a:p>
            <a:r>
              <a:rPr lang="de-DE" sz="2000" dirty="0">
                <a:ea typeface="Calibri" panose="020F0502020204030204" pitchFamily="34" charset="0"/>
              </a:rPr>
              <a:t>Das schriftliche Abfragen von Hausaufgaben oder Vokabeln zählt nicht zu den schriftlichen Arbeiten im Sinne der Verordnung. Diese Leistungen werden in der anderen Hälfte bzw. den restlichen Zweidritteln der Leistungsbeurteilung erfasst und verarbeitet.</a:t>
            </a:r>
            <a:endParaRPr lang="de-DE" sz="2000" dirty="0"/>
          </a:p>
          <a:p>
            <a:r>
              <a:rPr lang="de-DE" sz="2200" dirty="0">
                <a:ea typeface="Calibri" panose="020F0502020204030204" pitchFamily="34" charset="0"/>
              </a:rPr>
              <a:t>Eine „Erteilung“ von Zwischennoten bzw. gebrochenen Noten ist unzulässig. Eine aufwärts oder abwärts gerichtete Tendenz kann mit Anmerkungen oder durch ein in Klammern gesetztes Plus- oder Minuszeichen charakterisiert werden</a:t>
            </a:r>
            <a:endParaRPr lang="de-DE" sz="2200" dirty="0"/>
          </a:p>
          <a:p>
            <a:pPr marL="0" indent="0">
              <a:buNone/>
            </a:pPr>
            <a:endParaRPr lang="de-DE" dirty="0"/>
          </a:p>
        </p:txBody>
      </p:sp>
    </p:spTree>
    <p:extLst>
      <p:ext uri="{BB962C8B-B14F-4D97-AF65-F5344CB8AC3E}">
        <p14:creationId xmlns:p14="http://schemas.microsoft.com/office/powerpoint/2010/main" val="6884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4000" b="1" dirty="0"/>
              <a:t>§73 </a:t>
            </a:r>
            <a:r>
              <a:rPr lang="de-DE" sz="4000" b="1" dirty="0" err="1"/>
              <a:t>HSchG</a:t>
            </a:r>
            <a:r>
              <a:rPr lang="de-DE" sz="4000" b="1" dirty="0"/>
              <a:t> / VOGSV § 26 – § 36</a:t>
            </a:r>
            <a:br>
              <a:rPr lang="de-DE" sz="4000" b="1" dirty="0"/>
            </a:br>
            <a:r>
              <a:rPr lang="de-DE" sz="4000" b="1" dirty="0"/>
              <a:t>Leistungsfeststellung und -bewertung</a:t>
            </a:r>
            <a:endParaRPr lang="de-DE" sz="4000" dirty="0"/>
          </a:p>
        </p:txBody>
      </p:sp>
      <p:sp>
        <p:nvSpPr>
          <p:cNvPr id="3" name="Inhaltsplatzhalter 2">
            <a:extLst>
              <a:ext uri="{FF2B5EF4-FFF2-40B4-BE49-F238E27FC236}">
                <a16:creationId xmlns:a16="http://schemas.microsoft.com/office/drawing/2014/main" id="{FE8D5022-264E-464B-B40C-4AF83DC59DDA}"/>
              </a:ext>
            </a:extLst>
          </p:cNvPr>
          <p:cNvSpPr>
            <a:spLocks noGrp="1"/>
          </p:cNvSpPr>
          <p:nvPr>
            <p:ph idx="1"/>
          </p:nvPr>
        </p:nvSpPr>
        <p:spPr/>
        <p:txBody>
          <a:bodyPr>
            <a:normAutofit lnSpcReduction="10000"/>
          </a:bodyPr>
          <a:lstStyle/>
          <a:p>
            <a:pPr marL="0" indent="0">
              <a:buNone/>
            </a:pPr>
            <a:r>
              <a:rPr lang="de-DE" sz="2200" b="1" dirty="0"/>
              <a:t>Schriftliche Arbeiten:</a:t>
            </a:r>
          </a:p>
          <a:p>
            <a:r>
              <a:rPr lang="de-DE" sz="2200" dirty="0">
                <a:ea typeface="Calibri" panose="020F0502020204030204" pitchFamily="34" charset="0"/>
              </a:rPr>
              <a:t>Termine und der inhaltliche Rahmen schriftlicher Arbeiten sind rechtzeitig, mindestens fünf Unterrichtstage vorher bekannt zu geben. </a:t>
            </a:r>
          </a:p>
          <a:p>
            <a:r>
              <a:rPr lang="de-DE" sz="2200" dirty="0">
                <a:ea typeface="Calibri" panose="020F0502020204030204" pitchFamily="34" charset="0"/>
              </a:rPr>
              <a:t>Die Korrektur, Bewertung und Rückgabe erfolgt so rasch wie möglich. </a:t>
            </a:r>
          </a:p>
          <a:p>
            <a:r>
              <a:rPr lang="de-DE" sz="2200" dirty="0">
                <a:ea typeface="Calibri" panose="020F0502020204030204" pitchFamily="34" charset="0"/>
              </a:rPr>
              <a:t>Aus der Korrektur muss die Bewertung nachvollziehbar sein. </a:t>
            </a:r>
          </a:p>
          <a:p>
            <a:r>
              <a:rPr lang="de-DE" sz="2200" dirty="0">
                <a:ea typeface="Calibri" panose="020F0502020204030204" pitchFamily="34" charset="0"/>
              </a:rPr>
              <a:t>Vor der Rückgabe und der Besprechung darf keine neue Arbeit geschrieben werden. </a:t>
            </a:r>
          </a:p>
          <a:p>
            <a:r>
              <a:rPr lang="de-DE" sz="2200" dirty="0">
                <a:ea typeface="Calibri" panose="020F0502020204030204" pitchFamily="34" charset="0"/>
              </a:rPr>
              <a:t>An jeder Arbeit ist ein Notenspiegel anzubringen. </a:t>
            </a:r>
          </a:p>
          <a:p>
            <a:r>
              <a:rPr lang="de-DE" sz="2200" dirty="0">
                <a:ea typeface="Calibri" panose="020F0502020204030204" pitchFamily="34" charset="0"/>
              </a:rPr>
              <a:t>Den Eltern ist Gelegenheit zu geben, die Arbeit einzusehen. Die Kenntnisnahme ist mit Unterschrift zu bestätigen. (Tipp: Eltern, deren Unterschrift nach einiger Zeit nicht vorgelegt wird, persönlich kontaktieren und dies in geeigneter Weise zu dokumentieren.)</a:t>
            </a:r>
          </a:p>
          <a:p>
            <a:r>
              <a:rPr lang="de-DE" sz="2200" dirty="0">
                <a:ea typeface="Calibri" panose="020F0502020204030204" pitchFamily="34" charset="0"/>
              </a:rPr>
              <a:t>Die schriftliche Arbeit ist in der Regel bis zum Schuljahresende durch die Schule aufzubewahren. Am Schuljahresende sind sie den Schülerinnen und Schüler zurückzugeben.</a:t>
            </a:r>
            <a:endParaRPr lang="de-DE" sz="2200" dirty="0"/>
          </a:p>
          <a:p>
            <a:pPr marL="0" indent="0">
              <a:buNone/>
            </a:pPr>
            <a:endParaRPr lang="de-DE" dirty="0"/>
          </a:p>
        </p:txBody>
      </p:sp>
    </p:spTree>
    <p:extLst>
      <p:ext uri="{BB962C8B-B14F-4D97-AF65-F5344CB8AC3E}">
        <p14:creationId xmlns:p14="http://schemas.microsoft.com/office/powerpoint/2010/main" val="2407463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6" name="Inhaltsplatzhalter 5">
            <a:extLst>
              <a:ext uri="{FF2B5EF4-FFF2-40B4-BE49-F238E27FC236}">
                <a16:creationId xmlns:a16="http://schemas.microsoft.com/office/drawing/2014/main" id="{BE82F59D-0172-4371-9577-AE0A61457D0B}"/>
              </a:ext>
            </a:extLst>
          </p:cNvPr>
          <p:cNvSpPr>
            <a:spLocks noGrp="1"/>
          </p:cNvSpPr>
          <p:nvPr>
            <p:ph idx="1"/>
          </p:nvPr>
        </p:nvSpPr>
        <p:spPr>
          <a:xfrm>
            <a:off x="583239" y="2586038"/>
            <a:ext cx="11214100" cy="4271962"/>
          </a:xfrm>
        </p:spPr>
        <p:txBody>
          <a:bodyPr/>
          <a:lstStyle/>
          <a:p>
            <a:pPr marL="0" indent="0">
              <a:buNone/>
            </a:pPr>
            <a:r>
              <a:rPr lang="de-DE" dirty="0"/>
              <a:t>Schriftliche Arbeiten:</a:t>
            </a:r>
          </a:p>
          <a:p>
            <a:r>
              <a:rPr lang="de-DE" sz="2000" dirty="0">
                <a:ea typeface="Calibri" panose="020F0502020204030204" pitchFamily="34" charset="0"/>
              </a:rPr>
              <a:t>Die Anzahl der schriftlichen Arbeiten pro Schülerin bzw. Schüler darf maximal eine an einem Tag, bzw. drei in einer Unterrichtswoche sein. Dies gilt nicht, wenn sie oder er aus Gründen, die sie oder er nicht zu vertreten hat (in der Regel Krankheit), eine Arbeit nachschreiben muss. In diesem Fall entfällt auch die Ankündigungsfrist von mindestens fünf Unterrichtstagen.</a:t>
            </a:r>
            <a:endParaRPr lang="de-DE" sz="2000" dirty="0"/>
          </a:p>
          <a:p>
            <a:r>
              <a:rPr lang="de-DE" sz="2000" dirty="0">
                <a:ea typeface="Calibri" panose="020F0502020204030204" pitchFamily="34" charset="0"/>
              </a:rPr>
              <a:t>Schriftliche und andere Leistungsnachweise sollen gleichmäßig auf das Schuljahr verteilt werden und eine Häufung vor den Ferien ist zu vermeiden</a:t>
            </a:r>
          </a:p>
          <a:p>
            <a:pPr marL="0" indent="0">
              <a:buNone/>
            </a:pPr>
            <a:endParaRPr lang="de-DE" dirty="0"/>
          </a:p>
        </p:txBody>
      </p:sp>
    </p:spTree>
    <p:extLst>
      <p:ext uri="{BB962C8B-B14F-4D97-AF65-F5344CB8AC3E}">
        <p14:creationId xmlns:p14="http://schemas.microsoft.com/office/powerpoint/2010/main" val="282204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3" name="Inhaltsplatzhalter 2">
            <a:extLst>
              <a:ext uri="{FF2B5EF4-FFF2-40B4-BE49-F238E27FC236}">
                <a16:creationId xmlns:a16="http://schemas.microsoft.com/office/drawing/2014/main" id="{0A9A8BF7-5B3A-4CBC-856F-6AA033F212B6}"/>
              </a:ext>
            </a:extLst>
          </p:cNvPr>
          <p:cNvSpPr>
            <a:spLocks noGrp="1"/>
          </p:cNvSpPr>
          <p:nvPr>
            <p:ph idx="1"/>
          </p:nvPr>
        </p:nvSpPr>
        <p:spPr>
          <a:xfrm>
            <a:off x="709084" y="2396659"/>
            <a:ext cx="11214100" cy="4271962"/>
          </a:xfrm>
        </p:spPr>
        <p:txBody>
          <a:bodyPr>
            <a:normAutofit/>
          </a:bodyPr>
          <a:lstStyle/>
          <a:p>
            <a:pPr marL="0" indent="0">
              <a:buNone/>
            </a:pPr>
            <a:r>
              <a:rPr lang="de-DE" b="1" dirty="0"/>
              <a:t>Schriftliche Arbeiten wiederholen oder genehmigen lassen:</a:t>
            </a:r>
          </a:p>
          <a:p>
            <a:r>
              <a:rPr lang="de-DE" sz="2000" dirty="0"/>
              <a:t>Ist mehr als ein Drittel der abgelieferten schriftlichen Arbeiten mit den Noten mangelhaft oder ungenügend oder mit einer entsprechenden Punktzahl bewertet worden, ist die Arbeit einmal zu wiederholen, sofern nicht die Schulleiterin oder der Schulleiter nach Beratung mit der Fachlehrerin oder dem Fachlehrer entscheidet, dass die Arbeit zu werten sei. Die Arbeit ist zu wiederholen, wenn mehr als die Hälfte mit den Noten mangelhaft oder ungenügend oder der entsprechenden Punktzahl bewertet wurde. Besondere Vorschriften für einzelne Schulformen und Schulstufen bleiben hiervon unberührt.</a:t>
            </a:r>
          </a:p>
          <a:p>
            <a:r>
              <a:rPr lang="de-DE" sz="2000" dirty="0"/>
              <a:t>Für die Ankündigung der Termine von Wiederholungsarbeiten gilt § 33 Abs. 1 entsprechend. </a:t>
            </a:r>
          </a:p>
          <a:p>
            <a:r>
              <a:rPr lang="de-DE" sz="2000" dirty="0"/>
              <a:t>Im Falle der Wiederholung einer schriftlichen Arbeit wird bei der Leistungsbewertung nur die Arbeit mit der besseren Note berücksichtigt.</a:t>
            </a:r>
          </a:p>
          <a:p>
            <a:pPr marL="0" indent="0">
              <a:buNone/>
            </a:pPr>
            <a:endParaRPr lang="de-DE" dirty="0"/>
          </a:p>
        </p:txBody>
      </p:sp>
    </p:spTree>
    <p:extLst>
      <p:ext uri="{BB962C8B-B14F-4D97-AF65-F5344CB8AC3E}">
        <p14:creationId xmlns:p14="http://schemas.microsoft.com/office/powerpoint/2010/main" val="24089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3" name="Inhaltsplatzhalter 2">
            <a:extLst>
              <a:ext uri="{FF2B5EF4-FFF2-40B4-BE49-F238E27FC236}">
                <a16:creationId xmlns:a16="http://schemas.microsoft.com/office/drawing/2014/main" id="{5D301CCD-3D6D-41BE-9726-C058D21B323D}"/>
              </a:ext>
            </a:extLst>
          </p:cNvPr>
          <p:cNvSpPr>
            <a:spLocks noGrp="1"/>
          </p:cNvSpPr>
          <p:nvPr>
            <p:ph idx="1"/>
          </p:nvPr>
        </p:nvSpPr>
        <p:spPr/>
        <p:txBody>
          <a:bodyPr>
            <a:normAutofit/>
          </a:bodyPr>
          <a:lstStyle/>
          <a:p>
            <a:r>
              <a:rPr lang="de-DE" dirty="0"/>
              <a:t>Anzahl der Arbeiten – </a:t>
            </a:r>
            <a:r>
              <a:rPr lang="de-DE" dirty="0">
                <a:solidFill>
                  <a:srgbClr val="FF0000"/>
                </a:solidFill>
              </a:rPr>
              <a:t>Sekundarstufe I</a:t>
            </a:r>
          </a:p>
          <a:p>
            <a:endParaRPr lang="de-DE" dirty="0"/>
          </a:p>
          <a:p>
            <a:endParaRPr lang="de-DE" dirty="0"/>
          </a:p>
          <a:p>
            <a:endParaRPr lang="de-DE" dirty="0"/>
          </a:p>
          <a:p>
            <a:endParaRPr lang="de-DE" dirty="0"/>
          </a:p>
          <a:p>
            <a:endParaRPr lang="de-DE" dirty="0"/>
          </a:p>
          <a:p>
            <a:endParaRPr lang="de-DE" sz="2200" dirty="0"/>
          </a:p>
          <a:p>
            <a:r>
              <a:rPr lang="de-DE" sz="2200" dirty="0"/>
              <a:t>In allen anderen Fächern werden Lernkontrollen geschrieben (eine Lernkontrolle pro Halbjahr). Lernkontrollen können auch durch praktische Arbeit ersetzt werden.</a:t>
            </a:r>
          </a:p>
          <a:p>
            <a:endParaRPr lang="de-DE" dirty="0"/>
          </a:p>
        </p:txBody>
      </p:sp>
      <p:pic>
        <p:nvPicPr>
          <p:cNvPr id="11" name="Grafik 10"/>
          <p:cNvPicPr/>
          <p:nvPr/>
        </p:nvPicPr>
        <p:blipFill rotWithShape="1">
          <a:blip r:embed="rId2"/>
          <a:srcRect l="22322" t="28245" r="45271" b="40204"/>
          <a:stretch/>
        </p:blipFill>
        <p:spPr bwMode="auto">
          <a:xfrm>
            <a:off x="3009554" y="2584918"/>
            <a:ext cx="5627370" cy="29564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243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5400" dirty="0"/>
              <a:t>Zwischen Recht und Pflicht </a:t>
            </a:r>
          </a:p>
        </p:txBody>
      </p:sp>
      <p:sp>
        <p:nvSpPr>
          <p:cNvPr id="3" name="Inhaltsplatzhalter 2"/>
          <p:cNvSpPr>
            <a:spLocks noGrp="1"/>
          </p:cNvSpPr>
          <p:nvPr>
            <p:ph idx="1"/>
          </p:nvPr>
        </p:nvSpPr>
        <p:spPr/>
        <p:txBody>
          <a:bodyPr>
            <a:normAutofit fontScale="92500" lnSpcReduction="20000"/>
          </a:bodyPr>
          <a:lstStyle/>
          <a:p>
            <a:pPr lvl="0">
              <a:buFont typeface="Wingdings" panose="05000000000000000000" pitchFamily="2" charset="2"/>
              <a:buChar char="à"/>
            </a:pPr>
            <a:r>
              <a:rPr lang="de-DE" sz="3900" dirty="0"/>
              <a:t>Vorbild sein</a:t>
            </a:r>
            <a:r>
              <a:rPr lang="de-DE" dirty="0"/>
              <a:t>: </a:t>
            </a:r>
          </a:p>
          <a:p>
            <a:pPr lvl="0"/>
            <a:r>
              <a:rPr lang="de-DE" dirty="0"/>
              <a:t>Grüßen  </a:t>
            </a:r>
          </a:p>
          <a:p>
            <a:pPr lvl="0"/>
            <a:r>
              <a:rPr lang="de-DE" dirty="0"/>
              <a:t>Ordnung = Müll wegtragen, Stühle stellen (Raum so verlassen, wie ich ihn betreten habe)</a:t>
            </a:r>
          </a:p>
          <a:p>
            <a:pPr lvl="0"/>
            <a:r>
              <a:rPr lang="de-DE" dirty="0"/>
              <a:t>Pünktlichkeit/Zuverlässigkeit </a:t>
            </a:r>
          </a:p>
          <a:p>
            <a:pPr lvl="0"/>
            <a:r>
              <a:rPr lang="de-DE" dirty="0"/>
              <a:t>Umgang mit Handy</a:t>
            </a:r>
          </a:p>
          <a:p>
            <a:pPr lvl="0"/>
            <a:r>
              <a:rPr lang="de-DE" dirty="0"/>
              <a:t>Kleidung </a:t>
            </a:r>
            <a:endParaRPr lang="de-DE" dirty="0">
              <a:sym typeface="Wingdings" panose="05000000000000000000" pitchFamily="2" charset="2"/>
            </a:endParaRPr>
          </a:p>
          <a:p>
            <a:pPr lvl="0"/>
            <a:r>
              <a:rPr lang="de-DE" sz="3000" dirty="0"/>
              <a:t>Professioneller Kontext (</a:t>
            </a:r>
            <a:r>
              <a:rPr lang="de-DE" sz="3000" dirty="0">
                <a:sym typeface="Wingdings" panose="05000000000000000000" pitchFamily="2" charset="2"/>
              </a:rPr>
              <a:t></a:t>
            </a:r>
            <a:r>
              <a:rPr lang="de-DE" sz="3000" dirty="0"/>
              <a:t>was ich von meinen Schülerinnen und Schülern möchte, muss ich ihnen zeigen = Vorbild lernen)</a:t>
            </a:r>
          </a:p>
          <a:p>
            <a:r>
              <a:rPr lang="de-DE" dirty="0"/>
              <a:t>usw. </a:t>
            </a:r>
          </a:p>
          <a:p>
            <a:endParaRPr lang="de-DE" dirty="0"/>
          </a:p>
        </p:txBody>
      </p:sp>
      <p:sp>
        <p:nvSpPr>
          <p:cNvPr id="4" name="Fußzeilenplatzhalter 3">
            <a:extLst>
              <a:ext uri="{FF2B5EF4-FFF2-40B4-BE49-F238E27FC236}">
                <a16:creationId xmlns:a16="http://schemas.microsoft.com/office/drawing/2014/main" id="{F86A50F4-0B87-49E3-923C-6496C2DC030B}"/>
              </a:ext>
            </a:extLst>
          </p:cNvPr>
          <p:cNvSpPr>
            <a:spLocks noGrp="1"/>
          </p:cNvSpPr>
          <p:nvPr>
            <p:ph type="ftr" sz="quarter" idx="11"/>
          </p:nvPr>
        </p:nvSpPr>
        <p:spPr>
          <a:xfrm>
            <a:off x="1775885" y="6453189"/>
            <a:ext cx="7969249" cy="288925"/>
          </a:xfrm>
        </p:spPr>
        <p:txBody>
          <a:bodyPr/>
          <a:lstStyle/>
          <a:p>
            <a:pPr>
              <a:defRPr/>
            </a:pPr>
            <a:r>
              <a:rPr lang="de-DE" dirty="0"/>
              <a:t>Studienseminar für Grund-, Haupt-, Real- und Förderschulen in Bad Vilbel</a:t>
            </a:r>
          </a:p>
        </p:txBody>
      </p:sp>
      <p:cxnSp>
        <p:nvCxnSpPr>
          <p:cNvPr id="5" name="Gerade Verbindung 9">
            <a:extLst>
              <a:ext uri="{FF2B5EF4-FFF2-40B4-BE49-F238E27FC236}">
                <a16:creationId xmlns:a16="http://schemas.microsoft.com/office/drawing/2014/main" id="{DBE3DF4C-EF91-4B2F-8B51-E120A467D136}"/>
              </a:ext>
            </a:extLst>
          </p:cNvPr>
          <p:cNvCxnSpPr/>
          <p:nvPr/>
        </p:nvCxnSpPr>
        <p:spPr>
          <a:xfrm>
            <a:off x="1927226" y="6437313"/>
            <a:ext cx="82089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3" name="Inhaltsplatzhalter 2">
            <a:extLst>
              <a:ext uri="{FF2B5EF4-FFF2-40B4-BE49-F238E27FC236}">
                <a16:creationId xmlns:a16="http://schemas.microsoft.com/office/drawing/2014/main" id="{5E0C1E65-883E-45AD-A93C-F0D6C08ABE2B}"/>
              </a:ext>
            </a:extLst>
          </p:cNvPr>
          <p:cNvSpPr>
            <a:spLocks noGrp="1"/>
          </p:cNvSpPr>
          <p:nvPr>
            <p:ph idx="1"/>
          </p:nvPr>
        </p:nvSpPr>
        <p:spPr>
          <a:xfrm>
            <a:off x="709084" y="2369765"/>
            <a:ext cx="11214100" cy="4271962"/>
          </a:xfrm>
        </p:spPr>
        <p:txBody>
          <a:bodyPr>
            <a:normAutofit/>
          </a:bodyPr>
          <a:lstStyle/>
          <a:p>
            <a:pPr marL="0" indent="0">
              <a:buNone/>
            </a:pPr>
            <a:r>
              <a:rPr lang="de-DE" dirty="0"/>
              <a:t>Schriftliche Arbeiten - </a:t>
            </a:r>
            <a:r>
              <a:rPr lang="de-DE" dirty="0">
                <a:solidFill>
                  <a:srgbClr val="FF0000"/>
                </a:solidFill>
              </a:rPr>
              <a:t>Grundschule</a:t>
            </a:r>
          </a:p>
          <a:p>
            <a:r>
              <a:rPr lang="de-DE" sz="2200" dirty="0"/>
              <a:t>Die Grundschule ist als eine pädagogische Einheit aufzufassen, in der die Schülerinnen und Schüler allmählich an schriftliche Arbeiten gewöhnt und mit den Verfahrensweisen und den Methoden bei der Anfertigung schriftlicher Arbeiten vertraut gemacht werden. Hierbei ist zu beachten, dass in besonderem Maße in der Grundschule der individuellen Förderung der Schülerin oder des Schülers das Schwergewicht zukommt. Die bei den schriftlichen Leistungsnachweisen erbrachten Ergebnisse sollen im Einzel-, Gruppen- oder Klassengespräch mit den Schülerinnen und Schülern erörtert werden. Diese Besprechung soll vor allem der Motivation der Schülerinnen und der Schüler dienen.</a:t>
            </a:r>
          </a:p>
          <a:p>
            <a:endParaRPr lang="de-DE" dirty="0"/>
          </a:p>
        </p:txBody>
      </p:sp>
    </p:spTree>
    <p:extLst>
      <p:ext uri="{BB962C8B-B14F-4D97-AF65-F5344CB8AC3E}">
        <p14:creationId xmlns:p14="http://schemas.microsoft.com/office/powerpoint/2010/main" val="413419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8" name="Inhaltsplatzhalter 7">
            <a:extLst>
              <a:ext uri="{FF2B5EF4-FFF2-40B4-BE49-F238E27FC236}">
                <a16:creationId xmlns:a16="http://schemas.microsoft.com/office/drawing/2014/main" id="{76BE82EE-0CC9-483A-9E87-74E0A71C7985}"/>
              </a:ext>
            </a:extLst>
          </p:cNvPr>
          <p:cNvSpPr>
            <a:spLocks noGrp="1"/>
          </p:cNvSpPr>
          <p:nvPr>
            <p:ph idx="1"/>
          </p:nvPr>
        </p:nvSpPr>
        <p:spPr/>
        <p:txBody>
          <a:bodyPr>
            <a:normAutofit lnSpcReduction="10000"/>
          </a:bodyPr>
          <a:lstStyle/>
          <a:p>
            <a:pPr marL="0" indent="0">
              <a:buNone/>
            </a:pPr>
            <a:r>
              <a:rPr lang="de-DE" sz="2000" dirty="0"/>
              <a:t>Schriftliche Arbeiten - </a:t>
            </a:r>
            <a:r>
              <a:rPr lang="de-DE" sz="2000" dirty="0">
                <a:solidFill>
                  <a:srgbClr val="FF0000"/>
                </a:solidFill>
              </a:rPr>
              <a:t>Grundschule</a:t>
            </a:r>
          </a:p>
          <a:p>
            <a:r>
              <a:rPr lang="de-DE" sz="2000" dirty="0"/>
              <a:t>In der </a:t>
            </a:r>
            <a:r>
              <a:rPr lang="de-DE" sz="2000" dirty="0">
                <a:solidFill>
                  <a:srgbClr val="FF0000"/>
                </a:solidFill>
              </a:rPr>
              <a:t>ersten</a:t>
            </a:r>
            <a:r>
              <a:rPr lang="de-DE" sz="2000" dirty="0"/>
              <a:t> Jahrgangsstufe können Übungsarbeiten mit einer Bearbeitungszeit von höchstens 15 Minuten geschrieben werden.</a:t>
            </a:r>
          </a:p>
          <a:p>
            <a:r>
              <a:rPr lang="de-DE" sz="2000" dirty="0"/>
              <a:t>In der </a:t>
            </a:r>
            <a:r>
              <a:rPr lang="de-DE" sz="2000" dirty="0">
                <a:solidFill>
                  <a:srgbClr val="FF0000"/>
                </a:solidFill>
              </a:rPr>
              <a:t>zweiten</a:t>
            </a:r>
            <a:r>
              <a:rPr lang="de-DE" sz="2000" dirty="0"/>
              <a:t> Jahrgangsstufe sollen in den Fächern Deutsch und Mathematik bis zu je vier Klassenarbeiten mit einer Bearbeitungszeit von höchstens 15 Minuten geschrieben werden. Darüber hinaus können Übungsarbeiten mit einer Bearbeitungszeit von höchstens 15 Minuten geschrieben werden.</a:t>
            </a:r>
          </a:p>
          <a:p>
            <a:r>
              <a:rPr lang="de-DE" sz="2000" dirty="0"/>
              <a:t>In der </a:t>
            </a:r>
            <a:r>
              <a:rPr lang="de-DE" sz="2000" dirty="0">
                <a:solidFill>
                  <a:srgbClr val="FF0000"/>
                </a:solidFill>
              </a:rPr>
              <a:t>dritten</a:t>
            </a:r>
            <a:r>
              <a:rPr lang="de-DE" sz="2000" dirty="0"/>
              <a:t> Jahrgangsstufe sollen in den Fächern Deutsch und Mathematik Klassenarbeiten mit einer Bearbeitungszeit bis zu 30 Minuten und in diesen Fächern und im Sachunterricht Lernkontrollen mit einer Bearbeitungszeit bis zu 15 Minuten geschrieben werden und zwar nicht mehr als je sechs Klassenarbeiten und nicht mehr als je drei Lernkontrollen.</a:t>
            </a:r>
          </a:p>
          <a:p>
            <a:r>
              <a:rPr lang="de-DE" sz="2000" dirty="0"/>
              <a:t>In der </a:t>
            </a:r>
            <a:r>
              <a:rPr lang="de-DE" sz="2000" dirty="0">
                <a:solidFill>
                  <a:srgbClr val="FF0000"/>
                </a:solidFill>
              </a:rPr>
              <a:t>vierten</a:t>
            </a:r>
            <a:r>
              <a:rPr lang="de-DE" sz="2000" dirty="0"/>
              <a:t> Jahrgangsstufe sollen in den Fächern Deutsch und Mathematik nicht mehr als sechs Klassenarbeiten mit einer Bearbeitungszeit bis zur Dauer einer Unterrichtsstunde und in diesen Fächern und im Sachunterricht nicht mehr als je vier Lernkontrollen mit einer Bearbeitungszeit von bis zu 30 Minuten geschrieben werden.</a:t>
            </a:r>
          </a:p>
          <a:p>
            <a:endParaRPr lang="de-DE" dirty="0"/>
          </a:p>
        </p:txBody>
      </p:sp>
    </p:spTree>
    <p:extLst>
      <p:ext uri="{BB962C8B-B14F-4D97-AF65-F5344CB8AC3E}">
        <p14:creationId xmlns:p14="http://schemas.microsoft.com/office/powerpoint/2010/main" val="78936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7" name="Inhaltsplatzhalter 6">
            <a:extLst>
              <a:ext uri="{FF2B5EF4-FFF2-40B4-BE49-F238E27FC236}">
                <a16:creationId xmlns:a16="http://schemas.microsoft.com/office/drawing/2014/main" id="{C96AE54A-6F29-45CE-802E-B8B8A1FE0834}"/>
              </a:ext>
            </a:extLst>
          </p:cNvPr>
          <p:cNvSpPr>
            <a:spLocks noGrp="1"/>
          </p:cNvSpPr>
          <p:nvPr>
            <p:ph idx="1"/>
          </p:nvPr>
        </p:nvSpPr>
        <p:spPr>
          <a:xfrm>
            <a:off x="569385" y="2106707"/>
            <a:ext cx="11214100" cy="4285456"/>
          </a:xfrm>
        </p:spPr>
        <p:txBody>
          <a:bodyPr>
            <a:normAutofit/>
          </a:bodyPr>
          <a:lstStyle/>
          <a:p>
            <a:pPr marL="0" indent="0">
              <a:buNone/>
            </a:pPr>
            <a:r>
              <a:rPr lang="de-DE" sz="2200" b="1" dirty="0">
                <a:solidFill>
                  <a:srgbClr val="000000"/>
                </a:solidFill>
                <a:latin typeface="Calibri" panose="020F0502020204030204" pitchFamily="34" charset="0"/>
                <a:ea typeface="Calibri" panose="020F0502020204030204" pitchFamily="34" charset="0"/>
              </a:rPr>
              <a:t>Täuschungsversuch</a:t>
            </a:r>
          </a:p>
          <a:p>
            <a:pPr>
              <a:lnSpc>
                <a:spcPct val="120000"/>
              </a:lnSpc>
            </a:pPr>
            <a:r>
              <a:rPr lang="de-DE" sz="2000" dirty="0">
                <a:solidFill>
                  <a:srgbClr val="000000"/>
                </a:solidFill>
                <a:latin typeface="Calibri" panose="020F0502020204030204" pitchFamily="34" charset="0"/>
                <a:ea typeface="Calibri" panose="020F0502020204030204" pitchFamily="34" charset="0"/>
              </a:rPr>
              <a:t>In unserer alltäglichen Arbeit spielen Täuschungen und Täuschungsversuche ebenfalls eine Rolle. </a:t>
            </a:r>
          </a:p>
          <a:p>
            <a:pPr>
              <a:lnSpc>
                <a:spcPct val="120000"/>
              </a:lnSpc>
            </a:pPr>
            <a:r>
              <a:rPr lang="de-DE" sz="2000" dirty="0">
                <a:solidFill>
                  <a:srgbClr val="000000"/>
                </a:solidFill>
                <a:latin typeface="Calibri" panose="020F0502020204030204" pitchFamily="34" charset="0"/>
                <a:ea typeface="Calibri" panose="020F0502020204030204" pitchFamily="34" charset="0"/>
              </a:rPr>
              <a:t>Allgemein wird hier von Leistungsnachweisen gesprochen, die sowohl als schriftliche Arbeiten gefertigt werden, aber auch anderer Natur sein können (mdl. Abfrage, Hausaufgabenkontrolle, Referate, …). </a:t>
            </a:r>
          </a:p>
          <a:p>
            <a:pPr>
              <a:lnSpc>
                <a:spcPct val="120000"/>
              </a:lnSpc>
            </a:pPr>
            <a:r>
              <a:rPr lang="de-DE" sz="2000" dirty="0">
                <a:solidFill>
                  <a:srgbClr val="000000"/>
                </a:solidFill>
                <a:latin typeface="Calibri" panose="020F0502020204030204" pitchFamily="34" charset="0"/>
                <a:ea typeface="Calibri" panose="020F0502020204030204" pitchFamily="34" charset="0"/>
              </a:rPr>
              <a:t>Man spricht von einer Täuschung bzw. Täuschungsversuch, wenn Schülerinnen und Schüler sich nicht ausdrücklich zugelassener Hilfsmittel</a:t>
            </a:r>
            <a:r>
              <a:rPr lang="de-DE" sz="2000" dirty="0">
                <a:solidFill>
                  <a:srgbClr val="000000"/>
                </a:solidFill>
                <a:effectLst/>
                <a:latin typeface="Calibri" panose="020F0502020204030204" pitchFamily="34" charset="0"/>
                <a:ea typeface="Calibri" panose="020F0502020204030204" pitchFamily="34" charset="0"/>
              </a:rPr>
              <a:t> </a:t>
            </a:r>
            <a:r>
              <a:rPr lang="de-DE" sz="2000" dirty="0">
                <a:solidFill>
                  <a:srgbClr val="000000"/>
                </a:solidFill>
                <a:latin typeface="Calibri" panose="020F0502020204030204" pitchFamily="34" charset="0"/>
                <a:ea typeface="Calibri" panose="020F0502020204030204" pitchFamily="34" charset="0"/>
              </a:rPr>
              <a:t>bedienen oder diese mit sich führen, fremde Hilfe in Anspruch nehmen oder auf andere Weise über den nachzuweisenden Leistungsstand täuschen. </a:t>
            </a:r>
          </a:p>
          <a:p>
            <a:pPr>
              <a:lnSpc>
                <a:spcPct val="120000"/>
              </a:lnSpc>
            </a:pPr>
            <a:r>
              <a:rPr lang="de-DE" sz="2000" dirty="0">
                <a:solidFill>
                  <a:srgbClr val="000000"/>
                </a:solidFill>
                <a:latin typeface="Calibri" panose="020F0502020204030204" pitchFamily="34" charset="0"/>
                <a:ea typeface="Calibri" panose="020F0502020204030204" pitchFamily="34" charset="0"/>
              </a:rPr>
              <a:t>Auch einer Täuschung Vorschub leisten, in dem man anderen dies ermöglicht, kann sanktioniert werden.</a:t>
            </a:r>
          </a:p>
          <a:p>
            <a:pPr>
              <a:lnSpc>
                <a:spcPct val="120000"/>
              </a:lnSpc>
            </a:pPr>
            <a:r>
              <a:rPr lang="de-DE" sz="2000" dirty="0">
                <a:solidFill>
                  <a:srgbClr val="000000"/>
                </a:solidFill>
                <a:latin typeface="Calibri" panose="020F0502020204030204" pitchFamily="34" charset="0"/>
                <a:ea typeface="Calibri" panose="020F0502020204030204" pitchFamily="34" charset="0"/>
              </a:rPr>
              <a:t> Dabei kommen verschiedene Maßnahmen unter Beachtung der Verhältnismäßigkeit in Betracht. </a:t>
            </a:r>
            <a:endParaRPr lang="de-DE" sz="2000" dirty="0">
              <a:solidFill>
                <a:srgbClr val="000000"/>
              </a:solidFill>
              <a:effectLst/>
              <a:latin typeface="Calibri" panose="020F0502020204030204" pitchFamily="34" charset="0"/>
              <a:ea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162148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5D2A1-B9CC-4B4A-B10C-CCB905FF0576}"/>
              </a:ext>
            </a:extLst>
          </p:cNvPr>
          <p:cNvSpPr>
            <a:spLocks noGrp="1"/>
          </p:cNvSpPr>
          <p:nvPr>
            <p:ph type="title"/>
          </p:nvPr>
        </p:nvSpPr>
        <p:spPr/>
        <p:txBody>
          <a:bodyPr>
            <a:normAutofit fontScale="90000"/>
          </a:bodyPr>
          <a:lstStyle/>
          <a:p>
            <a:pPr algn="ctr"/>
            <a:r>
              <a:rPr lang="de-DE" sz="4400" b="1" dirty="0"/>
              <a:t>§73 </a:t>
            </a:r>
            <a:r>
              <a:rPr lang="de-DE" sz="4400" b="1" dirty="0" err="1"/>
              <a:t>HSchG</a:t>
            </a:r>
            <a:r>
              <a:rPr lang="de-DE" sz="4400" b="1" dirty="0"/>
              <a:t> / VOGSV § 26 – § 36</a:t>
            </a:r>
            <a:br>
              <a:rPr lang="de-DE" sz="4400" b="1" dirty="0"/>
            </a:br>
            <a:r>
              <a:rPr lang="de-DE" sz="4400" b="1" dirty="0"/>
              <a:t>Leistungsfeststellung und -bewertung</a:t>
            </a:r>
            <a:endParaRPr lang="de-DE" dirty="0"/>
          </a:p>
        </p:txBody>
      </p:sp>
      <p:sp>
        <p:nvSpPr>
          <p:cNvPr id="3" name="Inhaltsplatzhalter 2">
            <a:extLst>
              <a:ext uri="{FF2B5EF4-FFF2-40B4-BE49-F238E27FC236}">
                <a16:creationId xmlns:a16="http://schemas.microsoft.com/office/drawing/2014/main" id="{A6426577-AB78-4E8B-946A-D72E3C7F2463}"/>
              </a:ext>
            </a:extLst>
          </p:cNvPr>
          <p:cNvSpPr>
            <a:spLocks noGrp="1"/>
          </p:cNvSpPr>
          <p:nvPr>
            <p:ph idx="1"/>
          </p:nvPr>
        </p:nvSpPr>
        <p:spPr/>
        <p:txBody>
          <a:bodyPr>
            <a:normAutofit lnSpcReduction="10000"/>
          </a:bodyPr>
          <a:lstStyle/>
          <a:p>
            <a:pPr marL="0" indent="0">
              <a:buNone/>
            </a:pPr>
            <a:r>
              <a:rPr lang="de-DE" sz="2400" b="1" dirty="0">
                <a:ea typeface="Calibri" panose="020F0502020204030204" pitchFamily="34" charset="0"/>
              </a:rPr>
              <a:t>Täuschungsversuch</a:t>
            </a:r>
            <a:r>
              <a:rPr lang="de-DE" sz="2400" dirty="0">
                <a:ea typeface="Calibri" panose="020F0502020204030204" pitchFamily="34" charset="0"/>
              </a:rPr>
              <a:t> - Ermahnung und Androhung einer der nachfolgend beschriebenen Maßnahmen:</a:t>
            </a:r>
          </a:p>
          <a:p>
            <a:r>
              <a:rPr lang="de-DE" sz="2200" dirty="0">
                <a:ea typeface="Calibri" panose="020F0502020204030204" pitchFamily="34" charset="0"/>
              </a:rPr>
              <a:t>Beendigung des Leistungsnachweises und anteilige Bewertung des bearbeiteten Teils, auf den sich die Täuschungshandlung nicht bezieht</a:t>
            </a:r>
            <a:endParaRPr lang="de-DE" sz="2200" dirty="0"/>
          </a:p>
          <a:p>
            <a:r>
              <a:rPr lang="de-DE" sz="2200" dirty="0">
                <a:ea typeface="Calibri" panose="020F0502020204030204" pitchFamily="34" charset="0"/>
              </a:rPr>
              <a:t>Beendigung des Leistungsnachweises ohne Bewertung, wobei zugleich der Schülerin oder dem Schüler Gelegenheit gegeben wird, den Leistungsnachweis unter gleichen Bedingungen, jedoch mit veränderter Themen- oder Aufgabenstellung aus der gleichen Unterrichtseinheit zu wiederholen; in diesem Fall muss keine Ankündigungsfrist eingehalten werden; eine Weigerung oder erneuter Täuschungsversuch gilt als nichterbrachte Leistung und Erteilung der Note "ungenügend“.</a:t>
            </a:r>
          </a:p>
          <a:p>
            <a:r>
              <a:rPr lang="de-DE" sz="2200" dirty="0">
                <a:ea typeface="Calibri" panose="020F0502020204030204" pitchFamily="34" charset="0"/>
              </a:rPr>
              <a:t>Beendigung des Leistungsnachweises und Erteilung der Note "ungenügend“.</a:t>
            </a:r>
          </a:p>
          <a:p>
            <a:r>
              <a:rPr lang="de-DE" sz="2200" dirty="0">
                <a:ea typeface="Calibri" panose="020F0502020204030204" pitchFamily="34" charset="0"/>
              </a:rPr>
              <a:t>Dies gilt ebenfalls, wenn die Täuschung erst nach Anfertigung des Leistungsnachweises festgestellt wird.</a:t>
            </a:r>
            <a:endParaRPr lang="de-DE" sz="2200" dirty="0"/>
          </a:p>
          <a:p>
            <a:endParaRPr lang="de-DE" dirty="0"/>
          </a:p>
          <a:p>
            <a:endParaRPr lang="de-DE" dirty="0"/>
          </a:p>
          <a:p>
            <a:endParaRPr lang="de-DE" dirty="0"/>
          </a:p>
        </p:txBody>
      </p:sp>
    </p:spTree>
    <p:extLst>
      <p:ext uri="{BB962C8B-B14F-4D97-AF65-F5344CB8AC3E}">
        <p14:creationId xmlns:p14="http://schemas.microsoft.com/office/powerpoint/2010/main" val="105205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400" b="1" dirty="0"/>
              <a:t>§ 75 </a:t>
            </a:r>
            <a:r>
              <a:rPr lang="de-DE" sz="4400" b="1" dirty="0" err="1"/>
              <a:t>HSchG</a:t>
            </a:r>
            <a:r>
              <a:rPr lang="de-DE" sz="4400" b="1" dirty="0"/>
              <a:t> - Versetzung</a:t>
            </a:r>
            <a:br>
              <a:rPr lang="de-DE" dirty="0"/>
            </a:br>
            <a:r>
              <a:rPr lang="de-DE" sz="1600" b="0" i="1" dirty="0">
                <a:solidFill>
                  <a:srgbClr val="505050"/>
                </a:solidFill>
                <a:effectLst/>
                <a:latin typeface="+mn-lt"/>
              </a:rPr>
              <a:t>https://www.rv.hessenrecht.hessen.de/perma?j=SchulG_HE_!_75</a:t>
            </a:r>
            <a:endParaRPr lang="de-DE" sz="1600" dirty="0">
              <a:latin typeface="+mn-lt"/>
            </a:endParaRPr>
          </a:p>
        </p:txBody>
      </p:sp>
      <p:sp>
        <p:nvSpPr>
          <p:cNvPr id="3" name="Inhaltsplatzhalter 2">
            <a:extLst>
              <a:ext uri="{FF2B5EF4-FFF2-40B4-BE49-F238E27FC236}">
                <a16:creationId xmlns:a16="http://schemas.microsoft.com/office/drawing/2014/main" id="{D68DF6F3-8F8F-4707-8F1F-DCAB689EA353}"/>
              </a:ext>
            </a:extLst>
          </p:cNvPr>
          <p:cNvSpPr>
            <a:spLocks noGrp="1"/>
          </p:cNvSpPr>
          <p:nvPr>
            <p:ph idx="1"/>
          </p:nvPr>
        </p:nvSpPr>
        <p:spPr/>
        <p:txBody>
          <a:bodyPr/>
          <a:lstStyle/>
          <a:p>
            <a:pPr marL="0" indent="0">
              <a:buNone/>
            </a:pPr>
            <a:r>
              <a:rPr lang="de-DE" sz="2200" dirty="0"/>
              <a:t>Ein Schüler/eine Schülerin ist grundsätzlich zu versetzen, wenn keine Note schlechter als „ausreichend“ ist </a:t>
            </a:r>
          </a:p>
          <a:p>
            <a:pPr marL="0" indent="0">
              <a:buNone/>
            </a:pPr>
            <a:r>
              <a:rPr lang="de-DE" sz="2200" dirty="0"/>
              <a:t>			oder</a:t>
            </a:r>
          </a:p>
          <a:p>
            <a:pPr marL="0" indent="0">
              <a:buNone/>
            </a:pPr>
            <a:r>
              <a:rPr lang="de-DE" sz="2200" dirty="0"/>
              <a:t>trotz nicht ausreichender oder nicht erbrachter Leistungen in einzelnen Fächern eine </a:t>
            </a:r>
            <a:r>
              <a:rPr lang="de-DE" sz="2200"/>
              <a:t>erfolgreiche Teilnahme </a:t>
            </a:r>
            <a:r>
              <a:rPr lang="de-DE" sz="2200" dirty="0"/>
              <a:t>am Unterricht des nächsthöheren Schuljahrgangs unter Berücksichtigung der Lernentwicklung der Schülerin oder des Schülers zu erwarten ist.</a:t>
            </a:r>
            <a:endParaRPr lang="de-DE" dirty="0"/>
          </a:p>
        </p:txBody>
      </p:sp>
    </p:spTree>
    <p:extLst>
      <p:ext uri="{BB962C8B-B14F-4D97-AF65-F5344CB8AC3E}">
        <p14:creationId xmlns:p14="http://schemas.microsoft.com/office/powerpoint/2010/main" val="260736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152" y="931141"/>
            <a:ext cx="11243733" cy="984250"/>
          </a:xfrm>
        </p:spPr>
        <p:txBody>
          <a:bodyPr>
            <a:normAutofit/>
          </a:bodyPr>
          <a:lstStyle/>
          <a:p>
            <a:pPr algn="ctr"/>
            <a:r>
              <a:rPr lang="de-DE" sz="4400" b="1" dirty="0"/>
              <a:t>§ 17 VOGSV Anlage 1 - Versetzung</a:t>
            </a:r>
            <a:br>
              <a:rPr lang="de-DE" dirty="0"/>
            </a:br>
            <a:r>
              <a:rPr lang="de-DE" sz="1600" b="0" i="1" dirty="0">
                <a:solidFill>
                  <a:srgbClr val="505050"/>
                </a:solidFill>
                <a:effectLst/>
                <a:latin typeface="+mn-lt"/>
              </a:rPr>
              <a:t>https://www.rv.hessenrecht.hessen.de/perma?j=SchulG_HE_!_75</a:t>
            </a:r>
            <a:endParaRPr lang="de-DE" sz="1600" dirty="0">
              <a:latin typeface="+mn-lt"/>
            </a:endParaRPr>
          </a:p>
        </p:txBody>
      </p:sp>
      <p:sp>
        <p:nvSpPr>
          <p:cNvPr id="3" name="Inhaltsplatzhalter 2">
            <a:extLst>
              <a:ext uri="{FF2B5EF4-FFF2-40B4-BE49-F238E27FC236}">
                <a16:creationId xmlns:a16="http://schemas.microsoft.com/office/drawing/2014/main" id="{D68DF6F3-8F8F-4707-8F1F-DCAB689EA353}"/>
              </a:ext>
            </a:extLst>
          </p:cNvPr>
          <p:cNvSpPr>
            <a:spLocks noGrp="1"/>
          </p:cNvSpPr>
          <p:nvPr>
            <p:ph idx="1"/>
          </p:nvPr>
        </p:nvSpPr>
        <p:spPr>
          <a:xfrm>
            <a:off x="721785" y="2342870"/>
            <a:ext cx="11214100" cy="4271962"/>
          </a:xfrm>
        </p:spPr>
        <p:txBody>
          <a:bodyPr>
            <a:normAutofit lnSpcReduction="10000"/>
          </a:bodyPr>
          <a:lstStyle/>
          <a:p>
            <a:pPr marL="0" indent="0">
              <a:buNone/>
            </a:pPr>
            <a:r>
              <a:rPr lang="de-DE" dirty="0"/>
              <a:t>Ausgleich in der </a:t>
            </a:r>
            <a:r>
              <a:rPr lang="de-DE" b="1" dirty="0"/>
              <a:t>Hauptschule</a:t>
            </a:r>
            <a:r>
              <a:rPr lang="de-DE" dirty="0"/>
              <a:t> </a:t>
            </a:r>
            <a:r>
              <a:rPr lang="de-DE" dirty="0">
                <a:solidFill>
                  <a:srgbClr val="FF0000"/>
                </a:solidFill>
              </a:rPr>
              <a:t>nicht</a:t>
            </a:r>
            <a:r>
              <a:rPr lang="de-DE" dirty="0"/>
              <a:t> möglich bei</a:t>
            </a:r>
          </a:p>
          <a:p>
            <a:pPr marL="0" indent="0">
              <a:buNone/>
            </a:pPr>
            <a:endParaRPr lang="de-DE" dirty="0"/>
          </a:p>
          <a:p>
            <a:pPr marL="457200" lvl="1" indent="0">
              <a:buNone/>
            </a:pPr>
            <a:r>
              <a:rPr lang="de-DE" dirty="0"/>
              <a:t>… fünf oder mehr nicht ausreichenden Fachnoten,</a:t>
            </a:r>
          </a:p>
          <a:p>
            <a:pPr marL="457200" lvl="1" indent="0">
              <a:buNone/>
            </a:pPr>
            <a:r>
              <a:rPr lang="de-DE" dirty="0"/>
              <a:t>… drei oder mehr nicht ausreichenden Fachnoten , wenn das Fach Deutsch oder Mathematik oder ein Lernbereich nach § 6 Abs. 3 Satz 3 </a:t>
            </a:r>
            <a:r>
              <a:rPr lang="de-DE" dirty="0" err="1"/>
              <a:t>HSchG</a:t>
            </a:r>
            <a:r>
              <a:rPr lang="de-DE" dirty="0"/>
              <a:t> (z.B. GL) dabei ist.</a:t>
            </a:r>
          </a:p>
          <a:p>
            <a:pPr marL="0" indent="0">
              <a:buNone/>
            </a:pPr>
            <a:endParaRPr lang="de-DE" dirty="0"/>
          </a:p>
          <a:p>
            <a:pPr marL="0" indent="0">
              <a:buNone/>
            </a:pPr>
            <a:r>
              <a:rPr lang="de-DE" dirty="0"/>
              <a:t>Ausgleich </a:t>
            </a:r>
            <a:r>
              <a:rPr lang="de-DE" dirty="0">
                <a:solidFill>
                  <a:srgbClr val="FF0000"/>
                </a:solidFill>
              </a:rPr>
              <a:t>möglich</a:t>
            </a:r>
            <a:r>
              <a:rPr lang="de-DE" dirty="0"/>
              <a:t>:</a:t>
            </a:r>
          </a:p>
          <a:p>
            <a:pPr marL="0" indent="0">
              <a:buNone/>
            </a:pPr>
            <a:r>
              <a:rPr lang="de-DE" sz="2200" dirty="0"/>
              <a:t>Ein Ausgleich einer Note schlechter als ausreichend in einem Fach oder Lernbereich  kann nur durch die Note befriedigend oder besser in einem anderen Fach oder Lernbereich ausgeglichen werden.</a:t>
            </a:r>
          </a:p>
          <a:p>
            <a:pPr marL="0" indent="0">
              <a:buNone/>
            </a:pPr>
            <a:r>
              <a:rPr lang="de-DE" dirty="0"/>
              <a:t> </a:t>
            </a:r>
          </a:p>
          <a:p>
            <a:pPr marL="0" indent="0">
              <a:buNone/>
            </a:pPr>
            <a:endParaRPr lang="de-DE" dirty="0"/>
          </a:p>
        </p:txBody>
      </p:sp>
    </p:spTree>
    <p:extLst>
      <p:ext uri="{BB962C8B-B14F-4D97-AF65-F5344CB8AC3E}">
        <p14:creationId xmlns:p14="http://schemas.microsoft.com/office/powerpoint/2010/main" val="3598837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AF784-D648-4706-9258-EEF3C3E5C03D}"/>
              </a:ext>
            </a:extLst>
          </p:cNvPr>
          <p:cNvSpPr>
            <a:spLocks noGrp="1"/>
          </p:cNvSpPr>
          <p:nvPr>
            <p:ph type="title"/>
          </p:nvPr>
        </p:nvSpPr>
        <p:spPr/>
        <p:txBody>
          <a:bodyPr/>
          <a:lstStyle/>
          <a:p>
            <a:pPr algn="ctr"/>
            <a:r>
              <a:rPr lang="de-DE" sz="4400" b="1" dirty="0"/>
              <a:t>§ 17 VOGSV Anlage 1 - Versetzung</a:t>
            </a:r>
            <a:endParaRPr lang="de-DE" dirty="0"/>
          </a:p>
        </p:txBody>
      </p:sp>
      <p:sp>
        <p:nvSpPr>
          <p:cNvPr id="3" name="Inhaltsplatzhalter 2">
            <a:extLst>
              <a:ext uri="{FF2B5EF4-FFF2-40B4-BE49-F238E27FC236}">
                <a16:creationId xmlns:a16="http://schemas.microsoft.com/office/drawing/2014/main" id="{40965992-C8E7-4BF4-AC0C-DAF84E045FEA}"/>
              </a:ext>
            </a:extLst>
          </p:cNvPr>
          <p:cNvSpPr>
            <a:spLocks noGrp="1"/>
          </p:cNvSpPr>
          <p:nvPr>
            <p:ph idx="1"/>
          </p:nvPr>
        </p:nvSpPr>
        <p:spPr>
          <a:xfrm>
            <a:off x="565649" y="2798763"/>
            <a:ext cx="11214100" cy="2393950"/>
          </a:xfrm>
        </p:spPr>
        <p:txBody>
          <a:bodyPr>
            <a:normAutofit/>
          </a:bodyPr>
          <a:lstStyle/>
          <a:p>
            <a:pPr marL="0" indent="0">
              <a:buNone/>
            </a:pPr>
            <a:r>
              <a:rPr lang="de-DE" sz="2200" dirty="0"/>
              <a:t>Ausgleich in der </a:t>
            </a:r>
            <a:r>
              <a:rPr lang="de-DE" sz="2200" b="1" dirty="0"/>
              <a:t>Realschule</a:t>
            </a:r>
            <a:r>
              <a:rPr lang="de-DE" sz="2200" dirty="0"/>
              <a:t> </a:t>
            </a:r>
            <a:r>
              <a:rPr lang="de-DE" sz="2200" dirty="0">
                <a:solidFill>
                  <a:srgbClr val="FF0000"/>
                </a:solidFill>
              </a:rPr>
              <a:t>nicht</a:t>
            </a:r>
            <a:r>
              <a:rPr lang="de-DE" sz="2200" dirty="0"/>
              <a:t> möglich bei</a:t>
            </a:r>
          </a:p>
          <a:p>
            <a:pPr marL="457200" lvl="1" indent="0">
              <a:buNone/>
            </a:pPr>
            <a:r>
              <a:rPr lang="de-DE" sz="1800" dirty="0"/>
              <a:t>… </a:t>
            </a:r>
            <a:r>
              <a:rPr lang="de-DE" sz="1800" dirty="0">
                <a:ea typeface="Calibri" panose="020F0502020204030204" pitchFamily="34" charset="0"/>
              </a:rPr>
              <a:t>der Note „ungenügend“ (6) in einem Hauptfach</a:t>
            </a:r>
            <a:r>
              <a:rPr lang="de-DE" sz="1800" dirty="0"/>
              <a:t>,</a:t>
            </a:r>
          </a:p>
          <a:p>
            <a:pPr marL="457200" lvl="1" indent="0">
              <a:buNone/>
            </a:pPr>
            <a:r>
              <a:rPr lang="de-DE" sz="1800" dirty="0"/>
              <a:t>… </a:t>
            </a:r>
            <a:r>
              <a:rPr lang="de-DE" sz="1800" dirty="0">
                <a:ea typeface="Calibri" panose="020F0502020204030204" pitchFamily="34" charset="0"/>
              </a:rPr>
              <a:t>zweimal der Note „mangelhaft“ (5) in zwei Hauptfächern</a:t>
            </a:r>
          </a:p>
          <a:p>
            <a:pPr marL="457200" lvl="1" indent="0">
              <a:buNone/>
            </a:pPr>
            <a:r>
              <a:rPr lang="de-DE" sz="1800" dirty="0">
                <a:ea typeface="Calibri" panose="020F0502020204030204" pitchFamily="34" charset="0"/>
              </a:rPr>
              <a:t>… einmal der Note „mangelhaft“ (5) in einem Hauptfach sowie der Note „ungenügend“ (6) in einem anderen Fach</a:t>
            </a:r>
          </a:p>
          <a:p>
            <a:pPr marL="457200" lvl="1" indent="0">
              <a:buNone/>
            </a:pPr>
            <a:r>
              <a:rPr lang="de-DE" sz="1800" dirty="0">
                <a:ea typeface="Calibri" panose="020F0502020204030204" pitchFamily="34" charset="0"/>
              </a:rPr>
              <a:t>… mehr als zwei Fachnoten mit nicht ausreichenden Leistungen</a:t>
            </a:r>
            <a:endParaRPr lang="de-DE" sz="1800" dirty="0"/>
          </a:p>
          <a:p>
            <a:pPr marL="914400" lvl="2" indent="0">
              <a:buNone/>
            </a:pPr>
            <a:endParaRPr lang="de-DE" dirty="0"/>
          </a:p>
          <a:p>
            <a:endParaRPr lang="de-DE" dirty="0"/>
          </a:p>
          <a:p>
            <a:endParaRPr lang="de-DE" dirty="0"/>
          </a:p>
        </p:txBody>
      </p:sp>
    </p:spTree>
    <p:extLst>
      <p:ext uri="{BB962C8B-B14F-4D97-AF65-F5344CB8AC3E}">
        <p14:creationId xmlns:p14="http://schemas.microsoft.com/office/powerpoint/2010/main" val="4212293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C584B-0D7E-4A0E-BF64-38A21DFDC12C}"/>
              </a:ext>
            </a:extLst>
          </p:cNvPr>
          <p:cNvSpPr>
            <a:spLocks noGrp="1"/>
          </p:cNvSpPr>
          <p:nvPr>
            <p:ph type="title"/>
          </p:nvPr>
        </p:nvSpPr>
        <p:spPr/>
        <p:txBody>
          <a:bodyPr/>
          <a:lstStyle/>
          <a:p>
            <a:pPr algn="ctr"/>
            <a:r>
              <a:rPr lang="de-DE" sz="4400" b="1" dirty="0"/>
              <a:t>§ 17 VOGSV Anlage 1 - Versetzung</a:t>
            </a:r>
            <a:endParaRPr lang="de-DE" dirty="0"/>
          </a:p>
        </p:txBody>
      </p:sp>
      <p:sp>
        <p:nvSpPr>
          <p:cNvPr id="3" name="Inhaltsplatzhalter 2">
            <a:extLst>
              <a:ext uri="{FF2B5EF4-FFF2-40B4-BE49-F238E27FC236}">
                <a16:creationId xmlns:a16="http://schemas.microsoft.com/office/drawing/2014/main" id="{972801ED-DF8E-4FC1-8E5D-4A8437433993}"/>
              </a:ext>
            </a:extLst>
          </p:cNvPr>
          <p:cNvSpPr>
            <a:spLocks noGrp="1"/>
          </p:cNvSpPr>
          <p:nvPr>
            <p:ph idx="1"/>
          </p:nvPr>
        </p:nvSpPr>
        <p:spPr/>
        <p:txBody>
          <a:bodyPr/>
          <a:lstStyle/>
          <a:p>
            <a:pPr marL="0" indent="0">
              <a:buNone/>
            </a:pPr>
            <a:r>
              <a:rPr lang="de-DE" sz="2200" dirty="0"/>
              <a:t>Ausgleich in der </a:t>
            </a:r>
            <a:r>
              <a:rPr lang="de-DE" sz="2200" b="1" dirty="0"/>
              <a:t>Realschule</a:t>
            </a:r>
            <a:r>
              <a:rPr lang="de-DE" sz="2200" dirty="0"/>
              <a:t> </a:t>
            </a:r>
            <a:r>
              <a:rPr lang="de-DE" sz="2200" dirty="0">
                <a:solidFill>
                  <a:srgbClr val="FF0000"/>
                </a:solidFill>
              </a:rPr>
              <a:t>möglich</a:t>
            </a:r>
            <a:r>
              <a:rPr lang="de-DE" sz="2200" dirty="0"/>
              <a:t>: </a:t>
            </a:r>
          </a:p>
          <a:p>
            <a:pPr>
              <a:buFontTx/>
              <a:buChar char="-"/>
            </a:pPr>
            <a:r>
              <a:rPr lang="de-DE" sz="2200" dirty="0"/>
              <a:t>Note 5 im Hauptfach: </a:t>
            </a:r>
          </a:p>
          <a:p>
            <a:pPr marL="914400" lvl="2" indent="0">
              <a:buNone/>
            </a:pPr>
            <a:r>
              <a:rPr lang="de-DE" sz="1800" dirty="0"/>
              <a:t>1 x Note 2 in einem anderen Hauptfach oder 2 x Note 3 in anderen Hauptfächern</a:t>
            </a:r>
          </a:p>
          <a:p>
            <a:pPr marL="914400" lvl="2" indent="0">
              <a:buNone/>
            </a:pPr>
            <a:r>
              <a:rPr lang="de-DE" sz="1800" dirty="0"/>
              <a:t>1 x Hauptfach 3 und Notendurchschnitt aller Fächer mindestens 3,0.</a:t>
            </a:r>
          </a:p>
          <a:p>
            <a:pPr>
              <a:buFontTx/>
              <a:buChar char="-"/>
            </a:pPr>
            <a:r>
              <a:rPr lang="de-DE" sz="2200" dirty="0"/>
              <a:t>Note 5 im Nebenfach:</a:t>
            </a:r>
          </a:p>
          <a:p>
            <a:pPr marL="914400" lvl="2" indent="0">
              <a:buNone/>
            </a:pPr>
            <a:r>
              <a:rPr lang="de-DE" sz="1800" dirty="0"/>
              <a:t>1 x Note 2 in einem beliebigen Fach</a:t>
            </a:r>
          </a:p>
          <a:p>
            <a:pPr marL="914400" lvl="2" indent="0">
              <a:buNone/>
            </a:pPr>
            <a:r>
              <a:rPr lang="de-DE" sz="1800" dirty="0"/>
              <a:t>2 x Note 3 in zwei beliebigen Fächern</a:t>
            </a:r>
          </a:p>
          <a:p>
            <a:pPr>
              <a:buFontTx/>
              <a:buChar char="-"/>
            </a:pPr>
            <a:r>
              <a:rPr lang="de-DE" sz="2200" dirty="0"/>
              <a:t>Note 6 im Nebenfach:</a:t>
            </a:r>
          </a:p>
          <a:p>
            <a:pPr marL="914400" lvl="2" indent="0">
              <a:buNone/>
            </a:pPr>
            <a:r>
              <a:rPr lang="de-DE" sz="1800" dirty="0"/>
              <a:t>1 x Note 1 in einem beliebigen Fach</a:t>
            </a:r>
          </a:p>
          <a:p>
            <a:pPr marL="914400" lvl="2" indent="0">
              <a:buNone/>
            </a:pPr>
            <a:r>
              <a:rPr lang="de-DE" sz="1800" dirty="0"/>
              <a:t>2 x Note 2 in zwei beliebigen Fächern</a:t>
            </a:r>
          </a:p>
          <a:p>
            <a:pPr marL="914400" lvl="2" indent="0">
              <a:buNone/>
            </a:pPr>
            <a:r>
              <a:rPr lang="de-DE" sz="1800" dirty="0"/>
              <a:t>3 x Note 3 in drei beliebigen Fächern</a:t>
            </a:r>
          </a:p>
        </p:txBody>
      </p:sp>
    </p:spTree>
    <p:extLst>
      <p:ext uri="{BB962C8B-B14F-4D97-AF65-F5344CB8AC3E}">
        <p14:creationId xmlns:p14="http://schemas.microsoft.com/office/powerpoint/2010/main" val="2663773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Versetzung/Grundschule Kl. 1/2</a:t>
            </a:r>
            <a:endParaRPr lang="de-DE" dirty="0"/>
          </a:p>
        </p:txBody>
      </p:sp>
      <p:sp>
        <p:nvSpPr>
          <p:cNvPr id="7" name="Inhaltsplatzhalter 6">
            <a:extLst>
              <a:ext uri="{FF2B5EF4-FFF2-40B4-BE49-F238E27FC236}">
                <a16:creationId xmlns:a16="http://schemas.microsoft.com/office/drawing/2014/main" id="{45BE6641-2BF0-4BE3-BBB5-FFA3C66D648C}"/>
              </a:ext>
            </a:extLst>
          </p:cNvPr>
          <p:cNvSpPr>
            <a:spLocks noGrp="1"/>
          </p:cNvSpPr>
          <p:nvPr>
            <p:ph idx="1"/>
          </p:nvPr>
        </p:nvSpPr>
        <p:spPr>
          <a:xfrm>
            <a:off x="709084" y="2064964"/>
            <a:ext cx="11214100" cy="4271962"/>
          </a:xfrm>
        </p:spPr>
        <p:txBody>
          <a:bodyPr>
            <a:normAutofit lnSpcReduction="10000"/>
          </a:bodyPr>
          <a:lstStyle/>
          <a:p>
            <a:r>
              <a:rPr lang="de-DE" sz="2000" dirty="0"/>
              <a:t>In der Grundschule, als einem für alle Schülerinnen und Schüler gemeinsamen Bildungsgang, kommt es neben der Vermittlung von Grundkenntnissen und Grundfertigkeiten darauf an, die verschiedenen Fähigkeiten der Schülerinnen und Schüler zu entwickeln und ihre Lern- und Leistungsbereitschaft zu wecken.</a:t>
            </a:r>
          </a:p>
          <a:p>
            <a:r>
              <a:rPr lang="de-DE" sz="2000" dirty="0"/>
              <a:t>Im Hinblick darauf kommt in der Grundschule der individuellen Förderung der Schülerin oder des Schülers besondere Bedeutung zu. Die Nichtversetzung sollte nur dann ausgesprochen werden, wenn sie unter sorgfältiger Abwägung aller Umstände das für die Schülerin oder den Schüler bessere Mittel der individuellen Förderung darstellt.</a:t>
            </a:r>
          </a:p>
          <a:p>
            <a:r>
              <a:rPr lang="de-DE" sz="2000" dirty="0">
                <a:latin typeface="Calibri" panose="020F0502020204030204" pitchFamily="34" charset="0"/>
                <a:ea typeface="Calibri" panose="020F0502020204030204" pitchFamily="34" charset="0"/>
                <a:cs typeface="Calibri" panose="020F0502020204030204" pitchFamily="34" charset="0"/>
              </a:rPr>
              <a:t>Nach diesen Grundsätzen ist in den Jahrgangsstufen 2 bis 4 der Grundschule eine Versetzung in der Regel ausgeschlossen, wenn die Leistungen einer Schülerin oder eines Schülers in zwei der Fächer Deutsch, Mathematik und Sachunterricht nach den in § 73 Abs. 4 des Schulgesetzes festgelegten Maßstäben mit mangelhaft oder ungenügend zu bewerten sind.</a:t>
            </a:r>
          </a:p>
          <a:p>
            <a:r>
              <a:rPr lang="de-DE" sz="2000" dirty="0">
                <a:latin typeface="Calibri" panose="020F0502020204030204" pitchFamily="34" charset="0"/>
                <a:ea typeface="Calibri" panose="020F0502020204030204" pitchFamily="34" charset="0"/>
                <a:cs typeface="Calibri" panose="020F0502020204030204" pitchFamily="34" charset="0"/>
              </a:rPr>
              <a:t>Für die Versetzung in den Jahrgangsstufen 3 und 4 der Grundschule sind neben den Leistungen in den Fächern Deutsch, Mathematik und Sachunterricht auch die Leistungen in den anderen Fächern mit heranzuziehen.</a:t>
            </a:r>
          </a:p>
          <a:p>
            <a:endParaRPr lang="de-D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11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Versetzung/Grundschule Kl. 1/2</a:t>
            </a:r>
          </a:p>
        </p:txBody>
      </p:sp>
      <p:sp>
        <p:nvSpPr>
          <p:cNvPr id="3" name="Inhaltsplatzhalter 2">
            <a:extLst>
              <a:ext uri="{FF2B5EF4-FFF2-40B4-BE49-F238E27FC236}">
                <a16:creationId xmlns:a16="http://schemas.microsoft.com/office/drawing/2014/main" id="{6491591A-23E9-474C-A273-9395B14DB266}"/>
              </a:ext>
            </a:extLst>
          </p:cNvPr>
          <p:cNvSpPr>
            <a:spLocks noGrp="1"/>
          </p:cNvSpPr>
          <p:nvPr>
            <p:ph idx="1"/>
          </p:nvPr>
        </p:nvSpPr>
        <p:spPr/>
        <p:txBody>
          <a:bodyPr/>
          <a:lstStyle/>
          <a:p>
            <a:pPr marL="457200">
              <a:lnSpc>
                <a:spcPct val="150000"/>
              </a:lnSpc>
              <a:spcAft>
                <a:spcPts val="0"/>
              </a:spcAft>
            </a:pPr>
            <a:r>
              <a:rPr lang="de-DE" sz="2000" dirty="0">
                <a:ea typeface="Calibri" panose="020F0502020204030204" pitchFamily="34" charset="0"/>
                <a:cs typeface="Times New Roman" panose="02020603050405020304" pitchFamily="18" charset="0"/>
              </a:rPr>
              <a:t>Vorrücken in Jahrgangsstufe 2 </a:t>
            </a:r>
            <a:r>
              <a:rPr lang="de-DE" sz="2000" u="sng" dirty="0">
                <a:ea typeface="Calibri" panose="020F0502020204030204" pitchFamily="34" charset="0"/>
                <a:cs typeface="Times New Roman" panose="02020603050405020304" pitchFamily="18" charset="0"/>
              </a:rPr>
              <a:t>ohne</a:t>
            </a:r>
            <a:r>
              <a:rPr lang="de-DE" sz="2000" dirty="0">
                <a:ea typeface="Calibri" panose="020F0502020204030204" pitchFamily="34" charset="0"/>
                <a:cs typeface="Times New Roman" panose="02020603050405020304" pitchFamily="18" charset="0"/>
              </a:rPr>
              <a:t> Versetzung (pädagogische Einheit der Jahrgangsstufen 1 und 2), aber Ausnahme gemäß § 17 Abs. 3 Satz 2 </a:t>
            </a:r>
            <a:r>
              <a:rPr lang="de-DE" sz="2000" dirty="0" err="1">
                <a:ea typeface="Calibri" panose="020F0502020204030204" pitchFamily="34" charset="0"/>
                <a:cs typeface="Times New Roman" panose="02020603050405020304" pitchFamily="18" charset="0"/>
              </a:rPr>
              <a:t>HSchG</a:t>
            </a:r>
            <a:r>
              <a:rPr lang="de-DE" sz="2000" dirty="0">
                <a:ea typeface="Calibri" panose="020F0502020204030204" pitchFamily="34" charset="0"/>
                <a:cs typeface="Times New Roman" panose="02020603050405020304" pitchFamily="18" charset="0"/>
              </a:rPr>
              <a:t> -§ 17 Abs. 3 VOSGV und Anlage 1, I. zur VOGSV: </a:t>
            </a:r>
          </a:p>
          <a:p>
            <a:pPr lvl="1" indent="0">
              <a:lnSpc>
                <a:spcPct val="150000"/>
              </a:lnSpc>
              <a:buNone/>
            </a:pPr>
            <a:r>
              <a:rPr lang="de-DE" sz="2000" dirty="0">
                <a:ea typeface="Calibri" panose="020F0502020204030204" pitchFamily="34" charset="0"/>
                <a:cs typeface="Times New Roman" panose="02020603050405020304" pitchFamily="18" charset="0"/>
              </a:rPr>
              <a:t>Im Grundsatz: Nichtversetzung nur dann, wenn sie unter sorgfältiger Abwägung aller Umstände das bessere Mittel der individuellen Förderung darstellt; nähere Ausgestaltung der Versetzung in der 2., 3. und 4. Jahrgangsstufe in Anlage 1, I., Ziffer 2 </a:t>
            </a:r>
            <a:endParaRPr lang="de-DE" sz="2000" dirty="0">
              <a:effectLst/>
              <a:ea typeface="Calibri" panose="020F0502020204030204" pitchFamily="34" charset="0"/>
              <a:cs typeface="Times New Roman" panose="02020603050405020304" pitchFamily="18" charset="0"/>
            </a:endParaRPr>
          </a:p>
          <a:p>
            <a:pPr indent="0">
              <a:lnSpc>
                <a:spcPct val="150000"/>
              </a:lnSpc>
              <a:spcAft>
                <a:spcPts val="0"/>
              </a:spcAft>
              <a:buNone/>
            </a:pPr>
            <a:endParaRPr lang="de-DE" sz="2000" dirty="0">
              <a:effectLst/>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79945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Vertretungsunterricht (</a:t>
            </a:r>
            <a:r>
              <a:rPr lang="de-DE" dirty="0" err="1"/>
              <a:t>LiV</a:t>
            </a:r>
            <a:r>
              <a:rPr lang="de-DE" dirty="0"/>
              <a:t>)</a:t>
            </a:r>
          </a:p>
        </p:txBody>
      </p:sp>
      <p:sp>
        <p:nvSpPr>
          <p:cNvPr id="3" name="Untertitel 2"/>
          <p:cNvSpPr>
            <a:spLocks noGrp="1"/>
          </p:cNvSpPr>
          <p:nvPr>
            <p:ph idx="1"/>
          </p:nvPr>
        </p:nvSpPr>
        <p:spPr/>
        <p:txBody>
          <a:bodyPr>
            <a:normAutofit/>
          </a:bodyPr>
          <a:lstStyle/>
          <a:p>
            <a:endParaRPr lang="de-DE" dirty="0"/>
          </a:p>
          <a:p>
            <a:pPr algn="l"/>
            <a:r>
              <a:rPr lang="de-DE" sz="3500" dirty="0"/>
              <a:t>Das Heranziehen einer </a:t>
            </a:r>
            <a:r>
              <a:rPr lang="de-DE" sz="3500" dirty="0" err="1"/>
              <a:t>LiV</a:t>
            </a:r>
            <a:r>
              <a:rPr lang="de-DE" sz="3500" dirty="0"/>
              <a:t> zu Vertretungsstunden ist im „begründeten Ausnahmefall“ möglich. Der Einsatz kann jedoch ausschließlich in ihr bekannten Lerngruppen sowie den Fächern/Fachrichtungen stattfinden, in denen sie ausgebildet wird (§ 43 Abs. 6 </a:t>
            </a:r>
            <a:r>
              <a:rPr lang="de-DE" sz="3500" dirty="0" err="1"/>
              <a:t>HLbGDV</a:t>
            </a:r>
            <a:r>
              <a:rPr lang="de-DE" sz="3500" dirty="0"/>
              <a:t>). </a:t>
            </a:r>
          </a:p>
          <a:p>
            <a:pPr marL="342900" indent="-342900">
              <a:buFont typeface="Arial" panose="020B0604020202020204" pitchFamily="34" charset="0"/>
              <a:buChar char="•"/>
            </a:pPr>
            <a:endParaRPr lang="de-DE" dirty="0"/>
          </a:p>
        </p:txBody>
      </p:sp>
      <p:sp>
        <p:nvSpPr>
          <p:cNvPr id="4" name="Fußzeilenplatzhalter 3">
            <a:extLst>
              <a:ext uri="{FF2B5EF4-FFF2-40B4-BE49-F238E27FC236}">
                <a16:creationId xmlns:a16="http://schemas.microsoft.com/office/drawing/2014/main" id="{5F60DE0D-63E2-4C89-855C-A67881F5372A}"/>
              </a:ext>
            </a:extLst>
          </p:cNvPr>
          <p:cNvSpPr>
            <a:spLocks noGrp="1"/>
          </p:cNvSpPr>
          <p:nvPr>
            <p:ph type="ftr" sz="quarter" idx="11"/>
          </p:nvPr>
        </p:nvSpPr>
        <p:spPr>
          <a:xfrm>
            <a:off x="1775885" y="6453189"/>
            <a:ext cx="7969249" cy="288925"/>
          </a:xfrm>
        </p:spPr>
        <p:txBody>
          <a:bodyPr/>
          <a:lstStyle/>
          <a:p>
            <a:pPr>
              <a:defRPr/>
            </a:pPr>
            <a:r>
              <a:rPr lang="de-DE" dirty="0"/>
              <a:t>Studienseminar für Grund-, Haupt-, Real- und Förderschulen in Bad Vilbel</a:t>
            </a:r>
          </a:p>
        </p:txBody>
      </p:sp>
      <p:cxnSp>
        <p:nvCxnSpPr>
          <p:cNvPr id="5" name="Gerade Verbindung 9">
            <a:extLst>
              <a:ext uri="{FF2B5EF4-FFF2-40B4-BE49-F238E27FC236}">
                <a16:creationId xmlns:a16="http://schemas.microsoft.com/office/drawing/2014/main" id="{5A0F0439-F220-41C7-97AA-CE8CF29510B5}"/>
              </a:ext>
            </a:extLst>
          </p:cNvPr>
          <p:cNvCxnSpPr/>
          <p:nvPr/>
        </p:nvCxnSpPr>
        <p:spPr>
          <a:xfrm>
            <a:off x="1927226" y="6437313"/>
            <a:ext cx="82089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1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p:nvPr/>
        </p:nvPicPr>
        <p:blipFill rotWithShape="1">
          <a:blip r:embed="rId2"/>
          <a:srcRect l="33565" t="14698" r="36342" b="21810"/>
          <a:stretch/>
        </p:blipFill>
        <p:spPr bwMode="auto">
          <a:xfrm>
            <a:off x="932329" y="876923"/>
            <a:ext cx="4567762" cy="5488018"/>
          </a:xfrm>
          <a:prstGeom prst="rect">
            <a:avLst/>
          </a:prstGeom>
          <a:ln>
            <a:noFill/>
          </a:ln>
          <a:extLst>
            <a:ext uri="{53640926-AAD7-44D8-BBD7-CCE9431645EC}">
              <a14:shadowObscured xmlns:a14="http://schemas.microsoft.com/office/drawing/2010/main"/>
            </a:ext>
          </a:extLst>
        </p:spPr>
      </p:pic>
      <p:pic>
        <p:nvPicPr>
          <p:cNvPr id="5" name="Grafik 4">
            <a:extLst>
              <a:ext uri="{FF2B5EF4-FFF2-40B4-BE49-F238E27FC236}">
                <a16:creationId xmlns:a16="http://schemas.microsoft.com/office/drawing/2014/main" id="{D9B8E2DC-5FE1-419B-9F63-FAFF6D842949}"/>
              </a:ext>
            </a:extLst>
          </p:cNvPr>
          <p:cNvPicPr/>
          <p:nvPr/>
        </p:nvPicPr>
        <p:blipFill rotWithShape="1">
          <a:blip r:embed="rId3"/>
          <a:srcRect l="18518" t="24691" r="34358" b="16519"/>
          <a:stretch/>
        </p:blipFill>
        <p:spPr bwMode="auto">
          <a:xfrm>
            <a:off x="6096000" y="2124636"/>
            <a:ext cx="5674496" cy="4016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4242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928552" y="930509"/>
            <a:ext cx="9098035" cy="1077218"/>
          </a:xfrm>
          <a:prstGeom prst="rect">
            <a:avLst/>
          </a:prstGeom>
        </p:spPr>
        <p:txBody>
          <a:bodyPr wrap="square">
            <a:spAutoFit/>
          </a:bodyPr>
          <a:lstStyle/>
          <a:p>
            <a:r>
              <a:rPr lang="de-DE" sz="3200" dirty="0">
                <a:latin typeface="Arial" panose="020B0604020202020204" pitchFamily="34" charset="0"/>
                <a:ea typeface="Times New Roman" panose="02020603050405020304" pitchFamily="18" charset="0"/>
              </a:rPr>
              <a:t>Schulrechtkurs online: Auf dem Homepage-</a:t>
            </a:r>
            <a:r>
              <a:rPr lang="de-DE" sz="3200" dirty="0" err="1">
                <a:latin typeface="Arial" panose="020B0604020202020204" pitchFamily="34" charset="0"/>
                <a:ea typeface="Times New Roman" panose="02020603050405020304" pitchFamily="18" charset="0"/>
              </a:rPr>
              <a:t>Moodle</a:t>
            </a:r>
            <a:r>
              <a:rPr lang="de-DE" sz="3200" dirty="0">
                <a:latin typeface="Arial" panose="020B0604020202020204" pitchFamily="34" charset="0"/>
                <a:ea typeface="Times New Roman" panose="02020603050405020304" pitchFamily="18" charset="0"/>
              </a:rPr>
              <a:t> &gt; </a:t>
            </a:r>
            <a:r>
              <a:rPr lang="de-DE" sz="3200" dirty="0" err="1">
                <a:latin typeface="Arial" panose="020B0604020202020204" pitchFamily="34" charset="0"/>
                <a:ea typeface="Times New Roman" panose="02020603050405020304" pitchFamily="18" charset="0"/>
              </a:rPr>
              <a:t>LiV</a:t>
            </a:r>
            <a:r>
              <a:rPr lang="de-DE" sz="3200" dirty="0">
                <a:latin typeface="Arial" panose="020B0604020202020204" pitchFamily="34" charset="0"/>
                <a:ea typeface="Times New Roman" panose="02020603050405020304" pitchFamily="18" charset="0"/>
              </a:rPr>
              <a:t> &amp; Kollegium &gt; Links</a:t>
            </a:r>
          </a:p>
        </p:txBody>
      </p:sp>
      <p:pic>
        <p:nvPicPr>
          <p:cNvPr id="3" name="Grafik 2">
            <a:extLst>
              <a:ext uri="{FF2B5EF4-FFF2-40B4-BE49-F238E27FC236}">
                <a16:creationId xmlns:a16="http://schemas.microsoft.com/office/drawing/2014/main" id="{8ED1C5CF-9F00-4232-839B-4C20E2FFB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75" y="2758383"/>
            <a:ext cx="5253999" cy="1790670"/>
          </a:xfrm>
          <a:prstGeom prst="rect">
            <a:avLst/>
          </a:prstGeom>
        </p:spPr>
      </p:pic>
      <p:pic>
        <p:nvPicPr>
          <p:cNvPr id="6" name="Grafik 5">
            <a:extLst>
              <a:ext uri="{FF2B5EF4-FFF2-40B4-BE49-F238E27FC236}">
                <a16:creationId xmlns:a16="http://schemas.microsoft.com/office/drawing/2014/main" id="{B9E7F9F8-C2F2-4FE6-B06D-0B50A2946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642" y="2332024"/>
            <a:ext cx="4184383" cy="3127482"/>
          </a:xfrm>
          <a:prstGeom prst="rect">
            <a:avLst/>
          </a:prstGeom>
        </p:spPr>
      </p:pic>
      <p:sp>
        <p:nvSpPr>
          <p:cNvPr id="8" name="Inhaltsplatzhalter 7">
            <a:extLst>
              <a:ext uri="{FF2B5EF4-FFF2-40B4-BE49-F238E27FC236}">
                <a16:creationId xmlns:a16="http://schemas.microsoft.com/office/drawing/2014/main" id="{FF3EF377-157B-402F-A9DF-E9C7A72D9EA4}"/>
              </a:ext>
            </a:extLst>
          </p:cNvPr>
          <p:cNvSpPr>
            <a:spLocks noGrp="1"/>
          </p:cNvSpPr>
          <p:nvPr>
            <p:ph idx="1"/>
          </p:nvPr>
        </p:nvSpPr>
        <p:spPr>
          <a:xfrm>
            <a:off x="721785" y="2109788"/>
            <a:ext cx="11214100" cy="4120683"/>
          </a:xfrm>
        </p:spPr>
        <p:txBody>
          <a:bodyPr/>
          <a:lstStyle/>
          <a:p>
            <a:pPr marL="0" indent="0">
              <a:buNone/>
            </a:pPr>
            <a:endParaRPr lang="de-DE" dirty="0"/>
          </a:p>
        </p:txBody>
      </p:sp>
    </p:spTree>
    <p:extLst>
      <p:ext uri="{BB962C8B-B14F-4D97-AF65-F5344CB8AC3E}">
        <p14:creationId xmlns:p14="http://schemas.microsoft.com/office/powerpoint/2010/main" val="408472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Unterricht in gymnasialen Lerngruppen (</a:t>
            </a:r>
            <a:r>
              <a:rPr lang="de-DE" dirty="0" err="1"/>
              <a:t>LiV</a:t>
            </a:r>
            <a:r>
              <a:rPr lang="de-DE" dirty="0"/>
              <a:t>)</a:t>
            </a:r>
          </a:p>
        </p:txBody>
      </p:sp>
      <p:sp>
        <p:nvSpPr>
          <p:cNvPr id="3" name="Untertitel 2"/>
          <p:cNvSpPr>
            <a:spLocks noGrp="1"/>
          </p:cNvSpPr>
          <p:nvPr>
            <p:ph idx="1"/>
          </p:nvPr>
        </p:nvSpPr>
        <p:spPr>
          <a:xfrm>
            <a:off x="721785" y="2109788"/>
            <a:ext cx="11214100" cy="3949367"/>
          </a:xfrm>
        </p:spPr>
        <p:txBody>
          <a:bodyPr>
            <a:normAutofit lnSpcReduction="10000"/>
          </a:bodyPr>
          <a:lstStyle/>
          <a:p>
            <a:endParaRPr lang="de-DE" sz="1600" dirty="0"/>
          </a:p>
          <a:p>
            <a:pPr marL="0" indent="0">
              <a:buNone/>
            </a:pPr>
            <a:r>
              <a:rPr lang="de-DE" sz="2000" dirty="0">
                <a:solidFill>
                  <a:srgbClr val="000000"/>
                </a:solidFill>
              </a:rPr>
              <a:t>Der Einsatz in schulformübergreifenden Lerngruppen oder solchen, die im Leistungsniveau nach äußerer Differenzierung heterogen zusammengesetzt sind, ist selbstverständlich statthaft. Dies gilt auch für die Prüfungssituation. </a:t>
            </a:r>
          </a:p>
          <a:p>
            <a:pPr marL="0" indent="0">
              <a:buNone/>
            </a:pPr>
            <a:r>
              <a:rPr lang="de-DE" sz="2000" b="1" dirty="0">
                <a:solidFill>
                  <a:srgbClr val="FF0000"/>
                </a:solidFill>
              </a:rPr>
              <a:t>Aber:</a:t>
            </a:r>
          </a:p>
          <a:p>
            <a:pPr marL="0" indent="0" algn="l">
              <a:buNone/>
            </a:pPr>
            <a:r>
              <a:rPr lang="de-DE" sz="2000" dirty="0"/>
              <a:t>Für das Lehramt an Hauptschulen und Realschulen können die Prüfungslehrproben </a:t>
            </a:r>
            <a:r>
              <a:rPr lang="de-DE" sz="2000" b="1" dirty="0"/>
              <a:t>nicht</a:t>
            </a:r>
            <a:r>
              <a:rPr lang="de-DE" sz="2000" dirty="0"/>
              <a:t> in Lerngruppen des gymnasialen Bildungsgangs oder des Bildungsgangs der Grundschule erfolgen.</a:t>
            </a:r>
          </a:p>
          <a:p>
            <a:pPr marL="0" indent="0" algn="l">
              <a:buNone/>
            </a:pPr>
            <a:r>
              <a:rPr lang="de-DE" sz="2000" dirty="0"/>
              <a:t>In schulformübergreifenden Schulen, die eine Differenzierung in drei Leistungsniveaus (A-, B-, C-Kurse) vornehmen, kann die unterrichtspraktische Prüfung im Zweiten Staatsexamen  </a:t>
            </a:r>
            <a:r>
              <a:rPr lang="de-DE" sz="2000" b="1" dirty="0"/>
              <a:t>nicht</a:t>
            </a:r>
            <a:r>
              <a:rPr lang="de-DE" sz="2000" dirty="0"/>
              <a:t> in Lerngruppen des </a:t>
            </a:r>
            <a:r>
              <a:rPr lang="de-DE" sz="2000" b="1" dirty="0"/>
              <a:t>höchsten</a:t>
            </a:r>
            <a:r>
              <a:rPr lang="de-DE" sz="2000" dirty="0"/>
              <a:t> </a:t>
            </a:r>
            <a:r>
              <a:rPr lang="de-DE" sz="2000" b="1" dirty="0"/>
              <a:t>Leistungsniveaus</a:t>
            </a:r>
            <a:r>
              <a:rPr lang="de-DE" sz="2000" dirty="0"/>
              <a:t> (also A-Kurs) stattfinden (E-Kurs ist möglich). </a:t>
            </a:r>
          </a:p>
          <a:p>
            <a:pPr marL="0" indent="0">
              <a:buNone/>
            </a:pPr>
            <a:r>
              <a:rPr lang="de-DE" sz="2000" dirty="0"/>
              <a:t>Es kann daher nur ausnahmsweise und wenn, dann nur in geringem Umfang möglich sein, dass HR-</a:t>
            </a:r>
            <a:r>
              <a:rPr lang="de-DE" sz="2000" dirty="0" err="1"/>
              <a:t>LiV</a:t>
            </a:r>
            <a:r>
              <a:rPr lang="de-DE" sz="2000" dirty="0"/>
              <a:t> während der Hauptsemester sowie des Prüfungssemesters in solchen Lerngruppen eigenverantwortlich eingesetzt sind.</a:t>
            </a:r>
          </a:p>
          <a:p>
            <a:pPr marL="0" indent="0" algn="l">
              <a:buNone/>
            </a:pPr>
            <a:endParaRPr lang="de-DE" sz="1600" dirty="0"/>
          </a:p>
        </p:txBody>
      </p:sp>
      <p:sp>
        <p:nvSpPr>
          <p:cNvPr id="7" name="Fußzeilenplatzhalter 3">
            <a:extLst>
              <a:ext uri="{FF2B5EF4-FFF2-40B4-BE49-F238E27FC236}">
                <a16:creationId xmlns:a16="http://schemas.microsoft.com/office/drawing/2014/main" id="{0E20368F-AC03-43B5-A284-4708E70EFA76}"/>
              </a:ext>
            </a:extLst>
          </p:cNvPr>
          <p:cNvSpPr>
            <a:spLocks noGrp="1"/>
          </p:cNvSpPr>
          <p:nvPr>
            <p:ph type="ftr" sz="quarter" idx="11"/>
          </p:nvPr>
        </p:nvSpPr>
        <p:spPr>
          <a:xfrm>
            <a:off x="1775885" y="6453189"/>
            <a:ext cx="7969249" cy="288925"/>
          </a:xfrm>
        </p:spPr>
        <p:txBody>
          <a:bodyPr/>
          <a:lstStyle/>
          <a:p>
            <a:pPr>
              <a:defRPr/>
            </a:pPr>
            <a:r>
              <a:rPr lang="de-DE" dirty="0"/>
              <a:t>Studienseminar für Grund-, Haupt-, Real- und Förderschulen in Bad Vilbel</a:t>
            </a:r>
          </a:p>
        </p:txBody>
      </p:sp>
      <p:cxnSp>
        <p:nvCxnSpPr>
          <p:cNvPr id="8" name="Gerade Verbindung 9">
            <a:extLst>
              <a:ext uri="{FF2B5EF4-FFF2-40B4-BE49-F238E27FC236}">
                <a16:creationId xmlns:a16="http://schemas.microsoft.com/office/drawing/2014/main" id="{8BC78F25-22F2-4560-8B33-4AC8D22C876B}"/>
              </a:ext>
            </a:extLst>
          </p:cNvPr>
          <p:cNvCxnSpPr/>
          <p:nvPr/>
        </p:nvCxnSpPr>
        <p:spPr>
          <a:xfrm>
            <a:off x="1927226" y="6437313"/>
            <a:ext cx="82089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2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Pausenaufsicht (</a:t>
            </a:r>
            <a:r>
              <a:rPr lang="de-DE" b="1" dirty="0" err="1"/>
              <a:t>LiV</a:t>
            </a:r>
            <a:r>
              <a:rPr lang="de-DE" b="1" dirty="0"/>
              <a:t>)</a:t>
            </a:r>
          </a:p>
        </p:txBody>
      </p:sp>
      <p:sp>
        <p:nvSpPr>
          <p:cNvPr id="3" name="Inhaltsplatzhalter 2">
            <a:extLst>
              <a:ext uri="{FF2B5EF4-FFF2-40B4-BE49-F238E27FC236}">
                <a16:creationId xmlns:a16="http://schemas.microsoft.com/office/drawing/2014/main" id="{DB749A4B-54EB-4107-98C1-BB8EDE16C880}"/>
              </a:ext>
            </a:extLst>
          </p:cNvPr>
          <p:cNvSpPr>
            <a:spLocks noGrp="1"/>
          </p:cNvSpPr>
          <p:nvPr>
            <p:ph idx="1"/>
          </p:nvPr>
        </p:nvSpPr>
        <p:spPr>
          <a:xfrm>
            <a:off x="721785" y="2351314"/>
            <a:ext cx="11214100" cy="4030436"/>
          </a:xfrm>
        </p:spPr>
        <p:txBody>
          <a:bodyPr/>
          <a:lstStyle/>
          <a:p>
            <a:r>
              <a:rPr lang="de-DE" sz="2800" dirty="0"/>
              <a:t>Der Umfang der Aufsichtsführung sollte in Relation zum Umfang der Unterrichtsverpflichtung stehen.</a:t>
            </a:r>
          </a:p>
          <a:p>
            <a:r>
              <a:rPr lang="de-DE" dirty="0"/>
              <a:t>Daraus ergibt sich, dass Sie nicht mehr als einmal in der Woche als Pausenaufsicht eingesetzt werden sollten. </a:t>
            </a:r>
            <a:endParaRPr lang="de-DE" sz="2800" dirty="0"/>
          </a:p>
          <a:p>
            <a:endParaRPr lang="de-DE" dirty="0"/>
          </a:p>
        </p:txBody>
      </p:sp>
    </p:spTree>
    <p:extLst>
      <p:ext uri="{BB962C8B-B14F-4D97-AF65-F5344CB8AC3E}">
        <p14:creationId xmlns:p14="http://schemas.microsoft.com/office/powerpoint/2010/main" val="342225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Klassenführung/Co-Klassenführung (</a:t>
            </a:r>
            <a:r>
              <a:rPr lang="de-DE" b="1" dirty="0" err="1"/>
              <a:t>LiV</a:t>
            </a:r>
            <a:r>
              <a:rPr lang="de-DE" b="1" dirty="0"/>
              <a:t>)</a:t>
            </a:r>
          </a:p>
        </p:txBody>
      </p:sp>
      <p:sp>
        <p:nvSpPr>
          <p:cNvPr id="4" name="Inhaltsplatzhalter 3">
            <a:extLst>
              <a:ext uri="{FF2B5EF4-FFF2-40B4-BE49-F238E27FC236}">
                <a16:creationId xmlns:a16="http://schemas.microsoft.com/office/drawing/2014/main" id="{94E4A901-5B8D-46CB-AC57-A229EE776712}"/>
              </a:ext>
            </a:extLst>
          </p:cNvPr>
          <p:cNvSpPr>
            <a:spLocks noGrp="1"/>
          </p:cNvSpPr>
          <p:nvPr>
            <p:ph idx="1"/>
          </p:nvPr>
        </p:nvSpPr>
        <p:spPr/>
        <p:txBody>
          <a:bodyPr/>
          <a:lstStyle/>
          <a:p>
            <a:pPr>
              <a:lnSpc>
                <a:spcPct val="150000"/>
              </a:lnSpc>
            </a:pPr>
            <a:r>
              <a:rPr lang="de-DE" sz="3000" dirty="0">
                <a:solidFill>
                  <a:srgbClr val="000000"/>
                </a:solidFill>
                <a:latin typeface="Arial" panose="020B0604020202020204" pitchFamily="34" charset="0"/>
              </a:rPr>
              <a:t>Aus § 43 Abs. 1 </a:t>
            </a:r>
            <a:r>
              <a:rPr lang="de-DE" sz="3000" dirty="0" err="1">
                <a:solidFill>
                  <a:srgbClr val="000000"/>
                </a:solidFill>
                <a:latin typeface="Arial" panose="020B0604020202020204" pitchFamily="34" charset="0"/>
              </a:rPr>
              <a:t>HLbGDV</a:t>
            </a:r>
            <a:r>
              <a:rPr lang="de-DE" sz="3000" dirty="0">
                <a:solidFill>
                  <a:srgbClr val="000000"/>
                </a:solidFill>
                <a:latin typeface="Arial" panose="020B0604020202020204" pitchFamily="34" charset="0"/>
              </a:rPr>
              <a:t> lässt sich ableiten, dass einer </a:t>
            </a:r>
            <a:r>
              <a:rPr lang="de-DE" sz="3000" dirty="0" err="1">
                <a:solidFill>
                  <a:srgbClr val="000000"/>
                </a:solidFill>
                <a:latin typeface="Arial" panose="020B0604020202020204" pitchFamily="34" charset="0"/>
              </a:rPr>
              <a:t>LiV</a:t>
            </a:r>
            <a:r>
              <a:rPr lang="de-DE" sz="3000" dirty="0">
                <a:solidFill>
                  <a:srgbClr val="000000"/>
                </a:solidFill>
                <a:latin typeface="Arial" panose="020B0604020202020204" pitchFamily="34" charset="0"/>
              </a:rPr>
              <a:t> nicht die Verantwortung einer Klassenführung, auch nicht zeitweise, in Vertretung der klassenleitenden Lehrkraft, übertragen werden sollte.</a:t>
            </a:r>
          </a:p>
          <a:p>
            <a:endParaRPr lang="de-DE" dirty="0"/>
          </a:p>
        </p:txBody>
      </p:sp>
    </p:spTree>
    <p:extLst>
      <p:ext uri="{BB962C8B-B14F-4D97-AF65-F5344CB8AC3E}">
        <p14:creationId xmlns:p14="http://schemas.microsoft.com/office/powerpoint/2010/main" val="187352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9084" y="883715"/>
            <a:ext cx="11243733" cy="984250"/>
          </a:xfrm>
        </p:spPr>
        <p:txBody>
          <a:bodyPr>
            <a:normAutofit fontScale="90000"/>
          </a:bodyPr>
          <a:lstStyle/>
          <a:p>
            <a:r>
              <a:rPr lang="de-DE" b="1" dirty="0"/>
              <a:t>§ 82 </a:t>
            </a:r>
            <a:r>
              <a:rPr lang="de-DE" b="1" dirty="0" err="1"/>
              <a:t>HSchG</a:t>
            </a:r>
            <a:r>
              <a:rPr lang="de-DE" b="1" dirty="0"/>
              <a:t> - Pädagogische Maßnahmen</a:t>
            </a:r>
            <a:br>
              <a:rPr lang="de-DE" b="1" dirty="0"/>
            </a:br>
            <a:r>
              <a:rPr lang="de-DE" sz="1300" b="0" i="1" dirty="0">
                <a:solidFill>
                  <a:srgbClr val="505050"/>
                </a:solidFill>
                <a:effectLst/>
                <a:latin typeface="robotoregular"/>
                <a:hlinkClick r:id="rId3"/>
              </a:rPr>
              <a:t>https://www.rv.hessenrecht.hessen.de/perma?j=SchulG_HE_!_82</a:t>
            </a:r>
            <a:br>
              <a:rPr lang="de-DE" sz="1300" b="0" i="1" dirty="0">
                <a:solidFill>
                  <a:srgbClr val="505050"/>
                </a:solidFill>
                <a:effectLst/>
                <a:latin typeface="robotoregular"/>
              </a:rPr>
            </a:br>
            <a:endParaRPr lang="de-DE" sz="1300" b="1" dirty="0"/>
          </a:p>
        </p:txBody>
      </p:sp>
      <p:sp>
        <p:nvSpPr>
          <p:cNvPr id="3" name="Inhaltsplatzhalter 2">
            <a:extLst>
              <a:ext uri="{FF2B5EF4-FFF2-40B4-BE49-F238E27FC236}">
                <a16:creationId xmlns:a16="http://schemas.microsoft.com/office/drawing/2014/main" id="{7E80DC85-43DA-4B5D-BE4C-80EFCDC61C34}"/>
              </a:ext>
            </a:extLst>
          </p:cNvPr>
          <p:cNvSpPr>
            <a:spLocks noGrp="1"/>
          </p:cNvSpPr>
          <p:nvPr>
            <p:ph idx="1"/>
          </p:nvPr>
        </p:nvSpPr>
        <p:spPr>
          <a:xfrm>
            <a:off x="633045" y="2119836"/>
            <a:ext cx="10267859" cy="4271962"/>
          </a:xfrm>
        </p:spPr>
        <p:txBody>
          <a:bodyPr>
            <a:normAutofit fontScale="85000" lnSpcReduction="20000"/>
          </a:bodyPr>
          <a:lstStyle/>
          <a:p>
            <a:r>
              <a:rPr lang="de-DE" sz="2400" dirty="0">
                <a:solidFill>
                  <a:srgbClr val="000000"/>
                </a:solidFill>
                <a:latin typeface="Calibri" panose="020F0502020204030204" pitchFamily="34" charset="0"/>
              </a:rPr>
              <a:t>Jede Lehrkraft kann im Rahmen ihrer erzieherischen, pädagogischen Arbeit pädagogische Maßnahmen erlassen bzw. durchführen. </a:t>
            </a:r>
          </a:p>
          <a:p>
            <a:r>
              <a:rPr lang="de-DE" sz="2400" dirty="0">
                <a:solidFill>
                  <a:srgbClr val="000000"/>
                </a:solidFill>
                <a:latin typeface="Calibri" panose="020F0502020204030204" pitchFamily="34" charset="0"/>
              </a:rPr>
              <a:t>Pädagogische Maßnahmen bedürfen keines (Klassen-)Konferenzbeschlusses. </a:t>
            </a:r>
          </a:p>
          <a:p>
            <a:r>
              <a:rPr lang="de-DE" sz="2400" dirty="0">
                <a:solidFill>
                  <a:srgbClr val="000000"/>
                </a:solidFill>
                <a:latin typeface="Calibri" panose="020F0502020204030204" pitchFamily="34" charset="0"/>
              </a:rPr>
              <a:t>Pädagogische Maßnahmen sind neben der schriftlichen Androhung von Ordnungsmaßnahmen insbesondere </a:t>
            </a:r>
          </a:p>
          <a:p>
            <a:pPr lvl="1"/>
            <a:r>
              <a:rPr lang="de-DE" dirty="0">
                <a:solidFill>
                  <a:srgbClr val="000000"/>
                </a:solidFill>
                <a:latin typeface="Calibri" panose="020F0502020204030204" pitchFamily="34" charset="0"/>
              </a:rPr>
              <a:t>das Gespräch mit der Schülerin oder dem Schüler mit dem Ziel, eine Veränderung des Verhaltens zu erreichen, </a:t>
            </a:r>
          </a:p>
          <a:p>
            <a:pPr lvl="1"/>
            <a:r>
              <a:rPr lang="de-DE" dirty="0">
                <a:solidFill>
                  <a:srgbClr val="000000"/>
                </a:solidFill>
                <a:latin typeface="Calibri" panose="020F0502020204030204" pitchFamily="34" charset="0"/>
              </a:rPr>
              <a:t>die Ermahnung, </a:t>
            </a:r>
          </a:p>
          <a:p>
            <a:pPr lvl="1"/>
            <a:r>
              <a:rPr lang="de-DE" dirty="0">
                <a:solidFill>
                  <a:srgbClr val="000000"/>
                </a:solidFill>
                <a:latin typeface="Calibri" panose="020F0502020204030204" pitchFamily="34" charset="0"/>
              </a:rPr>
              <a:t>Gruppengespräche mit Schülerinnen und Schülern und Eltern, </a:t>
            </a:r>
          </a:p>
          <a:p>
            <a:pPr lvl="1"/>
            <a:r>
              <a:rPr lang="de-DE" dirty="0">
                <a:solidFill>
                  <a:srgbClr val="000000"/>
                </a:solidFill>
                <a:latin typeface="Calibri" panose="020F0502020204030204" pitchFamily="34" charset="0"/>
              </a:rPr>
              <a:t>die formlose mündliche oder schriftliche Missbilligung des Fehlverhaltens, </a:t>
            </a:r>
          </a:p>
          <a:p>
            <a:pPr lvl="1"/>
            <a:r>
              <a:rPr lang="de-DE" dirty="0">
                <a:solidFill>
                  <a:srgbClr val="000000"/>
                </a:solidFill>
                <a:latin typeface="Calibri" panose="020F0502020204030204" pitchFamily="34" charset="0"/>
              </a:rPr>
              <a:t>die Beauftragung mit Aufgaben, die geeignet sind, die Schülerin oder den Schüler das Fehlverhalten erkennen zu lassen, </a:t>
            </a:r>
          </a:p>
          <a:p>
            <a:pPr lvl="1"/>
            <a:r>
              <a:rPr lang="de-DE" dirty="0">
                <a:solidFill>
                  <a:srgbClr val="000000"/>
                </a:solidFill>
                <a:latin typeface="Calibri" panose="020F0502020204030204" pitchFamily="34" charset="0"/>
              </a:rPr>
              <a:t>Nachholen schuldhaft versäumten Unterrichts nach vorheriger Benachrichtigung der Eltern, </a:t>
            </a:r>
          </a:p>
          <a:p>
            <a:pPr lvl="1"/>
            <a:r>
              <a:rPr lang="de-DE" dirty="0">
                <a:solidFill>
                  <a:srgbClr val="000000"/>
                </a:solidFill>
                <a:latin typeface="Calibri" panose="020F0502020204030204" pitchFamily="34" charset="0"/>
              </a:rPr>
              <a:t>die zeitweise Wegnahme von Gegenständen, die den Unterricht oder die Ordnung der Schule stören oder stören können.</a:t>
            </a:r>
            <a:endParaRPr lang="de-DE" dirty="0"/>
          </a:p>
          <a:p>
            <a:endParaRPr lang="de-DE" sz="2800" dirty="0">
              <a:solidFill>
                <a:srgbClr val="000000"/>
              </a:solidFill>
              <a:latin typeface="Calibri" panose="020F0502020204030204" pitchFamily="34" charset="0"/>
            </a:endParaRPr>
          </a:p>
          <a:p>
            <a:endParaRPr lang="de-DE" sz="2800" dirty="0">
              <a:solidFill>
                <a:srgbClr val="000000"/>
              </a:solidFill>
              <a:latin typeface="Calibri" panose="020F0502020204030204" pitchFamily="34" charset="0"/>
            </a:endParaRPr>
          </a:p>
          <a:p>
            <a:endParaRPr lang="de-DE" dirty="0"/>
          </a:p>
        </p:txBody>
      </p:sp>
    </p:spTree>
    <p:extLst>
      <p:ext uri="{BB962C8B-B14F-4D97-AF65-F5344CB8AC3E}">
        <p14:creationId xmlns:p14="http://schemas.microsoft.com/office/powerpoint/2010/main" val="123762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 82 </a:t>
            </a:r>
            <a:r>
              <a:rPr lang="de-DE" b="1" dirty="0" err="1"/>
              <a:t>HSchG</a:t>
            </a:r>
            <a:r>
              <a:rPr lang="de-DE" b="1" dirty="0"/>
              <a:t> - Pädagogische Maßnahmen</a:t>
            </a:r>
            <a:endParaRPr lang="de-DE" dirty="0"/>
          </a:p>
        </p:txBody>
      </p:sp>
      <p:sp>
        <p:nvSpPr>
          <p:cNvPr id="4" name="Inhaltsplatzhalter 3">
            <a:extLst>
              <a:ext uri="{FF2B5EF4-FFF2-40B4-BE49-F238E27FC236}">
                <a16:creationId xmlns:a16="http://schemas.microsoft.com/office/drawing/2014/main" id="{721BDB23-6D05-4C9A-8831-C3661AFC5321}"/>
              </a:ext>
            </a:extLst>
          </p:cNvPr>
          <p:cNvSpPr>
            <a:spLocks noGrp="1"/>
          </p:cNvSpPr>
          <p:nvPr>
            <p:ph idx="1"/>
          </p:nvPr>
        </p:nvSpPr>
        <p:spPr/>
        <p:txBody>
          <a:bodyPr/>
          <a:lstStyle/>
          <a:p>
            <a:pPr>
              <a:lnSpc>
                <a:spcPts val="3100"/>
              </a:lnSpc>
            </a:pPr>
            <a:r>
              <a:rPr lang="de-DE" sz="2200" dirty="0">
                <a:solidFill>
                  <a:srgbClr val="000000"/>
                </a:solidFill>
                <a:latin typeface="Calibri" panose="020F0502020204030204" pitchFamily="34" charset="0"/>
              </a:rPr>
              <a:t>Die Lehrkräfte sollten die Klassenlehrkraft immer in Kenntnis setzen und spätestens bei regelmäßig wiederkehrenden Gesprächen, Ermahnungen und Wegnahme von Gegenständen sowie bei mündlichen Missbilligungen, Beauftragungen mit Aufgaben eine kurze, formlose Aktennotiz dazu anfertigen und der Klassenlehrkraft übergeben. </a:t>
            </a:r>
          </a:p>
          <a:p>
            <a:pPr>
              <a:lnSpc>
                <a:spcPts val="3100"/>
              </a:lnSpc>
            </a:pPr>
            <a:r>
              <a:rPr lang="de-DE" sz="2200" dirty="0">
                <a:solidFill>
                  <a:srgbClr val="000000"/>
                </a:solidFill>
              </a:rPr>
              <a:t>Werden schriftliche Missbilligungen oder Androhungen von Ordnungsmaßnahmen ausgesprochen, ist eine Kopie immer der Klassenlehrkraft für die Schülerakte zur Verfügung zu stellen. </a:t>
            </a:r>
          </a:p>
          <a:p>
            <a:pPr>
              <a:lnSpc>
                <a:spcPts val="3100"/>
              </a:lnSpc>
            </a:pPr>
            <a:r>
              <a:rPr lang="de-DE" sz="2200" dirty="0">
                <a:solidFill>
                  <a:srgbClr val="000000"/>
                </a:solidFill>
              </a:rPr>
              <a:t>Der Rücklauf des Elternabschnittes ist ebenfalls der Akte beizufügen, um nachzuweisen, dass man der Informationspflicht nachgekommen ist. </a:t>
            </a:r>
            <a:endParaRPr lang="de-DE" sz="2200" dirty="0"/>
          </a:p>
          <a:p>
            <a:pPr marL="0" indent="0">
              <a:buNone/>
            </a:pPr>
            <a:endParaRPr lang="de-DE" sz="2000" dirty="0"/>
          </a:p>
          <a:p>
            <a:endParaRPr lang="de-DE" sz="2200" dirty="0"/>
          </a:p>
          <a:p>
            <a:endParaRPr lang="de-DE" dirty="0"/>
          </a:p>
        </p:txBody>
      </p:sp>
    </p:spTree>
    <p:extLst>
      <p:ext uri="{BB962C8B-B14F-4D97-AF65-F5344CB8AC3E}">
        <p14:creationId xmlns:p14="http://schemas.microsoft.com/office/powerpoint/2010/main" val="27940628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4183</Words>
  <Application>Microsoft Office PowerPoint</Application>
  <PresentationFormat>Breitbild</PresentationFormat>
  <Paragraphs>238</Paragraphs>
  <Slides>41</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Calibri Light</vt:lpstr>
      <vt:lpstr>DejaVuSansCondensed</vt:lpstr>
      <vt:lpstr>DejaVuSansCondensed-Bold</vt:lpstr>
      <vt:lpstr>robotoregular</vt:lpstr>
      <vt:lpstr>Wingdings</vt:lpstr>
      <vt:lpstr>Office</vt:lpstr>
      <vt:lpstr>Rechtsrahmen II für Lehrkräfte im Vorbereitungsdienst (LiV)</vt:lpstr>
      <vt:lpstr>Agenda</vt:lpstr>
      <vt:lpstr>Zwischen Recht und Pflicht </vt:lpstr>
      <vt:lpstr>Vertretungsunterricht (LiV)</vt:lpstr>
      <vt:lpstr>Unterricht in gymnasialen Lerngruppen (LiV)</vt:lpstr>
      <vt:lpstr>Pausenaufsicht (LiV)</vt:lpstr>
      <vt:lpstr>Klassenführung/Co-Klassenführung (LiV)</vt:lpstr>
      <vt:lpstr>§ 82 HSchG - Pädagogische Maßnahmen https://www.rv.hessenrecht.hessen.de/perma?j=SchulG_HE_!_82 </vt:lpstr>
      <vt:lpstr>§ 82 HSchG - Pädagogische Maßnahmen</vt:lpstr>
      <vt:lpstr>§ 82 HSchG - Ordnungsmaßnahmen</vt:lpstr>
      <vt:lpstr>§ 82 HSchG - Ordnungsmaßnahmen</vt:lpstr>
      <vt:lpstr>§ 82 HSchG - Ordnungsmaßnahmen</vt:lpstr>
      <vt:lpstr>§ 82 HSchG - Ordnungsmaßnahmen</vt:lpstr>
      <vt:lpstr>§ 82 HSchG - Ordnungsmaßnahmen</vt:lpstr>
      <vt:lpstr>§ 82 HSchG - Ordnungsmaßnahmen</vt:lpstr>
      <vt:lpstr>Aufsicht über Schülerinnen und Schüler - Aufsichtsverordnung:  https://www.rv.hessenrecht.hessen.de/perma?j=SchAufsV_HE </vt:lpstr>
      <vt:lpstr>Aufsicht über Schülerinnen und Schüler - Aufsichtsverordnung:</vt:lpstr>
      <vt:lpstr>Aufsicht über Schülerinnen und Schüler - Aufsichtsverordnung:</vt:lpstr>
      <vt:lpstr>Aufsicht über Schülerinnen und Schüler - Aufsichtsverordnung:</vt:lpstr>
      <vt:lpstr>Aufsicht über Schülerinnen und Schüler - Aufsichtsverordnung:</vt:lpstr>
      <vt:lpstr>Aufsicht über Schülerinnen und Schüler - Aufsichtsverordnung:</vt:lpstr>
      <vt:lpstr>§73 HSchG / VOGSV § 26 – § 36 Leistungsfeststellung und -bewertung https://www.rv.hessenrecht.hessen.de/perma?j=SchulVerhGV_HE_!_26</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§73 HSchG / VOGSV § 26 – § 36 Leistungsfeststellung und -bewertung</vt:lpstr>
      <vt:lpstr>§ 75 HSchG - Versetzung https://www.rv.hessenrecht.hessen.de/perma?j=SchulG_HE_!_75</vt:lpstr>
      <vt:lpstr>§ 17 VOGSV Anlage 1 - Versetzung https://www.rv.hessenrecht.hessen.de/perma?j=SchulG_HE_!_75</vt:lpstr>
      <vt:lpstr>§ 17 VOGSV Anlage 1 - Versetzung</vt:lpstr>
      <vt:lpstr>§ 17 VOGSV Anlage 1 - Versetzung</vt:lpstr>
      <vt:lpstr>Versetzung/Grundschule Kl. 1/2</vt:lpstr>
      <vt:lpstr>Versetzung/Grundschule Kl. 1/2</vt:lpstr>
      <vt:lpstr>PowerPoint-Präsentation</vt:lpstr>
      <vt:lpstr>PowerPoint-Präsentation</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Bettner, Marco (LA FB)</dc:creator>
  <cp:lastModifiedBy>Dombrowski, Dr. Anja (LA BV)</cp:lastModifiedBy>
  <cp:revision>91</cp:revision>
  <cp:lastPrinted>2025-11-14T10:44:18Z</cp:lastPrinted>
  <dcterms:created xsi:type="dcterms:W3CDTF">2019-11-11T13:01:14Z</dcterms:created>
  <dcterms:modified xsi:type="dcterms:W3CDTF">2025-11-19T09:33:37Z</dcterms:modified>
</cp:coreProperties>
</file>