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6" r:id="rId4"/>
    <p:sldId id="277" r:id="rId5"/>
    <p:sldId id="278" r:id="rId6"/>
    <p:sldId id="281" r:id="rId7"/>
    <p:sldId id="282" r:id="rId8"/>
    <p:sldId id="260" r:id="rId9"/>
    <p:sldId id="265" r:id="rId10"/>
    <p:sldId id="266" r:id="rId11"/>
    <p:sldId id="268" r:id="rId12"/>
    <p:sldId id="283" r:id="rId13"/>
    <p:sldId id="270" r:id="rId14"/>
    <p:sldId id="271" r:id="rId15"/>
    <p:sldId id="262" r:id="rId16"/>
    <p:sldId id="269" r:id="rId17"/>
    <p:sldId id="273" r:id="rId18"/>
    <p:sldId id="284" r:id="rId19"/>
    <p:sldId id="275" r:id="rId20"/>
    <p:sldId id="272" r:id="rId21"/>
    <p:sldId id="274" r:id="rId22"/>
    <p:sldId id="279" r:id="rId23"/>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7AF1A062-E4F9-4BB8-B7A3-1F5C4661CB8A}" type="datetimeFigureOut">
              <a:rPr lang="de-DE"/>
              <a:pPr>
                <a:defRPr/>
              </a:pPr>
              <a:t>29.04.2025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5A4F3EA-9D96-46A0-9E7E-AF0CF6C24AFD}" type="slidenum">
              <a:rPr lang="de-DE" altLang="de-DE"/>
              <a:pPr>
                <a:defRPr/>
              </a:pPr>
              <a:t>‹Nr.›</a:t>
            </a:fld>
            <a:endParaRPr lang="de-DE" altLang="de-DE"/>
          </a:p>
        </p:txBody>
      </p:sp>
    </p:spTree>
    <p:extLst>
      <p:ext uri="{BB962C8B-B14F-4D97-AF65-F5344CB8AC3E}">
        <p14:creationId xmlns:p14="http://schemas.microsoft.com/office/powerpoint/2010/main" val="389969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01BD7B14-346F-44D2-A19B-683DECC6AB49}" type="datetimeFigureOut">
              <a:rPr lang="de-DE"/>
              <a:pPr>
                <a:defRPr/>
              </a:pPr>
              <a:t>29.04.2025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9C3E00-CE6C-4E73-81E0-6D02CCBA2431}" type="slidenum">
              <a:rPr lang="de-DE" altLang="de-DE"/>
              <a:pPr>
                <a:defRPr/>
              </a:pPr>
              <a:t>‹Nr.›</a:t>
            </a:fld>
            <a:endParaRPr lang="de-DE" altLang="de-DE"/>
          </a:p>
        </p:txBody>
      </p:sp>
    </p:spTree>
    <p:extLst>
      <p:ext uri="{BB962C8B-B14F-4D97-AF65-F5344CB8AC3E}">
        <p14:creationId xmlns:p14="http://schemas.microsoft.com/office/powerpoint/2010/main" val="335189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E6D3262-3748-4B95-A8AD-3DBDF8530E50}" type="datetimeFigureOut">
              <a:rPr lang="de-DE"/>
              <a:pPr>
                <a:defRPr/>
              </a:pPr>
              <a:t>29.04.2025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EBFAD90-8731-4286-9A3B-F2314654BA32}" type="slidenum">
              <a:rPr lang="de-DE" altLang="de-DE"/>
              <a:pPr>
                <a:defRPr/>
              </a:pPr>
              <a:t>‹Nr.›</a:t>
            </a:fld>
            <a:endParaRPr lang="de-DE" altLang="de-DE"/>
          </a:p>
        </p:txBody>
      </p:sp>
    </p:spTree>
    <p:extLst>
      <p:ext uri="{BB962C8B-B14F-4D97-AF65-F5344CB8AC3E}">
        <p14:creationId xmlns:p14="http://schemas.microsoft.com/office/powerpoint/2010/main" val="213286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57EE8C8-730F-4973-A7CE-5E0582F255B8}" type="datetimeFigureOut">
              <a:rPr lang="de-DE"/>
              <a:pPr>
                <a:defRPr/>
              </a:pPr>
              <a:t>29.04.2025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E0BEF13-5EFE-4C7C-92F7-16C8A45ABE58}" type="slidenum">
              <a:rPr lang="de-DE" altLang="de-DE"/>
              <a:pPr>
                <a:defRPr/>
              </a:pPr>
              <a:t>‹Nr.›</a:t>
            </a:fld>
            <a:endParaRPr lang="de-DE" altLang="de-DE"/>
          </a:p>
        </p:txBody>
      </p:sp>
    </p:spTree>
    <p:extLst>
      <p:ext uri="{BB962C8B-B14F-4D97-AF65-F5344CB8AC3E}">
        <p14:creationId xmlns:p14="http://schemas.microsoft.com/office/powerpoint/2010/main" val="79482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56770038-0DF1-403D-9FCD-297ACF8A8301}" type="datetimeFigureOut">
              <a:rPr lang="de-DE"/>
              <a:pPr>
                <a:defRPr/>
              </a:pPr>
              <a:t>29.04.2025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6352D2D-7A5D-46C0-BDB0-F0277A495989}" type="slidenum">
              <a:rPr lang="de-DE" altLang="de-DE"/>
              <a:pPr>
                <a:defRPr/>
              </a:pPr>
              <a:t>‹Nr.›</a:t>
            </a:fld>
            <a:endParaRPr lang="de-DE" altLang="de-DE"/>
          </a:p>
        </p:txBody>
      </p:sp>
    </p:spTree>
    <p:extLst>
      <p:ext uri="{BB962C8B-B14F-4D97-AF65-F5344CB8AC3E}">
        <p14:creationId xmlns:p14="http://schemas.microsoft.com/office/powerpoint/2010/main" val="69595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8B1E0A94-C4B5-4317-8C34-8B2D7A4B682A}" type="datetimeFigureOut">
              <a:rPr lang="de-DE"/>
              <a:pPr>
                <a:defRPr/>
              </a:pPr>
              <a:t>29.04.2025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942D3A5-F8AE-4D6B-B320-74A5C8C82DF4}" type="slidenum">
              <a:rPr lang="de-DE" altLang="de-DE"/>
              <a:pPr>
                <a:defRPr/>
              </a:pPr>
              <a:t>‹Nr.›</a:t>
            </a:fld>
            <a:endParaRPr lang="de-DE" altLang="de-DE"/>
          </a:p>
        </p:txBody>
      </p:sp>
    </p:spTree>
    <p:extLst>
      <p:ext uri="{BB962C8B-B14F-4D97-AF65-F5344CB8AC3E}">
        <p14:creationId xmlns:p14="http://schemas.microsoft.com/office/powerpoint/2010/main" val="175796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3B0CD856-65AE-4659-9B7B-19B44D6CDFFC}" type="datetimeFigureOut">
              <a:rPr lang="de-DE"/>
              <a:pPr>
                <a:defRPr/>
              </a:pPr>
              <a:t>29.04.2025</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E617054-4709-4C7C-BB8A-104C0FDF011A}" type="slidenum">
              <a:rPr lang="de-DE" altLang="de-DE"/>
              <a:pPr>
                <a:defRPr/>
              </a:pPr>
              <a:t>‹Nr.›</a:t>
            </a:fld>
            <a:endParaRPr lang="de-DE" altLang="de-DE"/>
          </a:p>
        </p:txBody>
      </p:sp>
    </p:spTree>
    <p:extLst>
      <p:ext uri="{BB962C8B-B14F-4D97-AF65-F5344CB8AC3E}">
        <p14:creationId xmlns:p14="http://schemas.microsoft.com/office/powerpoint/2010/main" val="242436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685C097-6970-4B75-9C6D-19D4845F8190}" type="datetimeFigureOut">
              <a:rPr lang="de-DE"/>
              <a:pPr>
                <a:defRPr/>
              </a:pPr>
              <a:t>29.04.2025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59D9A73-887D-4425-90B1-3FFB9AF88821}" type="slidenum">
              <a:rPr lang="de-DE" altLang="de-DE"/>
              <a:pPr>
                <a:defRPr/>
              </a:pPr>
              <a:t>‹Nr.›</a:t>
            </a:fld>
            <a:endParaRPr lang="de-DE" altLang="de-DE"/>
          </a:p>
        </p:txBody>
      </p:sp>
    </p:spTree>
    <p:extLst>
      <p:ext uri="{BB962C8B-B14F-4D97-AF65-F5344CB8AC3E}">
        <p14:creationId xmlns:p14="http://schemas.microsoft.com/office/powerpoint/2010/main" val="176430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A3A42D6-7E0D-4313-9D17-917A9CDF0D98}" type="datetimeFigureOut">
              <a:rPr lang="de-DE"/>
              <a:pPr>
                <a:defRPr/>
              </a:pPr>
              <a:t>29.04.2025</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8C174835-212B-45E7-B898-11D70F9C3E41}" type="slidenum">
              <a:rPr lang="de-DE" altLang="de-DE"/>
              <a:pPr>
                <a:defRPr/>
              </a:pPr>
              <a:t>‹Nr.›</a:t>
            </a:fld>
            <a:endParaRPr lang="de-DE" altLang="de-DE"/>
          </a:p>
        </p:txBody>
      </p:sp>
    </p:spTree>
    <p:extLst>
      <p:ext uri="{BB962C8B-B14F-4D97-AF65-F5344CB8AC3E}">
        <p14:creationId xmlns:p14="http://schemas.microsoft.com/office/powerpoint/2010/main" val="70668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A44265CB-09E5-492E-A33E-5B545316138A}" type="datetimeFigureOut">
              <a:rPr lang="de-DE"/>
              <a:pPr>
                <a:defRPr/>
              </a:pPr>
              <a:t>29.04.2025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905544E-A0BF-4C2D-A1B4-46640F3EE383}" type="slidenum">
              <a:rPr lang="de-DE" altLang="de-DE"/>
              <a:pPr>
                <a:defRPr/>
              </a:pPr>
              <a:t>‹Nr.›</a:t>
            </a:fld>
            <a:endParaRPr lang="de-DE" altLang="de-DE"/>
          </a:p>
        </p:txBody>
      </p:sp>
    </p:spTree>
    <p:extLst>
      <p:ext uri="{BB962C8B-B14F-4D97-AF65-F5344CB8AC3E}">
        <p14:creationId xmlns:p14="http://schemas.microsoft.com/office/powerpoint/2010/main" val="199763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ECB9E20B-C8AA-44BF-A905-7F048FAA4360}" type="datetimeFigureOut">
              <a:rPr lang="de-DE"/>
              <a:pPr>
                <a:defRPr/>
              </a:pPr>
              <a:t>29.04.2025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869083-5122-461F-B9D2-3DE3464C55BA}" type="slidenum">
              <a:rPr lang="de-DE" altLang="de-DE"/>
              <a:pPr>
                <a:defRPr/>
              </a:pPr>
              <a:t>‹Nr.›</a:t>
            </a:fld>
            <a:endParaRPr lang="de-DE" altLang="de-DE"/>
          </a:p>
        </p:txBody>
      </p:sp>
    </p:spTree>
    <p:extLst>
      <p:ext uri="{BB962C8B-B14F-4D97-AF65-F5344CB8AC3E}">
        <p14:creationId xmlns:p14="http://schemas.microsoft.com/office/powerpoint/2010/main" val="130800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8ADFDF-B513-4127-AA82-F76BB98F4EA3}" type="datetimeFigureOut">
              <a:rPr lang="de-DE"/>
              <a:pPr>
                <a:defRPr/>
              </a:pPr>
              <a:t>29.04.2025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FFDEB0-455F-47DB-9581-065084A5125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mailto:ReisekostenLiV.LA@kultus.hessen.de"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zk.hessen.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ReisekostenLiV.LA@kultus.hessen.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2075" y="2860675"/>
            <a:ext cx="6400800" cy="1752600"/>
          </a:xfrm>
        </p:spPr>
        <p:txBody>
          <a:bodyPr/>
          <a:lstStyle/>
          <a:p>
            <a:pPr eaLnBrk="1" hangingPunct="1"/>
            <a:r>
              <a:rPr lang="de-DE" altLang="de-DE">
                <a:solidFill>
                  <a:schemeClr val="tx1"/>
                </a:solidFill>
              </a:rPr>
              <a:t>Informationen zur</a:t>
            </a:r>
            <a:br>
              <a:rPr lang="de-DE" altLang="de-DE">
                <a:solidFill>
                  <a:schemeClr val="tx1"/>
                </a:solidFill>
              </a:rPr>
            </a:br>
            <a:r>
              <a:rPr lang="de-DE" altLang="de-DE">
                <a:solidFill>
                  <a:schemeClr val="tx1"/>
                </a:solidFill>
              </a:rPr>
              <a:t>Erstattung von </a:t>
            </a:r>
            <a:r>
              <a:rPr lang="de-DE" altLang="de-DE" b="1">
                <a:solidFill>
                  <a:schemeClr val="tx1"/>
                </a:solidFill>
              </a:rPr>
              <a:t>Fahrtkosten </a:t>
            </a:r>
            <a:r>
              <a:rPr lang="de-DE" altLang="de-DE">
                <a:solidFill>
                  <a:schemeClr val="tx1"/>
                </a:solidFill>
              </a:rPr>
              <a:t>während der Ausbildung</a:t>
            </a:r>
          </a:p>
        </p:txBody>
      </p:sp>
      <p:sp>
        <p:nvSpPr>
          <p:cNvPr id="2051" name="Untertitel 2"/>
          <p:cNvSpPr>
            <a:spLocks noGrp="1"/>
          </p:cNvSpPr>
          <p:nvPr>
            <p:ph type="ctrTitle"/>
          </p:nvPr>
        </p:nvSpPr>
        <p:spPr>
          <a:xfrm>
            <a:off x="611188" y="620713"/>
            <a:ext cx="7772400" cy="1470025"/>
          </a:xfrm>
        </p:spPr>
        <p:txBody>
          <a:bodyPr/>
          <a:lstStyle/>
          <a:p>
            <a:pPr eaLnBrk="1" hangingPunct="1"/>
            <a:r>
              <a:rPr lang="de-DE" altLang="de-DE" sz="2800"/>
              <a:t>Einführungsveranstaltung für Lehrkräfte im Vorbereitungsdienst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22288" y="1989138"/>
            <a:ext cx="8154168" cy="647700"/>
          </a:xfrm>
        </p:spPr>
        <p:txBody>
          <a:bodyPr/>
          <a:lstStyle/>
          <a:p>
            <a:pPr algn="l" eaLnBrk="1" hangingPunct="1"/>
            <a:r>
              <a:rPr lang="de-DE" altLang="de-DE" sz="2000" dirty="0">
                <a:solidFill>
                  <a:schemeClr val="tx1"/>
                </a:solidFill>
              </a:rPr>
              <a:t>Beispiel 1: Sie fahren von Büdingen nach Altenstadt zu einer Veranstaltung.</a:t>
            </a:r>
          </a:p>
        </p:txBody>
      </p:sp>
      <p:sp>
        <p:nvSpPr>
          <p:cNvPr id="5123" name="Untertitel 2"/>
          <p:cNvSpPr>
            <a:spLocks noGrp="1"/>
          </p:cNvSpPr>
          <p:nvPr>
            <p:ph type="ctrTitle"/>
          </p:nvPr>
        </p:nvSpPr>
        <p:spPr>
          <a:xfrm>
            <a:off x="393762" y="-116395"/>
            <a:ext cx="8204076" cy="1079500"/>
          </a:xfrm>
        </p:spPr>
        <p:txBody>
          <a:bodyPr/>
          <a:lstStyle/>
          <a:p>
            <a:pPr eaLnBrk="1" hangingPunct="1"/>
            <a:r>
              <a:rPr lang="de-DE" altLang="de-DE" sz="2800" b="1" u="sng" dirty="0"/>
              <a:t>Berechnung von zu Hause oder von der Dienststätte?</a:t>
            </a:r>
          </a:p>
        </p:txBody>
      </p:sp>
      <p:sp>
        <p:nvSpPr>
          <p:cNvPr id="4" name="Untertitel 2"/>
          <p:cNvSpPr txBox="1">
            <a:spLocks/>
          </p:cNvSpPr>
          <p:nvPr/>
        </p:nvSpPr>
        <p:spPr bwMode="auto">
          <a:xfrm>
            <a:off x="763588" y="692150"/>
            <a:ext cx="7632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400" dirty="0"/>
              <a:t>Bei den nachfolgenden Beispielen ist immer davon auszugehen, dass Sie in </a:t>
            </a:r>
            <a:r>
              <a:rPr lang="de-DE" altLang="de-DE" sz="2400" dirty="0">
                <a:solidFill>
                  <a:srgbClr val="FF0000"/>
                </a:solidFill>
              </a:rPr>
              <a:t>Büdingen wohnen </a:t>
            </a:r>
            <a:r>
              <a:rPr lang="de-DE" altLang="de-DE" sz="2400" dirty="0"/>
              <a:t>und </a:t>
            </a:r>
            <a:r>
              <a:rPr lang="de-DE" altLang="de-DE" sz="2400" dirty="0">
                <a:solidFill>
                  <a:srgbClr val="FF0000"/>
                </a:solidFill>
              </a:rPr>
              <a:t>in Friedberg </a:t>
            </a:r>
            <a:r>
              <a:rPr lang="de-DE" altLang="de-DE" sz="2400" dirty="0"/>
              <a:t>ihre</a:t>
            </a:r>
            <a:r>
              <a:rPr lang="de-DE" altLang="de-DE" sz="2400" dirty="0">
                <a:solidFill>
                  <a:srgbClr val="FF0000"/>
                </a:solidFill>
              </a:rPr>
              <a:t> Ausbildungsschule</a:t>
            </a:r>
            <a:r>
              <a:rPr lang="de-DE" altLang="de-DE" sz="2400" dirty="0"/>
              <a:t> liegt.</a:t>
            </a:r>
          </a:p>
        </p:txBody>
      </p:sp>
      <p:sp>
        <p:nvSpPr>
          <p:cNvPr id="6" name="Untertitel 2"/>
          <p:cNvSpPr txBox="1">
            <a:spLocks/>
          </p:cNvSpPr>
          <p:nvPr/>
        </p:nvSpPr>
        <p:spPr bwMode="auto">
          <a:xfrm>
            <a:off x="679450" y="5589588"/>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000" b="1" dirty="0"/>
              <a:t>Antrag: </a:t>
            </a:r>
            <a:r>
              <a:rPr lang="de-DE" altLang="de-DE" sz="2000" dirty="0"/>
              <a:t>Strecke von zu Hause (Büdingen) nach Altenstadt angeben, da es von Friedberg mehr Kilometer wären.</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86" y="2422017"/>
            <a:ext cx="48974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a:xfrm>
            <a:off x="1907704" y="2844390"/>
            <a:ext cx="720080"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5292080" y="3284984"/>
            <a:ext cx="648072" cy="525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tern mit 5 Zacken 1"/>
          <p:cNvSpPr/>
          <p:nvPr/>
        </p:nvSpPr>
        <p:spPr>
          <a:xfrm>
            <a:off x="3852067" y="3537173"/>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253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22288" y="1989138"/>
            <a:ext cx="7632700" cy="647700"/>
          </a:xfrm>
        </p:spPr>
        <p:txBody>
          <a:bodyPr/>
          <a:lstStyle/>
          <a:p>
            <a:pPr algn="l" eaLnBrk="1" hangingPunct="1"/>
            <a:r>
              <a:rPr lang="de-DE" altLang="de-DE" sz="2000" dirty="0">
                <a:solidFill>
                  <a:schemeClr val="tx1"/>
                </a:solidFill>
              </a:rPr>
              <a:t>Beispiel 2: Sie fahren von Büdingen nach Karben</a:t>
            </a:r>
          </a:p>
        </p:txBody>
      </p:sp>
      <p:sp>
        <p:nvSpPr>
          <p:cNvPr id="6147" name="Untertitel 2"/>
          <p:cNvSpPr>
            <a:spLocks noGrp="1"/>
          </p:cNvSpPr>
          <p:nvPr>
            <p:ph type="ctrTitle"/>
          </p:nvPr>
        </p:nvSpPr>
        <p:spPr>
          <a:xfrm>
            <a:off x="323528" y="-171450"/>
            <a:ext cx="8060060" cy="1079500"/>
          </a:xfrm>
        </p:spPr>
        <p:txBody>
          <a:bodyPr/>
          <a:lstStyle/>
          <a:p>
            <a:pPr eaLnBrk="1" hangingPunct="1"/>
            <a:r>
              <a:rPr lang="de-DE" altLang="de-DE" sz="2800" b="1" u="sng" dirty="0"/>
              <a:t>Berechnung von zu Hause oder von der Dienststätte?</a:t>
            </a:r>
          </a:p>
        </p:txBody>
      </p:sp>
      <p:sp>
        <p:nvSpPr>
          <p:cNvPr id="4" name="Untertitel 2"/>
          <p:cNvSpPr txBox="1">
            <a:spLocks/>
          </p:cNvSpPr>
          <p:nvPr/>
        </p:nvSpPr>
        <p:spPr bwMode="auto">
          <a:xfrm>
            <a:off x="763588" y="692150"/>
            <a:ext cx="7632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400" dirty="0"/>
              <a:t>Bei den nachfolgenden Beispielen ist immer davon auszugehen, dass Sie </a:t>
            </a:r>
            <a:r>
              <a:rPr lang="de-DE" altLang="de-DE" sz="2400" dirty="0">
                <a:solidFill>
                  <a:srgbClr val="FF0000"/>
                </a:solidFill>
              </a:rPr>
              <a:t>in Büdingen wohnen </a:t>
            </a:r>
            <a:r>
              <a:rPr lang="de-DE" altLang="de-DE" sz="2400" dirty="0"/>
              <a:t>und </a:t>
            </a:r>
            <a:r>
              <a:rPr lang="de-DE" altLang="de-DE" sz="2400" dirty="0">
                <a:solidFill>
                  <a:srgbClr val="FF0000"/>
                </a:solidFill>
              </a:rPr>
              <a:t>in Friedberg ihre Ausbildungsschule</a:t>
            </a:r>
            <a:r>
              <a:rPr lang="de-DE" altLang="de-DE" sz="2400" dirty="0"/>
              <a:t> liegt.</a:t>
            </a:r>
          </a:p>
        </p:txBody>
      </p:sp>
      <p:sp>
        <p:nvSpPr>
          <p:cNvPr id="6" name="Untertitel 2"/>
          <p:cNvSpPr txBox="1">
            <a:spLocks/>
          </p:cNvSpPr>
          <p:nvPr/>
        </p:nvSpPr>
        <p:spPr bwMode="auto">
          <a:xfrm>
            <a:off x="695325" y="5157788"/>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000" b="1" dirty="0"/>
              <a:t>Antrag: </a:t>
            </a:r>
            <a:r>
              <a:rPr lang="de-DE" altLang="de-DE" sz="2000" dirty="0"/>
              <a:t>Strecke von Friedberg (Dienststätte) nach Karben angeben, obwohl Sie von Büdingen gestartet sind. Die Strecke „Büdingen-Friedberg“ können Sie </a:t>
            </a:r>
            <a:r>
              <a:rPr lang="de-DE" altLang="de-DE" sz="2000" dirty="0">
                <a:solidFill>
                  <a:srgbClr val="FF0000"/>
                </a:solidFill>
              </a:rPr>
              <a:t>bei Ihrer Einkommenssteuererklärung </a:t>
            </a:r>
            <a:r>
              <a:rPr lang="de-DE" altLang="de-DE" sz="2000" dirty="0"/>
              <a:t>geltend machen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62200"/>
            <a:ext cx="53927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2411759" y="2600412"/>
            <a:ext cx="648072"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6084168" y="3212975"/>
            <a:ext cx="792088" cy="459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tern mit 5 Zacken 8"/>
          <p:cNvSpPr/>
          <p:nvPr/>
        </p:nvSpPr>
        <p:spPr>
          <a:xfrm>
            <a:off x="2951894" y="4268105"/>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2"/>
          <a:srcRect l="69111" t="25971" r="9695" b="32075"/>
          <a:stretch/>
        </p:blipFill>
        <p:spPr>
          <a:xfrm>
            <a:off x="251520" y="1384857"/>
            <a:ext cx="7488832" cy="4169499"/>
          </a:xfrm>
          <a:prstGeom prst="rect">
            <a:avLst/>
          </a:prstGeom>
        </p:spPr>
      </p:pic>
      <p:sp>
        <p:nvSpPr>
          <p:cNvPr id="2" name="Titel 1"/>
          <p:cNvSpPr>
            <a:spLocks noGrp="1"/>
          </p:cNvSpPr>
          <p:nvPr>
            <p:ph type="title"/>
          </p:nvPr>
        </p:nvSpPr>
        <p:spPr>
          <a:xfrm>
            <a:off x="457200" y="274638"/>
            <a:ext cx="8229600" cy="778098"/>
          </a:xfrm>
        </p:spPr>
        <p:txBody>
          <a:bodyPr/>
          <a:lstStyle/>
          <a:p>
            <a:r>
              <a:rPr lang="de-DE" altLang="de-DE" sz="2800" b="1" u="sng" dirty="0"/>
              <a:t>Berechnung von zu Hause oder von der Dienststätte?</a:t>
            </a:r>
            <a:endParaRPr lang="de-DE" sz="2800" dirty="0"/>
          </a:p>
        </p:txBody>
      </p:sp>
      <p:sp>
        <p:nvSpPr>
          <p:cNvPr id="6" name="Inhaltsplatzhalter 5"/>
          <p:cNvSpPr>
            <a:spLocks noGrp="1"/>
          </p:cNvSpPr>
          <p:nvPr>
            <p:ph idx="1"/>
          </p:nvPr>
        </p:nvSpPr>
        <p:spPr>
          <a:xfrm>
            <a:off x="457862" y="1052736"/>
            <a:ext cx="8229600" cy="4525963"/>
          </a:xfrm>
        </p:spPr>
        <p:txBody>
          <a:bodyPr/>
          <a:lstStyle/>
          <a:p>
            <a:r>
              <a:rPr lang="de-DE" altLang="de-DE" sz="1600" dirty="0"/>
              <a:t>Beispiel 3: Sie fahren von Büdingen (zu Hause) in die Dienststelle nach Bad Vilbel:</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pPr marL="0" indent="0">
              <a:buNone/>
            </a:pPr>
            <a:endParaRPr lang="de-DE" sz="1600" dirty="0"/>
          </a:p>
          <a:p>
            <a:r>
              <a:rPr lang="de-DE" altLang="de-DE" sz="1800" b="1" dirty="0"/>
              <a:t>Antrag: </a:t>
            </a:r>
            <a:r>
              <a:rPr lang="de-DE" altLang="de-DE" sz="1800" dirty="0"/>
              <a:t>Strecke von Friedberg (Dienststätte = Ausbildungsschule) nach Bad Vilbel (Dienststelle) angeben, obwohl Sie von Büdingen gestartet sind. </a:t>
            </a:r>
            <a:endParaRPr lang="de-DE" sz="1800" dirty="0"/>
          </a:p>
        </p:txBody>
      </p:sp>
      <p:sp>
        <p:nvSpPr>
          <p:cNvPr id="8" name="Ellipse 7"/>
          <p:cNvSpPr/>
          <p:nvPr/>
        </p:nvSpPr>
        <p:spPr>
          <a:xfrm>
            <a:off x="5095135" y="2929210"/>
            <a:ext cx="648072"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2362453" y="2348880"/>
            <a:ext cx="1152127" cy="580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tern mit 5 Zacken 9"/>
          <p:cNvSpPr/>
          <p:nvPr/>
        </p:nvSpPr>
        <p:spPr>
          <a:xfrm>
            <a:off x="2722641" y="4221088"/>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591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2"/>
          <p:cNvSpPr>
            <a:spLocks noGrp="1"/>
          </p:cNvSpPr>
          <p:nvPr>
            <p:ph type="ctrTitle"/>
          </p:nvPr>
        </p:nvSpPr>
        <p:spPr>
          <a:xfrm>
            <a:off x="611188" y="-171450"/>
            <a:ext cx="7772400" cy="1079500"/>
          </a:xfrm>
        </p:spPr>
        <p:txBody>
          <a:bodyPr/>
          <a:lstStyle/>
          <a:p>
            <a:pPr eaLnBrk="1" hangingPunct="1"/>
            <a:r>
              <a:rPr lang="de-DE" altLang="de-DE" sz="2800" b="1" u="sng"/>
              <a:t>Fö-LiV im inlusiven Unterricht </a:t>
            </a:r>
          </a:p>
        </p:txBody>
      </p:sp>
      <p:sp>
        <p:nvSpPr>
          <p:cNvPr id="6" name="Untertitel 2"/>
          <p:cNvSpPr txBox="1">
            <a:spLocks/>
          </p:cNvSpPr>
          <p:nvPr/>
        </p:nvSpPr>
        <p:spPr bwMode="auto">
          <a:xfrm>
            <a:off x="684213" y="981075"/>
            <a:ext cx="76327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Förderschul-</a:t>
            </a:r>
            <a:r>
              <a:rPr lang="de-DE" altLang="de-DE" sz="2800" dirty="0" err="1"/>
              <a:t>LiV</a:t>
            </a:r>
            <a:r>
              <a:rPr lang="de-DE" altLang="de-DE" sz="2800" dirty="0"/>
              <a:t> im inklusiven Unterricht : </a:t>
            </a:r>
            <a:r>
              <a:rPr lang="de-DE" altLang="de-DE" sz="2800" dirty="0">
                <a:solidFill>
                  <a:srgbClr val="FF0000"/>
                </a:solidFill>
              </a:rPr>
              <a:t>Dienststätte ist die Förderschule </a:t>
            </a:r>
            <a:r>
              <a:rPr lang="de-DE" altLang="de-DE" sz="2800" dirty="0"/>
              <a:t>(egal, ob sie dort tatsächlich unterrichten oder nicht; Fahrten zur Regelschule können geltend gemacht werden (kürzesten Weg (von Stammschule oder Heimadresse) beachten);</a:t>
            </a:r>
          </a:p>
          <a:p>
            <a:pPr eaLnBrk="1" hangingPunct="1">
              <a:buFont typeface="Arial" panose="020B0604020202020204" pitchFamily="34" charset="0"/>
              <a:buNone/>
            </a:pPr>
            <a:r>
              <a:rPr lang="de-DE" altLang="de-DE" sz="2800" dirty="0"/>
              <a:t>Wichtig hierbei: Sollten Sie in die stichprobenartige Überprüfung der </a:t>
            </a:r>
            <a:r>
              <a:rPr lang="de-DE" altLang="de-DE" sz="2800" dirty="0" err="1"/>
              <a:t>Bezügestelle</a:t>
            </a:r>
            <a:r>
              <a:rPr lang="de-DE" altLang="de-DE" sz="2800" dirty="0"/>
              <a:t> kommen, benötigen Sie für den oben erwähnten Fall (neben der schriftlichen Dienstreisegenehmigung des Studienseminars) auch die schriftliche Dienstreisegenehmigung Ihrer Schulleitung. </a:t>
            </a:r>
          </a:p>
          <a:p>
            <a:pPr eaLnBrk="1" hangingPunct="1">
              <a:buFont typeface="Arial" panose="020B0604020202020204" pitchFamily="34" charset="0"/>
              <a:buNone/>
            </a:pP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tertitel 2"/>
          <p:cNvSpPr>
            <a:spLocks noGrp="1"/>
          </p:cNvSpPr>
          <p:nvPr>
            <p:ph type="ctrTitle"/>
          </p:nvPr>
        </p:nvSpPr>
        <p:spPr>
          <a:xfrm>
            <a:off x="611188" y="-171450"/>
            <a:ext cx="7772400" cy="1079500"/>
          </a:xfrm>
        </p:spPr>
        <p:txBody>
          <a:bodyPr/>
          <a:lstStyle/>
          <a:p>
            <a:pPr eaLnBrk="1" hangingPunct="1"/>
            <a:r>
              <a:rPr lang="de-DE" altLang="de-DE" sz="2800" b="1" u="sng"/>
              <a:t>Tagegeld </a:t>
            </a:r>
          </a:p>
        </p:txBody>
      </p:sp>
      <p:sp>
        <p:nvSpPr>
          <p:cNvPr id="6" name="Untertitel 2"/>
          <p:cNvSpPr txBox="1">
            <a:spLocks/>
          </p:cNvSpPr>
          <p:nvPr/>
        </p:nvSpPr>
        <p:spPr bwMode="auto">
          <a:xfrm>
            <a:off x="684213" y="981075"/>
            <a:ext cx="76327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Für die Mehraufwendung von Verpflegung wird ein Tagegeld gewährt, </a:t>
            </a:r>
            <a:r>
              <a:rPr lang="de-DE" altLang="de-DE" sz="2800" dirty="0">
                <a:solidFill>
                  <a:srgbClr val="FF0000"/>
                </a:solidFill>
              </a:rPr>
              <a:t>wenn die Dienstreise länger als 8 Stunden dauert</a:t>
            </a:r>
            <a:r>
              <a:rPr lang="de-DE" altLang="de-DE" sz="2800" dirty="0"/>
              <a:t> (§7 S. 1, HRKG </a:t>
            </a:r>
            <a:r>
              <a:rPr lang="de-DE" altLang="de-DE" sz="2800" dirty="0" err="1"/>
              <a:t>i.V.m</a:t>
            </a:r>
            <a:r>
              <a:rPr lang="de-DE" altLang="de-DE" sz="2800" dirty="0"/>
              <a:t>. §9 </a:t>
            </a:r>
            <a:r>
              <a:rPr lang="de-DE" altLang="de-DE" sz="2800" dirty="0" err="1"/>
              <a:t>Abs</a:t>
            </a:r>
            <a:r>
              <a:rPr lang="de-DE" altLang="de-DE" sz="2800" dirty="0"/>
              <a:t> 4a S. 3 Einkommenssteuergesetz). Ob sie in diesem Zusammenhang mit dem Auto gefahren sind oder das Landesticket benutzt haben, spielt dabei keine Rolle.</a:t>
            </a:r>
          </a:p>
          <a:p>
            <a:pPr eaLnBrk="1" hangingPunct="1">
              <a:buFont typeface="Arial" panose="020B0604020202020204" pitchFamily="34" charset="0"/>
              <a:buNone/>
            </a:pPr>
            <a:endParaRPr lang="de-DE" altLang="de-DE" sz="2800" dirty="0"/>
          </a:p>
          <a:p>
            <a:pPr marL="457200" indent="-457200" eaLnBrk="1" hangingPunct="1"/>
            <a:r>
              <a:rPr lang="de-DE" altLang="de-DE" sz="2800" dirty="0">
                <a:solidFill>
                  <a:srgbClr val="FF0000"/>
                </a:solidFill>
              </a:rPr>
              <a:t>Auch Veranstaltungen in Bad Vilbel (Dienststelle) können Sie abrechnen!</a:t>
            </a:r>
          </a:p>
          <a:p>
            <a:pPr marL="457200" indent="-457200" eaLnBrk="1" hangingPunct="1"/>
            <a:r>
              <a:rPr lang="de-DE" altLang="de-DE" sz="2800" dirty="0"/>
              <a:t>Nicht aber Veranstaltungen an der Dienststätte (Ausbildungsschule)!</a:t>
            </a:r>
          </a:p>
          <a:p>
            <a:pPr eaLnBrk="1" hangingPunct="1">
              <a:buFont typeface="Arial" panose="020B0604020202020204" pitchFamily="34" charset="0"/>
              <a:buNone/>
            </a:pP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tertitel 2"/>
          <p:cNvSpPr>
            <a:spLocks noGrp="1"/>
          </p:cNvSpPr>
          <p:nvPr>
            <p:ph type="ctrTitle"/>
          </p:nvPr>
        </p:nvSpPr>
        <p:spPr>
          <a:xfrm>
            <a:off x="611188" y="-171450"/>
            <a:ext cx="7772400" cy="1223963"/>
          </a:xfrm>
        </p:spPr>
        <p:txBody>
          <a:bodyPr/>
          <a:lstStyle/>
          <a:p>
            <a:pPr eaLnBrk="1" hangingPunct="1"/>
            <a:r>
              <a:rPr lang="de-DE" altLang="de-DE" sz="2800" b="1" u="sng"/>
              <a:t>Weitere grundlegende Informationen</a:t>
            </a:r>
          </a:p>
        </p:txBody>
      </p:sp>
      <p:sp>
        <p:nvSpPr>
          <p:cNvPr id="5" name="Untertitel 2"/>
          <p:cNvSpPr txBox="1">
            <a:spLocks/>
          </p:cNvSpPr>
          <p:nvPr/>
        </p:nvSpPr>
        <p:spPr bwMode="auto">
          <a:xfrm>
            <a:off x="1042988" y="1125538"/>
            <a:ext cx="7632700" cy="1008062"/>
          </a:xfrm>
          <a:prstGeom prst="rect">
            <a:avLst/>
          </a:prstGeom>
          <a:noFill/>
          <a:ln>
            <a:noFill/>
          </a:ln>
        </p:spPr>
        <p:txBody>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de-DE" altLang="de-DE" sz="1800" dirty="0">
                <a:solidFill>
                  <a:schemeClr val="tx1"/>
                </a:solidFill>
              </a:rPr>
              <a:t>Alle erstattungsfähigen Fahrten müssen </a:t>
            </a:r>
            <a:r>
              <a:rPr lang="de-DE" altLang="de-DE" sz="1800" dirty="0">
                <a:solidFill>
                  <a:srgbClr val="FF0000"/>
                </a:solidFill>
              </a:rPr>
              <a:t>innerhalb von 6 Monaten </a:t>
            </a:r>
            <a:r>
              <a:rPr lang="de-DE" altLang="de-DE" sz="1800" dirty="0">
                <a:solidFill>
                  <a:schemeClr val="tx1"/>
                </a:solidFill>
              </a:rPr>
              <a:t>online geltend gemacht werden (hierzu erhalten Sie entsprechende Zugangscodes und Passwörter).</a:t>
            </a:r>
          </a:p>
          <a:p>
            <a:pPr algn="l" eaLnBrk="1" hangingPunct="1">
              <a:defRPr/>
            </a:pPr>
            <a:endParaRPr lang="de-DE" altLang="de-DE" sz="2800" dirty="0">
              <a:solidFill>
                <a:schemeClr val="tx1"/>
              </a:solidFill>
            </a:endParaRPr>
          </a:p>
          <a:p>
            <a:pPr algn="l" eaLnBrk="1" hangingPunct="1">
              <a:defRPr/>
            </a:pPr>
            <a:endParaRPr lang="de-DE" altLang="de-DE" sz="2800" dirty="0">
              <a:solidFill>
                <a:schemeClr val="tx1"/>
              </a:solidFill>
            </a:endParaRPr>
          </a:p>
          <a:p>
            <a:pPr marL="514350" indent="-514350" algn="l" eaLnBrk="1" hangingPunct="1">
              <a:buFont typeface="Arial" charset="0"/>
              <a:buAutoNum type="arabicPeriod"/>
              <a:defRPr/>
            </a:pPr>
            <a:endParaRPr lang="de-DE" altLang="de-DE" dirty="0">
              <a:solidFill>
                <a:schemeClr val="tx1"/>
              </a:solidFill>
            </a:endParaRPr>
          </a:p>
        </p:txBody>
      </p:sp>
      <p:sp>
        <p:nvSpPr>
          <p:cNvPr id="9" name="Untertitel 2"/>
          <p:cNvSpPr txBox="1">
            <a:spLocks/>
          </p:cNvSpPr>
          <p:nvPr/>
        </p:nvSpPr>
        <p:spPr bwMode="auto">
          <a:xfrm>
            <a:off x="971550" y="4221163"/>
            <a:ext cx="7632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1800" dirty="0"/>
              <a:t>Beim Onlineverfahren werden regelmäßig nach dem Zufallsprinzip Stichproben „gezogen“.  </a:t>
            </a:r>
            <a:r>
              <a:rPr lang="de-DE" altLang="de-DE" sz="1800"/>
              <a:t>An dieser Stelle könnte es ein, dass von Ihnen eine schriftliche Dienstreisegenehmigung vom Studienseminar verlangt wird. </a:t>
            </a:r>
            <a:r>
              <a:rPr lang="de-DE" altLang="de-DE" sz="1800" dirty="0"/>
              <a:t>Sollte dies der Fall sein, kontaktieren Sie bitte unser Sekretariat. Hier bekommen Sie ein entsprechendes Schriftstück.</a:t>
            </a:r>
          </a:p>
          <a:p>
            <a:pPr eaLnBrk="1" hangingPunct="1">
              <a:buFont typeface="Arial" panose="020B0604020202020204" pitchFamily="34" charset="0"/>
              <a:buNone/>
            </a:pPr>
            <a:endParaRPr lang="de-DE" altLang="de-DE" sz="2400" dirty="0"/>
          </a:p>
        </p:txBody>
      </p:sp>
      <p:sp>
        <p:nvSpPr>
          <p:cNvPr id="6" name="Untertitel 2"/>
          <p:cNvSpPr>
            <a:spLocks noGrp="1"/>
          </p:cNvSpPr>
          <p:nvPr>
            <p:ph type="subTitle" idx="1"/>
          </p:nvPr>
        </p:nvSpPr>
        <p:spPr>
          <a:xfrm>
            <a:off x="960438" y="2384425"/>
            <a:ext cx="7634287" cy="1512888"/>
          </a:xfrm>
        </p:spPr>
        <p:txBody>
          <a:bodyPr/>
          <a:lstStyle/>
          <a:p>
            <a:pPr algn="l" eaLnBrk="1" hangingPunct="1">
              <a:defRPr/>
            </a:pPr>
            <a:r>
              <a:rPr lang="de-DE" altLang="de-DE" sz="1800" dirty="0">
                <a:solidFill>
                  <a:schemeClr val="tx1"/>
                </a:solidFill>
              </a:rPr>
              <a:t>Informationen zum Onlineverfahren können Sie auf unserer Homepage herunterladen: Im internen Bereich unserer Homepage (</a:t>
            </a:r>
            <a:r>
              <a:rPr lang="de-DE" altLang="de-DE" sz="1800" dirty="0" err="1">
                <a:solidFill>
                  <a:schemeClr val="tx1"/>
                </a:solidFill>
              </a:rPr>
              <a:t>Moodle</a:t>
            </a:r>
            <a:r>
              <a:rPr lang="de-DE" altLang="de-DE" sz="1800" dirty="0">
                <a:solidFill>
                  <a:schemeClr val="tx1"/>
                </a:solidFill>
              </a:rPr>
              <a:t>), Anträge und Formulare (</a:t>
            </a:r>
            <a:r>
              <a:rPr lang="de-DE" altLang="de-DE" sz="1800" dirty="0" err="1">
                <a:solidFill>
                  <a:schemeClr val="tx1"/>
                </a:solidFill>
              </a:rPr>
              <a:t>LiV</a:t>
            </a:r>
            <a:r>
              <a:rPr lang="de-DE" altLang="de-DE" sz="1800" dirty="0">
                <a:solidFill>
                  <a:schemeClr val="tx1"/>
                </a:solidFill>
              </a:rPr>
              <a:t>), Reisekosten</a:t>
            </a:r>
          </a:p>
          <a:p>
            <a:pPr marL="514350" indent="-514350" algn="l" eaLnBrk="1" hangingPunct="1">
              <a:buFont typeface="Arial" charset="0"/>
              <a:buNone/>
              <a:defRPr/>
            </a:pPr>
            <a:endParaRPr lang="de-DE" altLang="de-DE"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tertitel 2"/>
          <p:cNvSpPr>
            <a:spLocks noGrp="1"/>
          </p:cNvSpPr>
          <p:nvPr>
            <p:ph type="ctrTitle"/>
          </p:nvPr>
        </p:nvSpPr>
        <p:spPr>
          <a:xfrm>
            <a:off x="611188" y="-171450"/>
            <a:ext cx="7772400" cy="1223963"/>
          </a:xfrm>
        </p:spPr>
        <p:txBody>
          <a:bodyPr/>
          <a:lstStyle/>
          <a:p>
            <a:pPr eaLnBrk="1" hangingPunct="1"/>
            <a:r>
              <a:rPr lang="de-DE" altLang="de-DE" sz="2800" b="1" u="sng" dirty="0"/>
              <a:t>Weitere grundlegende Informationen </a:t>
            </a:r>
          </a:p>
        </p:txBody>
      </p:sp>
      <p:sp>
        <p:nvSpPr>
          <p:cNvPr id="7" name="Textfeld 6"/>
          <p:cNvSpPr txBox="1">
            <a:spLocks noChangeArrowheads="1"/>
          </p:cNvSpPr>
          <p:nvPr/>
        </p:nvSpPr>
        <p:spPr bwMode="auto">
          <a:xfrm>
            <a:off x="997317" y="836613"/>
            <a:ext cx="741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solidFill>
                  <a:srgbClr val="FF0000"/>
                </a:solidFill>
              </a:rPr>
              <a:t>Parallel sind Sie verpflichtet, schriftlich eine entsprechende Fahrtenübersicht zu führen</a:t>
            </a:r>
            <a:r>
              <a:rPr lang="de-DE" altLang="de-DE" sz="1800" dirty="0"/>
              <a:t>. Diese Fahrtenübersicht finden Sie am oben aufgeführten Ort auf unserer Homepage. Hier muss jede einzelnen Fahrt aufgeführt und vom jeweiligen Ausbilder/von der jeweiligen Ausbilderin unterschrieben werden. Diese Fahrtenübersicht reichen Sie beim Onlineverfahren erst mal nicht ein. Dies muss nur eingereicht werden, wenn Sie dazu aufgefordert werden.</a:t>
            </a:r>
          </a:p>
        </p:txBody>
      </p:sp>
      <p:sp>
        <p:nvSpPr>
          <p:cNvPr id="10" name="Textfeld 9"/>
          <p:cNvSpPr txBox="1">
            <a:spLocks noChangeArrowheads="1"/>
          </p:cNvSpPr>
          <p:nvPr/>
        </p:nvSpPr>
        <p:spPr bwMode="auto">
          <a:xfrm>
            <a:off x="997317" y="3081338"/>
            <a:ext cx="741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t>Bei Fragen zum Onlineverfahren steht Ihnen der Servicebereich Reisekosten in Kassel zur Verfügung. Die Kontaktdaten finden Sie auf dem Merkblatt auf unserer Homepage. </a:t>
            </a:r>
            <a:r>
              <a:rPr lang="de-DE" sz="1800" dirty="0">
                <a:hlinkClick r:id="rId2"/>
              </a:rPr>
              <a:t>ReisekostenLiV.LA@kultus.hessen.de</a:t>
            </a:r>
            <a:endParaRPr lang="de-DE" sz="1800" dirty="0"/>
          </a:p>
          <a:p>
            <a:pPr eaLnBrk="1" hangingPunct="1">
              <a:buFontTx/>
              <a:buNone/>
            </a:pPr>
            <a:br>
              <a:rPr lang="de-DE" altLang="de-DE" sz="1800" dirty="0"/>
            </a:br>
            <a:r>
              <a:rPr lang="de-DE" altLang="de-DE" sz="1800" dirty="0">
                <a:solidFill>
                  <a:srgbClr val="FF0000"/>
                </a:solidFill>
              </a:rPr>
              <a:t>Das Studienseminar ist für solche  Fragen kein Ansprechpartner. </a:t>
            </a:r>
          </a:p>
        </p:txBody>
      </p:sp>
      <p:sp>
        <p:nvSpPr>
          <p:cNvPr id="5" name="Textfeld 4"/>
          <p:cNvSpPr txBox="1">
            <a:spLocks noChangeArrowheads="1"/>
          </p:cNvSpPr>
          <p:nvPr/>
        </p:nvSpPr>
        <p:spPr bwMode="auto">
          <a:xfrm>
            <a:off x="951980" y="4797152"/>
            <a:ext cx="741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t>Im Rahmen der Geltendmachung Ihrer Fahrt- und Reisekosten müssen Sie in einer Spalte den Seminartitel angeben. Hierzu müssen Sie entsprechende Abkürzungen verwenden. </a:t>
            </a:r>
            <a:r>
              <a:rPr lang="de-DE" altLang="de-DE" sz="1800" b="1" dirty="0">
                <a:solidFill>
                  <a:srgbClr val="FF0000"/>
                </a:solidFill>
              </a:rPr>
              <a:t>Die Liste mit den Abkürzungen befindet auch auf unserer Homepage.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600" b="1" dirty="0"/>
              <a:t>Fahrtenübersicht</a:t>
            </a:r>
            <a:endParaRPr lang="de-DE" sz="3600" b="1" dirty="0"/>
          </a:p>
        </p:txBody>
      </p:sp>
      <p:sp>
        <p:nvSpPr>
          <p:cNvPr id="3" name="Inhaltsplatzhalter 2"/>
          <p:cNvSpPr>
            <a:spLocks noGrp="1"/>
          </p:cNvSpPr>
          <p:nvPr>
            <p:ph idx="1"/>
          </p:nvPr>
        </p:nvSpPr>
        <p:spPr/>
        <p:txBody>
          <a:bodyPr/>
          <a:lstStyle/>
          <a:p>
            <a:endParaRPr lang="de-DE" dirty="0"/>
          </a:p>
        </p:txBody>
      </p:sp>
      <p:pic>
        <p:nvPicPr>
          <p:cNvPr id="6" name="Grafik 5"/>
          <p:cNvPicPr>
            <a:picLocks noChangeAspect="1"/>
          </p:cNvPicPr>
          <p:nvPr/>
        </p:nvPicPr>
        <p:blipFill rotWithShape="1">
          <a:blip r:embed="rId2"/>
          <a:srcRect l="53258" t="22399" r="32393" b="12901"/>
          <a:stretch/>
        </p:blipFill>
        <p:spPr>
          <a:xfrm>
            <a:off x="2555776" y="1485106"/>
            <a:ext cx="3744416" cy="5243859"/>
          </a:xfrm>
          <a:prstGeom prst="rect">
            <a:avLst/>
          </a:prstGeom>
        </p:spPr>
      </p:pic>
    </p:spTree>
    <p:extLst>
      <p:ext uri="{BB962C8B-B14F-4D97-AF65-F5344CB8AC3E}">
        <p14:creationId xmlns:p14="http://schemas.microsoft.com/office/powerpoint/2010/main" val="413456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tertitel 2"/>
          <p:cNvSpPr>
            <a:spLocks noGrp="1"/>
          </p:cNvSpPr>
          <p:nvPr>
            <p:ph type="ctrTitle"/>
          </p:nvPr>
        </p:nvSpPr>
        <p:spPr>
          <a:xfrm>
            <a:off x="611188" y="-171450"/>
            <a:ext cx="7772400" cy="1223963"/>
          </a:xfrm>
        </p:spPr>
        <p:txBody>
          <a:bodyPr/>
          <a:lstStyle/>
          <a:p>
            <a:pPr eaLnBrk="1" hangingPunct="1"/>
            <a:r>
              <a:rPr lang="de-DE" altLang="de-DE" sz="2800" b="1" u="sng" dirty="0"/>
              <a:t>Weitere grundlegende Informationen </a:t>
            </a:r>
          </a:p>
        </p:txBody>
      </p:sp>
      <p:sp>
        <p:nvSpPr>
          <p:cNvPr id="7" name="Textfeld 6"/>
          <p:cNvSpPr txBox="1">
            <a:spLocks noChangeArrowheads="1"/>
          </p:cNvSpPr>
          <p:nvPr/>
        </p:nvSpPr>
        <p:spPr bwMode="auto">
          <a:xfrm>
            <a:off x="997317" y="836613"/>
            <a:ext cx="741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de-DE" altLang="de-DE" sz="1800" dirty="0"/>
          </a:p>
        </p:txBody>
      </p:sp>
      <p:sp>
        <p:nvSpPr>
          <p:cNvPr id="2" name="Rechteck 1"/>
          <p:cNvSpPr/>
          <p:nvPr/>
        </p:nvSpPr>
        <p:spPr>
          <a:xfrm>
            <a:off x="899592" y="1437452"/>
            <a:ext cx="7416824" cy="2585323"/>
          </a:xfrm>
          <a:prstGeom prst="rect">
            <a:avLst/>
          </a:prstGeom>
        </p:spPr>
        <p:txBody>
          <a:bodyPr wrap="square">
            <a:spAutoFit/>
          </a:bodyPr>
          <a:lstStyle/>
          <a:p>
            <a:r>
              <a:rPr lang="de-DE" b="1" dirty="0">
                <a:latin typeface="Arial-BoldMT"/>
              </a:rPr>
              <a:t>Abrechnung von Reisekosten durch Lehrkräfte im Vorbereitungsdienst bei Nichterhaltung</a:t>
            </a:r>
          </a:p>
          <a:p>
            <a:r>
              <a:rPr lang="de-DE" b="1" dirty="0">
                <a:latin typeface="Arial-BoldMT"/>
              </a:rPr>
              <a:t>eines </a:t>
            </a:r>
            <a:r>
              <a:rPr lang="de-DE" b="1" dirty="0" err="1">
                <a:latin typeface="Arial-BoldMT"/>
              </a:rPr>
              <a:t>LandesTickets</a:t>
            </a:r>
            <a:endParaRPr lang="de-DE" b="1" dirty="0">
              <a:latin typeface="Arial-BoldMT"/>
            </a:endParaRPr>
          </a:p>
          <a:p>
            <a:r>
              <a:rPr lang="de-DE" dirty="0">
                <a:latin typeface="ArialMT"/>
              </a:rPr>
              <a:t>Die Fahrtkosten vom Wohnort zur Schule ist für die Lehrkraft im Vorbereitungsdienst, </a:t>
            </a:r>
            <a:r>
              <a:rPr lang="de-DE">
                <a:latin typeface="ArialMT"/>
              </a:rPr>
              <a:t>sofern noch kein </a:t>
            </a:r>
            <a:r>
              <a:rPr lang="de-DE" dirty="0" err="1">
                <a:latin typeface="ArialMT"/>
              </a:rPr>
              <a:t>LandesTicket</a:t>
            </a:r>
            <a:r>
              <a:rPr lang="de-DE" dirty="0">
                <a:latin typeface="ArialMT"/>
              </a:rPr>
              <a:t> vorliegt, ausschließlich über die Einkommensteuer abzurechnen. Es erfolgt</a:t>
            </a:r>
          </a:p>
          <a:p>
            <a:r>
              <a:rPr lang="de-DE" dirty="0">
                <a:latin typeface="ArialMT"/>
              </a:rPr>
              <a:t>keine Abrechnung über die Dienststelle. Nur die Fahrten zum Studienseminar sowie den Ausbildungsveranstaltungen</a:t>
            </a:r>
          </a:p>
          <a:p>
            <a:r>
              <a:rPr lang="de-DE" dirty="0">
                <a:latin typeface="ArialMT"/>
              </a:rPr>
              <a:t>können über die HBS abgerechnet werden.</a:t>
            </a:r>
            <a:endParaRPr lang="de-DE" dirty="0"/>
          </a:p>
        </p:txBody>
      </p:sp>
    </p:spTree>
    <p:extLst>
      <p:ext uri="{BB962C8B-B14F-4D97-AF65-F5344CB8AC3E}">
        <p14:creationId xmlns:p14="http://schemas.microsoft.com/office/powerpoint/2010/main" val="15393187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28" y="0"/>
            <a:ext cx="9011344" cy="1143000"/>
          </a:xfrm>
        </p:spPr>
        <p:txBody>
          <a:bodyPr/>
          <a:lstStyle/>
          <a:p>
            <a:r>
              <a:rPr lang="de-DE" altLang="de-DE" sz="2400" b="1" u="sng" dirty="0"/>
              <a:t>Die Liste mit den Abkürzungen befindet auch auf unserer Homepage.</a:t>
            </a:r>
            <a:br>
              <a:rPr lang="de-DE" altLang="de-DE" sz="2400" b="1" u="sng" dirty="0"/>
            </a:br>
            <a:endParaRPr lang="de-DE" sz="2400" b="1" u="sng"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rotWithShape="1">
          <a:blip r:embed="rId2"/>
          <a:srcRect l="66541" t="18200" r="15544" b="22301"/>
          <a:stretch/>
        </p:blipFill>
        <p:spPr>
          <a:xfrm>
            <a:off x="1547664" y="725298"/>
            <a:ext cx="6300700" cy="5885269"/>
          </a:xfrm>
          <a:prstGeom prst="rect">
            <a:avLst/>
          </a:prstGeom>
        </p:spPr>
      </p:pic>
    </p:spTree>
    <p:extLst>
      <p:ext uri="{BB962C8B-B14F-4D97-AF65-F5344CB8AC3E}">
        <p14:creationId xmlns:p14="http://schemas.microsoft.com/office/powerpoint/2010/main" val="4387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274638"/>
            <a:ext cx="9108504" cy="1143000"/>
          </a:xfrm>
        </p:spPr>
        <p:txBody>
          <a:bodyPr/>
          <a:lstStyle/>
          <a:p>
            <a:r>
              <a:rPr lang="de-DE" dirty="0"/>
              <a:t>Wie werden die Fahrten abgerechnet?</a:t>
            </a:r>
          </a:p>
        </p:txBody>
      </p:sp>
      <p:sp>
        <p:nvSpPr>
          <p:cNvPr id="3" name="Inhaltsplatzhalter 2"/>
          <p:cNvSpPr>
            <a:spLocks noGrp="1"/>
          </p:cNvSpPr>
          <p:nvPr>
            <p:ph idx="1"/>
          </p:nvPr>
        </p:nvSpPr>
        <p:spPr/>
        <p:txBody>
          <a:bodyPr/>
          <a:lstStyle/>
          <a:p>
            <a:r>
              <a:rPr lang="de-DE" sz="2400" dirty="0"/>
              <a:t>Die Fahrtkostenerstattung erfolgt </a:t>
            </a:r>
            <a:r>
              <a:rPr lang="de-DE" sz="2400" b="1" dirty="0"/>
              <a:t>ausschließlich über das Service-Portal </a:t>
            </a:r>
            <a:r>
              <a:rPr lang="de-DE" sz="2400" dirty="0"/>
              <a:t>des Landes Hessen. </a:t>
            </a:r>
          </a:p>
          <a:p>
            <a:r>
              <a:rPr lang="de-DE" sz="2400" dirty="0"/>
              <a:t>Um über das Internet auf das Serviceportal zugreifen zu können, benötigen Sie die Registrierung am </a:t>
            </a:r>
            <a:r>
              <a:rPr lang="de-DE" sz="2400" b="1" dirty="0" err="1"/>
              <a:t>NzüK</a:t>
            </a:r>
            <a:r>
              <a:rPr lang="de-DE" sz="2400" b="1" dirty="0"/>
              <a:t>-Portal </a:t>
            </a:r>
            <a:r>
              <a:rPr lang="de-DE" sz="2400" dirty="0"/>
              <a:t>(Netzwerkzonen übergreifende Kommunikation). Den Zugang zum </a:t>
            </a:r>
            <a:r>
              <a:rPr lang="de-DE" sz="2400" dirty="0" err="1"/>
              <a:t>NzüK</a:t>
            </a:r>
            <a:r>
              <a:rPr lang="de-DE" sz="2400" dirty="0"/>
              <a:t>-Portal erhalten Sie mit diesem Link: </a:t>
            </a:r>
          </a:p>
          <a:p>
            <a:pPr marL="0" indent="0">
              <a:buNone/>
            </a:pPr>
            <a:r>
              <a:rPr lang="de-DE" sz="2400" dirty="0">
                <a:hlinkClick r:id="rId2"/>
              </a:rPr>
              <a:t>https://nzk.hessen.de</a:t>
            </a:r>
            <a:r>
              <a:rPr lang="de-DE" sz="2400" dirty="0"/>
              <a:t>  </a:t>
            </a:r>
          </a:p>
        </p:txBody>
      </p:sp>
    </p:spTree>
    <p:extLst>
      <p:ext uri="{BB962C8B-B14F-4D97-AF65-F5344CB8AC3E}">
        <p14:creationId xmlns:p14="http://schemas.microsoft.com/office/powerpoint/2010/main" val="19029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772816"/>
            <a:ext cx="7211144" cy="3417243"/>
          </a:xfrm>
        </p:spPr>
        <p:txBody>
          <a:bodyPr/>
          <a:lstStyle/>
          <a:p>
            <a:endParaRPr lang="de-DE" sz="1800" dirty="0"/>
          </a:p>
          <a:p>
            <a:endParaRPr lang="de-DE" sz="1800" dirty="0"/>
          </a:p>
          <a:p>
            <a:pPr marL="0" indent="0">
              <a:buNone/>
            </a:pPr>
            <a:r>
              <a:rPr lang="de-DE" sz="1800" dirty="0"/>
              <a:t>Sollten Sie Fahrten für schulische Verpflichtungen (z.B. außerschulische Veranstaltung oder (für </a:t>
            </a:r>
            <a:r>
              <a:rPr lang="de-DE" sz="1800" dirty="0" err="1"/>
              <a:t>Fö-LiV</a:t>
            </a:r>
            <a:r>
              <a:rPr lang="de-DE" sz="1800" dirty="0"/>
              <a:t>) Fahrten von der Förderschule zur Regelschule) angeben, benötigen Sie eine Dienstreisegenehmigung von Ihrer Schulleitung (gilt nur, wenn Sie in die </a:t>
            </a:r>
            <a:r>
              <a:rPr lang="de-DE" sz="1800" dirty="0" err="1"/>
              <a:t>stichenprobenartige</a:t>
            </a:r>
            <a:r>
              <a:rPr lang="de-DE" sz="1800" dirty="0"/>
              <a:t> Kontrolle der HBS kommen). Wenn Sie in die </a:t>
            </a:r>
            <a:r>
              <a:rPr lang="de-DE" sz="1800" dirty="0" err="1"/>
              <a:t>stichenprobenartige</a:t>
            </a:r>
            <a:r>
              <a:rPr lang="de-DE" sz="1800" dirty="0"/>
              <a:t> Kontrolle der HBS kommen, müssen Sie sich immer die Dienstreisegenehmigung auch vom Studienseminar einholen.</a:t>
            </a:r>
          </a:p>
          <a:p>
            <a:pPr marL="0" indent="0">
              <a:buNone/>
            </a:pPr>
            <a:endParaRPr lang="de-DE" sz="1800" dirty="0"/>
          </a:p>
        </p:txBody>
      </p:sp>
      <p:sp>
        <p:nvSpPr>
          <p:cNvPr id="2" name="Rechteck 1"/>
          <p:cNvSpPr/>
          <p:nvPr/>
        </p:nvSpPr>
        <p:spPr>
          <a:xfrm>
            <a:off x="1433875" y="908720"/>
            <a:ext cx="6214586" cy="461665"/>
          </a:xfrm>
          <a:prstGeom prst="rect">
            <a:avLst/>
          </a:prstGeom>
        </p:spPr>
        <p:txBody>
          <a:bodyPr wrap="none">
            <a:spAutoFit/>
          </a:bodyPr>
          <a:lstStyle/>
          <a:p>
            <a:r>
              <a:rPr lang="de-DE" sz="2400" b="1" u="sng" dirty="0"/>
              <a:t>Dienstreisegenehmigung von Ihrer Schulleitung</a:t>
            </a:r>
          </a:p>
        </p:txBody>
      </p:sp>
    </p:spTree>
    <p:extLst>
      <p:ext uri="{BB962C8B-B14F-4D97-AF65-F5344CB8AC3E}">
        <p14:creationId xmlns:p14="http://schemas.microsoft.com/office/powerpoint/2010/main" val="180556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b="1" u="dbl" dirty="0"/>
              <a:t>Kostenträgernummer für </a:t>
            </a:r>
            <a:r>
              <a:rPr lang="de-DE" b="1" u="dbl" dirty="0" err="1"/>
              <a:t>LiV</a:t>
            </a:r>
            <a:endParaRPr lang="de-DE" dirty="0"/>
          </a:p>
          <a:p>
            <a:pPr marL="0" indent="0">
              <a:buNone/>
            </a:pPr>
            <a:r>
              <a:rPr lang="de-DE" dirty="0"/>
              <a:t> </a:t>
            </a:r>
          </a:p>
          <a:p>
            <a:r>
              <a:rPr lang="de-DE" b="1" dirty="0"/>
              <a:t>Kostenträgernummer: 236510517100 </a:t>
            </a:r>
            <a:endParaRPr lang="de-DE" dirty="0"/>
          </a:p>
          <a:p>
            <a:endParaRPr lang="de-DE" dirty="0"/>
          </a:p>
        </p:txBody>
      </p:sp>
    </p:spTree>
    <p:extLst>
      <p:ext uri="{BB962C8B-B14F-4D97-AF65-F5344CB8AC3E}">
        <p14:creationId xmlns:p14="http://schemas.microsoft.com/office/powerpoint/2010/main" val="268841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620688"/>
            <a:ext cx="8229600" cy="4525963"/>
          </a:xfrm>
        </p:spPr>
        <p:txBody>
          <a:bodyPr/>
          <a:lstStyle/>
          <a:p>
            <a:pPr marL="0" indent="0">
              <a:buNone/>
            </a:pPr>
            <a:r>
              <a:rPr lang="de-DE" dirty="0"/>
              <a:t>Bei weiteren Fragen wenden Sie sich bitte an die HBS:</a:t>
            </a:r>
          </a:p>
          <a:p>
            <a:pPr marL="0" indent="0">
              <a:buNone/>
            </a:pPr>
            <a:endParaRPr lang="de-DE" dirty="0"/>
          </a:p>
          <a:p>
            <a:pPr lvl="0"/>
            <a:r>
              <a:rPr lang="de-DE" sz="2800" dirty="0"/>
              <a:t>Für ein- und mehrtägige Ausbildungsveranstaltungen steht der Servicebereich Trennungsgeld zur Verfügung: </a:t>
            </a:r>
            <a:r>
              <a:rPr lang="de-DE" sz="2800" dirty="0">
                <a:solidFill>
                  <a:srgbClr val="FF0000"/>
                </a:solidFill>
              </a:rPr>
              <a:t>Telefonnummer 0561 106-3011 </a:t>
            </a:r>
          </a:p>
          <a:p>
            <a:pPr lvl="0"/>
            <a:r>
              <a:rPr lang="de-DE" sz="2800" dirty="0"/>
              <a:t>Für Dienstreisen und Aus- und Fortbildungsreisen steht der Servicebereich Reisekosten zur Verfügung: </a:t>
            </a:r>
            <a:r>
              <a:rPr lang="de-DE" sz="2800" dirty="0">
                <a:solidFill>
                  <a:srgbClr val="FF0000"/>
                </a:solidFill>
              </a:rPr>
              <a:t>Telefonnummer 0561 106-3</a:t>
            </a:r>
          </a:p>
          <a:p>
            <a:r>
              <a:rPr lang="de-DE" sz="2800" dirty="0"/>
              <a:t>Montag bis Donnerstag von 09:00 bis 12:00 Uhr und 14:00 bis 15:30 Uhr Freitag von 09:00 bis 12:00 Uhr</a:t>
            </a:r>
          </a:p>
          <a:p>
            <a:endParaRPr lang="de-DE" dirty="0"/>
          </a:p>
        </p:txBody>
      </p:sp>
    </p:spTree>
    <p:extLst>
      <p:ext uri="{BB962C8B-B14F-4D97-AF65-F5344CB8AC3E}">
        <p14:creationId xmlns:p14="http://schemas.microsoft.com/office/powerpoint/2010/main" val="230917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988840"/>
            <a:ext cx="8229600" cy="4525963"/>
          </a:xfrm>
        </p:spPr>
        <p:txBody>
          <a:bodyPr/>
          <a:lstStyle/>
          <a:p>
            <a:r>
              <a:rPr lang="de-DE" dirty="0"/>
              <a:t>Für sämtliche dienstlich veranlasste Fahrten innerhalb von Hessen grundsätzlich das zur Verfügung stehende </a:t>
            </a:r>
            <a:r>
              <a:rPr lang="de-DE" b="1" dirty="0"/>
              <a:t>Landesticket</a:t>
            </a:r>
            <a:r>
              <a:rPr lang="de-DE" dirty="0"/>
              <a:t> für Bedienstete des Landes Hessen zu nutzen ist, da Fahrtkosten nicht erstattet werden können, wenn eine Möglichkeit zur unentgeltlichen Beförderung besteht (§ 5 Abs. 2 S. 1 HRKG).</a:t>
            </a:r>
          </a:p>
          <a:p>
            <a:pPr marL="0" indent="0">
              <a:buNone/>
            </a:pPr>
            <a:endParaRPr lang="de-DE" dirty="0"/>
          </a:p>
          <a:p>
            <a:endParaRPr lang="de-DE" dirty="0"/>
          </a:p>
          <a:p>
            <a:r>
              <a:rPr lang="de-DE" dirty="0"/>
              <a:t> </a:t>
            </a:r>
          </a:p>
        </p:txBody>
      </p:sp>
      <p:sp>
        <p:nvSpPr>
          <p:cNvPr id="4" name="Titel 1"/>
          <p:cNvSpPr>
            <a:spLocks noGrp="1"/>
          </p:cNvSpPr>
          <p:nvPr>
            <p:ph type="title"/>
          </p:nvPr>
        </p:nvSpPr>
        <p:spPr>
          <a:xfrm>
            <a:off x="35496" y="274638"/>
            <a:ext cx="9108504" cy="1143000"/>
          </a:xfrm>
        </p:spPr>
        <p:txBody>
          <a:bodyPr/>
          <a:lstStyle/>
          <a:p>
            <a:r>
              <a:rPr lang="de-DE" b="1" dirty="0"/>
              <a:t>Landesticket</a:t>
            </a:r>
            <a:endParaRPr lang="de-DE" dirty="0"/>
          </a:p>
        </p:txBody>
      </p:sp>
    </p:spTree>
    <p:extLst>
      <p:ext uri="{BB962C8B-B14F-4D97-AF65-F5344CB8AC3E}">
        <p14:creationId xmlns:p14="http://schemas.microsoft.com/office/powerpoint/2010/main" val="31637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548680"/>
            <a:ext cx="8229600" cy="4525963"/>
          </a:xfrm>
        </p:spPr>
        <p:txBody>
          <a:bodyPr/>
          <a:lstStyle/>
          <a:p>
            <a:r>
              <a:rPr lang="de-DE" dirty="0"/>
              <a:t>Wenn Sie jedoch aufgrund von </a:t>
            </a:r>
            <a:r>
              <a:rPr lang="de-DE" b="1" dirty="0">
                <a:solidFill>
                  <a:srgbClr val="FF0000"/>
                </a:solidFill>
              </a:rPr>
              <a:t>erhöhtem Zeitaufwand</a:t>
            </a:r>
            <a:r>
              <a:rPr lang="de-DE" dirty="0"/>
              <a:t> einen PKW nutzen, so bereiten Sie bitte diesbezüglich Nachweise vor (Ausdruck von Google </a:t>
            </a:r>
            <a:r>
              <a:rPr lang="de-DE" dirty="0" err="1"/>
              <a:t>Maps</a:t>
            </a:r>
            <a:r>
              <a:rPr lang="de-DE" dirty="0"/>
              <a:t> zur PKW-Fahrzeit im Vergleich mit dem NVV/RMV-Fahrplanauszug) und leiten Sie diese Information bei </a:t>
            </a:r>
            <a:r>
              <a:rPr lang="de-DE" b="1" dirty="0"/>
              <a:t>Nachfrage</a:t>
            </a:r>
            <a:r>
              <a:rPr lang="de-DE" dirty="0"/>
              <a:t> der HBS weiter!</a:t>
            </a:r>
          </a:p>
          <a:p>
            <a:r>
              <a:rPr lang="de-DE" dirty="0"/>
              <a:t>Erstattungsfähig sind in allen weiteren Fällen nur Fahrten, für die eine Dienstreisegenehmigung vorliegt (vgl. § 6 HRKG).</a:t>
            </a:r>
          </a:p>
          <a:p>
            <a:pPr marL="0" indent="0">
              <a:buNone/>
            </a:pPr>
            <a:endParaRPr lang="de-DE" dirty="0"/>
          </a:p>
        </p:txBody>
      </p:sp>
    </p:spTree>
    <p:extLst>
      <p:ext uri="{BB962C8B-B14F-4D97-AF65-F5344CB8AC3E}">
        <p14:creationId xmlns:p14="http://schemas.microsoft.com/office/powerpoint/2010/main" val="351406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268760"/>
            <a:ext cx="8229600" cy="4525963"/>
          </a:xfrm>
        </p:spPr>
        <p:txBody>
          <a:bodyPr/>
          <a:lstStyle/>
          <a:p>
            <a:r>
              <a:rPr lang="de-DE" dirty="0"/>
              <a:t>wenn Sie aufgrund </a:t>
            </a:r>
            <a:r>
              <a:rPr lang="de-DE" b="1" dirty="0">
                <a:solidFill>
                  <a:srgbClr val="FF0000"/>
                </a:solidFill>
              </a:rPr>
              <a:t>familiärer Verpflichtungen </a:t>
            </a:r>
            <a:r>
              <a:rPr lang="de-DE" dirty="0"/>
              <a:t>(Kinderbetreuung, Pflege von Angehörigen) oder Aufgrund von Krankheit oder der Mitnahme schwerer Unterlagen und Gegenstände den PKW nutzen müssen. In diesen Fällen bestätigen wir Ihnen die „Nutzung des PKW mit triftigem Grund“ gem. § 6 Abs. 1 HRKG.</a:t>
            </a:r>
          </a:p>
        </p:txBody>
      </p:sp>
    </p:spTree>
    <p:extLst>
      <p:ext uri="{BB962C8B-B14F-4D97-AF65-F5344CB8AC3E}">
        <p14:creationId xmlns:p14="http://schemas.microsoft.com/office/powerpoint/2010/main" val="187532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4228" y="620688"/>
            <a:ext cx="8712968" cy="4525963"/>
          </a:xfrm>
        </p:spPr>
        <p:txBody>
          <a:bodyPr/>
          <a:lstStyle/>
          <a:p>
            <a:r>
              <a:rPr lang="de-DE" sz="2800" dirty="0"/>
              <a:t>Nach der Anmeldung am </a:t>
            </a:r>
            <a:r>
              <a:rPr lang="de-DE" sz="2800" b="1" i="1" dirty="0" err="1"/>
              <a:t>NzüK</a:t>
            </a:r>
            <a:r>
              <a:rPr lang="de-DE" sz="2800" b="1" i="1" dirty="0"/>
              <a:t>-Portal</a:t>
            </a:r>
            <a:r>
              <a:rPr lang="de-DE" sz="2800" dirty="0"/>
              <a:t> bleiben Sie angemeldet und registrieren sich im </a:t>
            </a:r>
            <a:r>
              <a:rPr lang="de-DE" sz="2800" b="1" i="1" dirty="0"/>
              <a:t>Serviceportal</a:t>
            </a:r>
            <a:r>
              <a:rPr lang="de-DE" sz="2800" dirty="0"/>
              <a:t>. Der für die Registrierung am </a:t>
            </a:r>
            <a:r>
              <a:rPr lang="de-DE" sz="2800" dirty="0" err="1"/>
              <a:t>NzüK</a:t>
            </a:r>
            <a:r>
              <a:rPr lang="de-DE" sz="2800" dirty="0"/>
              <a:t>- und Serviceportal benötigte Freischaltcode wird Ihnen automatisch per Post an die im elektronischen Personalverwaltungssystem des Landes Hessen hinterlegte Wohnortadresse zugesendet. </a:t>
            </a:r>
          </a:p>
          <a:p>
            <a:pPr marL="0" indent="0">
              <a:buNone/>
            </a:pPr>
            <a:endParaRPr lang="de-DE" sz="2800" dirty="0"/>
          </a:p>
          <a:p>
            <a:r>
              <a:rPr lang="de-DE" sz="2800" dirty="0"/>
              <a:t>Sollten sie bereits auf Grund einer vorherigen Beschäftigung im Landesdienst einen Freischaltcode haben, behält dieser weiterhin Gültigkeit, Sie müssen sich aber neu am Service-Portal registrieren. </a:t>
            </a:r>
          </a:p>
        </p:txBody>
      </p:sp>
    </p:spTree>
    <p:extLst>
      <p:ext uri="{BB962C8B-B14F-4D97-AF65-F5344CB8AC3E}">
        <p14:creationId xmlns:p14="http://schemas.microsoft.com/office/powerpoint/2010/main" val="83344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764704"/>
            <a:ext cx="8229600" cy="4525963"/>
          </a:xfrm>
        </p:spPr>
        <p:txBody>
          <a:bodyPr/>
          <a:lstStyle/>
          <a:p>
            <a:r>
              <a:rPr lang="de-DE" dirty="0"/>
              <a:t>Bitte beachten Sie, dass Ihr Freischaltcode unbegrenzt gültig ist. Das entsprechende Schreiben mit diesem Code müssen Sie </a:t>
            </a:r>
            <a:r>
              <a:rPr lang="de-DE" dirty="0">
                <a:solidFill>
                  <a:srgbClr val="FF0000"/>
                </a:solidFill>
              </a:rPr>
              <a:t>unbedingt aufbewahren</a:t>
            </a:r>
            <a:r>
              <a:rPr lang="de-DE" dirty="0"/>
              <a:t>, um sich zukünftig z.B. nach einer Benutzersperrung am </a:t>
            </a:r>
            <a:r>
              <a:rPr lang="de-DE" dirty="0" err="1"/>
              <a:t>NzüK</a:t>
            </a:r>
            <a:r>
              <a:rPr lang="de-DE" dirty="0"/>
              <a:t>- oder Service-Portal selbst wieder entsperren zu können. Für weitere Fragen zur Registrierung oder zum Freischaltcode senden Sie bitte eine E-Mail an das </a:t>
            </a:r>
            <a:r>
              <a:rPr lang="de-DE" dirty="0" err="1"/>
              <a:t>LiV</a:t>
            </a:r>
            <a:r>
              <a:rPr lang="de-DE" dirty="0"/>
              <a:t>-Reisekosten-Supportpostfach: </a:t>
            </a:r>
            <a:r>
              <a:rPr lang="de-DE" dirty="0">
                <a:hlinkClick r:id="rId2"/>
              </a:rPr>
              <a:t>ReisekostenLiV.LA@kultus.hessen.de</a:t>
            </a:r>
            <a:r>
              <a:rPr lang="de-DE" dirty="0"/>
              <a:t> </a:t>
            </a:r>
          </a:p>
        </p:txBody>
      </p:sp>
    </p:spTree>
    <p:extLst>
      <p:ext uri="{BB962C8B-B14F-4D97-AF65-F5344CB8AC3E}">
        <p14:creationId xmlns:p14="http://schemas.microsoft.com/office/powerpoint/2010/main" val="65291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16013" y="909638"/>
            <a:ext cx="7632700" cy="1079500"/>
          </a:xfrm>
        </p:spPr>
        <p:txBody>
          <a:bodyPr/>
          <a:lstStyle/>
          <a:p>
            <a:pPr algn="l" eaLnBrk="1" hangingPunct="1"/>
            <a:r>
              <a:rPr lang="de-DE" altLang="de-DE" sz="2800" dirty="0">
                <a:solidFill>
                  <a:schemeClr val="tx1"/>
                </a:solidFill>
              </a:rPr>
              <a:t>Bei Fahrten zu Ausbildungsveranstaltungen wird die Hin- und Rückfahrt bezahlt.</a:t>
            </a:r>
          </a:p>
          <a:p>
            <a:pPr algn="l" eaLnBrk="1" hangingPunct="1"/>
            <a:endParaRPr lang="de-DE" altLang="de-DE" dirty="0">
              <a:solidFill>
                <a:schemeClr val="tx1"/>
              </a:solidFill>
            </a:endParaRPr>
          </a:p>
        </p:txBody>
      </p:sp>
      <p:sp>
        <p:nvSpPr>
          <p:cNvPr id="3075" name="Untertitel 2"/>
          <p:cNvSpPr>
            <a:spLocks noGrp="1"/>
          </p:cNvSpPr>
          <p:nvPr>
            <p:ph type="ctrTitle"/>
          </p:nvPr>
        </p:nvSpPr>
        <p:spPr>
          <a:xfrm>
            <a:off x="611188" y="-171450"/>
            <a:ext cx="7772400" cy="1079500"/>
          </a:xfrm>
        </p:spPr>
        <p:txBody>
          <a:bodyPr/>
          <a:lstStyle/>
          <a:p>
            <a:pPr eaLnBrk="1" hangingPunct="1"/>
            <a:r>
              <a:rPr lang="de-DE" altLang="de-DE" sz="2800" b="1" u="sng"/>
              <a:t>Welche Strecke wird bezahlt?</a:t>
            </a:r>
          </a:p>
        </p:txBody>
      </p:sp>
      <p:sp>
        <p:nvSpPr>
          <p:cNvPr id="4" name="Untertitel 2"/>
          <p:cNvSpPr txBox="1">
            <a:spLocks/>
          </p:cNvSpPr>
          <p:nvPr/>
        </p:nvSpPr>
        <p:spPr bwMode="auto">
          <a:xfrm>
            <a:off x="1116013" y="2420938"/>
            <a:ext cx="76327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a:t>Dies erfolgt über eine Kilometerpauschale (0,35 €/km)</a:t>
            </a:r>
          </a:p>
          <a:p>
            <a:pPr eaLnBrk="1" hangingPunct="1">
              <a:buFont typeface="Arial" panose="020B0604020202020204" pitchFamily="34" charset="0"/>
              <a:buNone/>
            </a:pPr>
            <a:endParaRPr lang="de-DE" altLang="de-DE" sz="2800"/>
          </a:p>
          <a:p>
            <a:pPr eaLnBrk="1" hangingPunct="1">
              <a:buFont typeface="Arial" panose="020B0604020202020204" pitchFamily="34" charset="0"/>
              <a:buNone/>
            </a:pPr>
            <a:endParaRPr lang="de-DE" altLang="de-DE"/>
          </a:p>
        </p:txBody>
      </p:sp>
      <p:sp>
        <p:nvSpPr>
          <p:cNvPr id="5" name="Untertitel 2"/>
          <p:cNvSpPr txBox="1">
            <a:spLocks/>
          </p:cNvSpPr>
          <p:nvPr/>
        </p:nvSpPr>
        <p:spPr bwMode="auto">
          <a:xfrm>
            <a:off x="971600" y="3860800"/>
            <a:ext cx="77771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Fahrten zur Dienststätte = Ausbildungsschule werden nicht bezahlt. </a:t>
            </a:r>
          </a:p>
          <a:p>
            <a:pPr eaLnBrk="1" hangingPunct="1">
              <a:buFont typeface="Arial" panose="020B0604020202020204" pitchFamily="34" charset="0"/>
              <a:buNone/>
            </a:pPr>
            <a:r>
              <a:rPr lang="de-DE" altLang="de-DE" sz="2800" dirty="0">
                <a:solidFill>
                  <a:srgbClr val="FF0000"/>
                </a:solidFill>
              </a:rPr>
              <a:t>Diese können bei der Einkommenssteuererklärung geltend gemacht werden! </a:t>
            </a: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99592" y="1700808"/>
            <a:ext cx="7632700" cy="1079500"/>
          </a:xfrm>
        </p:spPr>
        <p:txBody>
          <a:bodyPr/>
          <a:lstStyle/>
          <a:p>
            <a:pPr algn="l" eaLnBrk="1" hangingPunct="1"/>
            <a:r>
              <a:rPr lang="de-DE" altLang="de-DE" sz="2800" dirty="0">
                <a:solidFill>
                  <a:schemeClr val="tx1"/>
                </a:solidFill>
              </a:rPr>
              <a:t>Der </a:t>
            </a:r>
            <a:r>
              <a:rPr lang="de-DE" altLang="de-DE" sz="2800" b="1" dirty="0">
                <a:solidFill>
                  <a:schemeClr val="tx1"/>
                </a:solidFill>
              </a:rPr>
              <a:t>Startpunkt</a:t>
            </a:r>
            <a:r>
              <a:rPr lang="de-DE" altLang="de-DE" sz="2800" dirty="0">
                <a:solidFill>
                  <a:schemeClr val="tx1"/>
                </a:solidFill>
              </a:rPr>
              <a:t> ihrer „Reise“ ist entweder </a:t>
            </a:r>
            <a:r>
              <a:rPr lang="de-DE" altLang="de-DE" sz="2800" b="1" dirty="0">
                <a:solidFill>
                  <a:srgbClr val="FF0000"/>
                </a:solidFill>
              </a:rPr>
              <a:t>von zu Hause </a:t>
            </a:r>
            <a:r>
              <a:rPr lang="de-DE" altLang="de-DE" sz="2800" dirty="0">
                <a:solidFill>
                  <a:schemeClr val="tx1"/>
                </a:solidFill>
              </a:rPr>
              <a:t>oder </a:t>
            </a:r>
            <a:r>
              <a:rPr lang="de-DE" altLang="de-DE" sz="2800" b="1" dirty="0">
                <a:solidFill>
                  <a:srgbClr val="FF0000"/>
                </a:solidFill>
              </a:rPr>
              <a:t>von Ihrer Ausbildungsschule </a:t>
            </a:r>
            <a:r>
              <a:rPr lang="de-DE" altLang="de-DE" sz="2800" dirty="0">
                <a:solidFill>
                  <a:schemeClr val="tx1"/>
                </a:solidFill>
              </a:rPr>
              <a:t>abzurechnen. </a:t>
            </a:r>
            <a:r>
              <a:rPr lang="de-DE" altLang="de-DE" sz="2800" dirty="0">
                <a:solidFill>
                  <a:srgbClr val="FF0000"/>
                </a:solidFill>
              </a:rPr>
              <a:t>Dabei muss der Startpunkt gewählt werden, der die geringste Kilometeranzahl verursacht.</a:t>
            </a:r>
            <a:endParaRPr lang="de-DE" altLang="de-DE" dirty="0">
              <a:solidFill>
                <a:srgbClr val="FF0000"/>
              </a:solidFill>
            </a:endParaRPr>
          </a:p>
        </p:txBody>
      </p:sp>
      <p:sp>
        <p:nvSpPr>
          <p:cNvPr id="4099" name="Untertitel 2"/>
          <p:cNvSpPr>
            <a:spLocks noGrp="1"/>
          </p:cNvSpPr>
          <p:nvPr>
            <p:ph type="ctrTitle"/>
          </p:nvPr>
        </p:nvSpPr>
        <p:spPr>
          <a:xfrm>
            <a:off x="251520" y="116632"/>
            <a:ext cx="8132068" cy="1079500"/>
          </a:xfrm>
        </p:spPr>
        <p:txBody>
          <a:bodyPr/>
          <a:lstStyle/>
          <a:p>
            <a:pPr eaLnBrk="1" hangingPunct="1"/>
            <a:r>
              <a:rPr lang="de-DE" altLang="de-DE" sz="2800" b="1" u="sng" dirty="0"/>
              <a:t>Berechnung von zu Hause oder von der Dienststätte?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Bildschirmpräsentation (4:3)</PresentationFormat>
  <Paragraphs>89</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Arial-BoldMT</vt:lpstr>
      <vt:lpstr>ArialMT</vt:lpstr>
      <vt:lpstr>Calibri</vt:lpstr>
      <vt:lpstr>Larissa</vt:lpstr>
      <vt:lpstr>Einführungsveranstaltung für Lehrkräfte im Vorbereitungsdienst</vt:lpstr>
      <vt:lpstr>Wie werden die Fahrten abgerechnet?</vt:lpstr>
      <vt:lpstr>Landesticket</vt:lpstr>
      <vt:lpstr>PowerPoint-Präsentation</vt:lpstr>
      <vt:lpstr>PowerPoint-Präsentation</vt:lpstr>
      <vt:lpstr>PowerPoint-Präsentation</vt:lpstr>
      <vt:lpstr>PowerPoint-Präsentation</vt:lpstr>
      <vt:lpstr>Welche Strecke wird bezahlt?</vt:lpstr>
      <vt:lpstr>Berechnung von zu Hause oder von der Dienststätte?</vt:lpstr>
      <vt:lpstr>Berechnung von zu Hause oder von der Dienststätte?</vt:lpstr>
      <vt:lpstr>Berechnung von zu Hause oder von der Dienststätte?</vt:lpstr>
      <vt:lpstr>Berechnung von zu Hause oder von der Dienststätte?</vt:lpstr>
      <vt:lpstr>Fö-LiV im inlusiven Unterricht </vt:lpstr>
      <vt:lpstr>Tagegeld </vt:lpstr>
      <vt:lpstr>Weitere grundlegende Informationen</vt:lpstr>
      <vt:lpstr>Weitere grundlegende Informationen </vt:lpstr>
      <vt:lpstr>Fahrtenübersicht</vt:lpstr>
      <vt:lpstr>Weitere grundlegende Informationen </vt:lpstr>
      <vt:lpstr>Die Liste mit den Abkürzungen befindet auch auf unserer Homepage. </vt:lpstr>
      <vt:lpstr>PowerPoint-Präsentation</vt:lpstr>
      <vt:lpstr>PowerPoint-Präsentation</vt:lpstr>
      <vt:lpstr>PowerPoint-Präsentation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 für Lehrkräfte im Vorbereitungsdienst</dc:title>
  <dc:creator>Pusch, Michael (AFL FB)</dc:creator>
  <cp:lastModifiedBy>Bettner, Marco (LA BV)</cp:lastModifiedBy>
  <cp:revision>64</cp:revision>
  <dcterms:created xsi:type="dcterms:W3CDTF">2013-08-16T08:02:36Z</dcterms:created>
  <dcterms:modified xsi:type="dcterms:W3CDTF">2025-04-29T03:36:36Z</dcterms:modified>
</cp:coreProperties>
</file>