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4" r:id="rId2"/>
    <p:sldId id="257" r:id="rId3"/>
    <p:sldId id="265" r:id="rId4"/>
    <p:sldId id="258" r:id="rId5"/>
    <p:sldId id="266" r:id="rId6"/>
    <p:sldId id="259" r:id="rId7"/>
    <p:sldId id="260" r:id="rId8"/>
    <p:sldId id="262" r:id="rId9"/>
    <p:sldId id="261" r:id="rId10"/>
    <p:sldId id="256" r:id="rId11"/>
    <p:sldId id="267" r:id="rId12"/>
    <p:sldId id="263" r:id="rId13"/>
  </p:sldIdLst>
  <p:sldSz cx="9144000" cy="6858000" type="screen4x3"/>
  <p:notesSz cx="6797675" cy="9926638"/>
  <p:defaultTex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79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de-DE"/>
          </a:p>
        </p:txBody>
      </p:sp>
      <p:sp>
        <p:nvSpPr>
          <p:cNvPr id="3" name="Datumsplatzhalter 2"/>
          <p:cNvSpPr>
            <a:spLocks noGrp="1"/>
          </p:cNvSpPr>
          <p:nvPr>
            <p:ph type="dt" idx="1"/>
          </p:nvPr>
        </p:nvSpPr>
        <p:spPr>
          <a:xfrm>
            <a:off x="3849688" y="0"/>
            <a:ext cx="2946400" cy="496888"/>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3BDADC2E-3CC2-4883-B1A1-8032A64E58A9}" type="datetimeFigureOut">
              <a:rPr lang="de-DE"/>
              <a:pPr>
                <a:defRPr/>
              </a:pPr>
              <a:t>27.05.2026</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de-DE"/>
          </a:p>
        </p:txBody>
      </p:sp>
      <p:sp>
        <p:nvSpPr>
          <p:cNvPr id="7" name="Foliennummernplatzhalter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B420E728-EF08-4DCD-92B8-D27C7496B6A8}"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420E728-EF08-4DCD-92B8-D27C7496B6A8}" type="slidenum">
              <a:rPr lang="de-DE" altLang="de-DE" smtClean="0"/>
              <a:pPr>
                <a:defRPr/>
              </a:pPr>
              <a:t>5</a:t>
            </a:fld>
            <a:endParaRPr lang="de-DE" altLang="de-DE"/>
          </a:p>
        </p:txBody>
      </p:sp>
    </p:spTree>
    <p:extLst>
      <p:ext uri="{BB962C8B-B14F-4D97-AF65-F5344CB8AC3E}">
        <p14:creationId xmlns:p14="http://schemas.microsoft.com/office/powerpoint/2010/main" val="2472020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lvl1pPr>
              <a:defRPr/>
            </a:lvl1pPr>
          </a:lstStyle>
          <a:p>
            <a:pPr>
              <a:defRPr/>
            </a:pPr>
            <a:fld id="{76FE9555-97EF-4F93-BA3C-A628570ABAF6}" type="datetimeFigureOut">
              <a:rPr lang="de-DE"/>
              <a:pPr>
                <a:defRPr/>
              </a:pPr>
              <a:t>27.05.2026</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400048AC-8681-4A28-B123-5220738A14D5}" type="slidenum">
              <a:rPr lang="de-DE" altLang="de-DE"/>
              <a:pPr>
                <a:defRPr/>
              </a:pPr>
              <a:t>‹Nr.›</a:t>
            </a:fld>
            <a:endParaRPr lang="de-DE" altLang="de-DE"/>
          </a:p>
        </p:txBody>
      </p:sp>
    </p:spTree>
    <p:extLst>
      <p:ext uri="{BB962C8B-B14F-4D97-AF65-F5344CB8AC3E}">
        <p14:creationId xmlns:p14="http://schemas.microsoft.com/office/powerpoint/2010/main" val="66240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pPr>
              <a:defRPr/>
            </a:pPr>
            <a:fld id="{C782544E-E66E-4C96-8014-395081FBD0E0}" type="datetimeFigureOut">
              <a:rPr lang="de-DE"/>
              <a:pPr>
                <a:defRPr/>
              </a:pPr>
              <a:t>27.05.2026</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E6B31D27-FA65-4FE3-998A-D0ABF35EACC0}" type="slidenum">
              <a:rPr lang="de-DE" altLang="de-DE"/>
              <a:pPr>
                <a:defRPr/>
              </a:pPr>
              <a:t>‹Nr.›</a:t>
            </a:fld>
            <a:endParaRPr lang="de-DE" altLang="de-DE"/>
          </a:p>
        </p:txBody>
      </p:sp>
    </p:spTree>
    <p:extLst>
      <p:ext uri="{BB962C8B-B14F-4D97-AF65-F5344CB8AC3E}">
        <p14:creationId xmlns:p14="http://schemas.microsoft.com/office/powerpoint/2010/main" val="3210647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pPr>
              <a:defRPr/>
            </a:pPr>
            <a:fld id="{5CB25BB0-53E2-4F99-B33B-06DFBD0D1848}" type="datetimeFigureOut">
              <a:rPr lang="de-DE"/>
              <a:pPr>
                <a:defRPr/>
              </a:pPr>
              <a:t>27.05.2026</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FA7D75DA-956D-4AF0-B67B-4B4D3168FF8C}" type="slidenum">
              <a:rPr lang="de-DE" altLang="de-DE"/>
              <a:pPr>
                <a:defRPr/>
              </a:pPr>
              <a:t>‹Nr.›</a:t>
            </a:fld>
            <a:endParaRPr lang="de-DE" altLang="de-DE"/>
          </a:p>
        </p:txBody>
      </p:sp>
    </p:spTree>
    <p:extLst>
      <p:ext uri="{BB962C8B-B14F-4D97-AF65-F5344CB8AC3E}">
        <p14:creationId xmlns:p14="http://schemas.microsoft.com/office/powerpoint/2010/main" val="252246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pPr>
              <a:defRPr/>
            </a:pPr>
            <a:fld id="{E5F4499A-E88B-4BB2-82E1-4180FD3900AC}" type="datetimeFigureOut">
              <a:rPr lang="de-DE"/>
              <a:pPr>
                <a:defRPr/>
              </a:pPr>
              <a:t>27.05.2026</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B5619632-507C-4EBC-9266-B21F5424820C}" type="slidenum">
              <a:rPr lang="de-DE" altLang="de-DE"/>
              <a:pPr>
                <a:defRPr/>
              </a:pPr>
              <a:t>‹Nr.›</a:t>
            </a:fld>
            <a:endParaRPr lang="de-DE" altLang="de-DE"/>
          </a:p>
        </p:txBody>
      </p:sp>
    </p:spTree>
    <p:extLst>
      <p:ext uri="{BB962C8B-B14F-4D97-AF65-F5344CB8AC3E}">
        <p14:creationId xmlns:p14="http://schemas.microsoft.com/office/powerpoint/2010/main" val="4136025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lvl1pPr>
              <a:defRPr/>
            </a:lvl1pPr>
          </a:lstStyle>
          <a:p>
            <a:pPr>
              <a:defRPr/>
            </a:pPr>
            <a:fld id="{A1DCE639-274C-4583-B4BA-007BD50DD679}" type="datetimeFigureOut">
              <a:rPr lang="de-DE"/>
              <a:pPr>
                <a:defRPr/>
              </a:pPr>
              <a:t>27.05.2026</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B65BDCF1-042A-4259-91FE-212585E4192C}" type="slidenum">
              <a:rPr lang="de-DE" altLang="de-DE"/>
              <a:pPr>
                <a:defRPr/>
              </a:pPr>
              <a:t>‹Nr.›</a:t>
            </a:fld>
            <a:endParaRPr lang="de-DE" altLang="de-DE"/>
          </a:p>
        </p:txBody>
      </p:sp>
    </p:spTree>
    <p:extLst>
      <p:ext uri="{BB962C8B-B14F-4D97-AF65-F5344CB8AC3E}">
        <p14:creationId xmlns:p14="http://schemas.microsoft.com/office/powerpoint/2010/main" val="3624504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3"/>
          <p:cNvSpPr>
            <a:spLocks noGrp="1"/>
          </p:cNvSpPr>
          <p:nvPr>
            <p:ph type="dt" sz="half" idx="10"/>
          </p:nvPr>
        </p:nvSpPr>
        <p:spPr/>
        <p:txBody>
          <a:bodyPr/>
          <a:lstStyle>
            <a:lvl1pPr>
              <a:defRPr/>
            </a:lvl1pPr>
          </a:lstStyle>
          <a:p>
            <a:pPr>
              <a:defRPr/>
            </a:pPr>
            <a:fld id="{BC63AD1D-898A-4DE8-8290-E4D431E2482E}" type="datetimeFigureOut">
              <a:rPr lang="de-DE"/>
              <a:pPr>
                <a:defRPr/>
              </a:pPr>
              <a:t>27.05.2026</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E0B0F8FB-9DD0-472B-B19E-C849175FC7CC}" type="slidenum">
              <a:rPr lang="de-DE" altLang="de-DE"/>
              <a:pPr>
                <a:defRPr/>
              </a:pPr>
              <a:t>‹Nr.›</a:t>
            </a:fld>
            <a:endParaRPr lang="de-DE" altLang="de-DE"/>
          </a:p>
        </p:txBody>
      </p:sp>
    </p:spTree>
    <p:extLst>
      <p:ext uri="{BB962C8B-B14F-4D97-AF65-F5344CB8AC3E}">
        <p14:creationId xmlns:p14="http://schemas.microsoft.com/office/powerpoint/2010/main" val="2331786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3"/>
          <p:cNvSpPr>
            <a:spLocks noGrp="1"/>
          </p:cNvSpPr>
          <p:nvPr>
            <p:ph type="dt" sz="half" idx="10"/>
          </p:nvPr>
        </p:nvSpPr>
        <p:spPr/>
        <p:txBody>
          <a:bodyPr/>
          <a:lstStyle>
            <a:lvl1pPr>
              <a:defRPr/>
            </a:lvl1pPr>
          </a:lstStyle>
          <a:p>
            <a:pPr>
              <a:defRPr/>
            </a:pPr>
            <a:fld id="{24169B75-D986-4565-B790-2241CC5190D8}" type="datetimeFigureOut">
              <a:rPr lang="de-DE"/>
              <a:pPr>
                <a:defRPr/>
              </a:pPr>
              <a:t>27.05.2026</a:t>
            </a:fld>
            <a:endParaRPr lang="de-DE"/>
          </a:p>
        </p:txBody>
      </p:sp>
      <p:sp>
        <p:nvSpPr>
          <p:cNvPr id="8" name="Fußzeilenplatzhalter 4"/>
          <p:cNvSpPr>
            <a:spLocks noGrp="1"/>
          </p:cNvSpPr>
          <p:nvPr>
            <p:ph type="ftr" sz="quarter" idx="11"/>
          </p:nvPr>
        </p:nvSpPr>
        <p:spPr/>
        <p:txBody>
          <a:bodyPr/>
          <a:lstStyle>
            <a:lvl1pPr>
              <a:defRPr/>
            </a:lvl1pPr>
          </a:lstStyle>
          <a:p>
            <a:pPr>
              <a:defRPr/>
            </a:pPr>
            <a:endParaRPr lang="de-DE"/>
          </a:p>
        </p:txBody>
      </p:sp>
      <p:sp>
        <p:nvSpPr>
          <p:cNvPr id="9" name="Foliennummernplatzhalter 5"/>
          <p:cNvSpPr>
            <a:spLocks noGrp="1"/>
          </p:cNvSpPr>
          <p:nvPr>
            <p:ph type="sldNum" sz="quarter" idx="12"/>
          </p:nvPr>
        </p:nvSpPr>
        <p:spPr/>
        <p:txBody>
          <a:bodyPr/>
          <a:lstStyle>
            <a:lvl1pPr>
              <a:defRPr/>
            </a:lvl1pPr>
          </a:lstStyle>
          <a:p>
            <a:pPr>
              <a:defRPr/>
            </a:pPr>
            <a:fld id="{0FAD7C80-D372-4998-8D1F-8EABB6D729EE}" type="slidenum">
              <a:rPr lang="de-DE" altLang="de-DE"/>
              <a:pPr>
                <a:defRPr/>
              </a:pPr>
              <a:t>‹Nr.›</a:t>
            </a:fld>
            <a:endParaRPr lang="de-DE" altLang="de-DE"/>
          </a:p>
        </p:txBody>
      </p:sp>
    </p:spTree>
    <p:extLst>
      <p:ext uri="{BB962C8B-B14F-4D97-AF65-F5344CB8AC3E}">
        <p14:creationId xmlns:p14="http://schemas.microsoft.com/office/powerpoint/2010/main" val="49724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3"/>
          <p:cNvSpPr>
            <a:spLocks noGrp="1"/>
          </p:cNvSpPr>
          <p:nvPr>
            <p:ph type="dt" sz="half" idx="10"/>
          </p:nvPr>
        </p:nvSpPr>
        <p:spPr/>
        <p:txBody>
          <a:bodyPr/>
          <a:lstStyle>
            <a:lvl1pPr>
              <a:defRPr/>
            </a:lvl1pPr>
          </a:lstStyle>
          <a:p>
            <a:pPr>
              <a:defRPr/>
            </a:pPr>
            <a:fld id="{1E477F3B-E6AF-409A-8E4D-BD5BD2E0F073}" type="datetimeFigureOut">
              <a:rPr lang="de-DE"/>
              <a:pPr>
                <a:defRPr/>
              </a:pPr>
              <a:t>27.05.2026</a:t>
            </a:fld>
            <a:endParaRPr lang="de-DE"/>
          </a:p>
        </p:txBody>
      </p:sp>
      <p:sp>
        <p:nvSpPr>
          <p:cNvPr id="4" name="Fußzeilenplatzhalter 4"/>
          <p:cNvSpPr>
            <a:spLocks noGrp="1"/>
          </p:cNvSpPr>
          <p:nvPr>
            <p:ph type="ftr" sz="quarter" idx="11"/>
          </p:nvPr>
        </p:nvSpPr>
        <p:spPr/>
        <p:txBody>
          <a:bodyPr/>
          <a:lstStyle>
            <a:lvl1pPr>
              <a:defRPr/>
            </a:lvl1pPr>
          </a:lstStyle>
          <a:p>
            <a:pPr>
              <a:defRPr/>
            </a:pPr>
            <a:endParaRPr lang="de-DE"/>
          </a:p>
        </p:txBody>
      </p:sp>
      <p:sp>
        <p:nvSpPr>
          <p:cNvPr id="5" name="Foliennummernplatzhalter 5"/>
          <p:cNvSpPr>
            <a:spLocks noGrp="1"/>
          </p:cNvSpPr>
          <p:nvPr>
            <p:ph type="sldNum" sz="quarter" idx="12"/>
          </p:nvPr>
        </p:nvSpPr>
        <p:spPr/>
        <p:txBody>
          <a:bodyPr/>
          <a:lstStyle>
            <a:lvl1pPr>
              <a:defRPr/>
            </a:lvl1pPr>
          </a:lstStyle>
          <a:p>
            <a:pPr>
              <a:defRPr/>
            </a:pPr>
            <a:fld id="{8D73ECB1-11D0-4F27-B66E-C0C6D9F55150}" type="slidenum">
              <a:rPr lang="de-DE" altLang="de-DE"/>
              <a:pPr>
                <a:defRPr/>
              </a:pPr>
              <a:t>‹Nr.›</a:t>
            </a:fld>
            <a:endParaRPr lang="de-DE" altLang="de-DE"/>
          </a:p>
        </p:txBody>
      </p:sp>
    </p:spTree>
    <p:extLst>
      <p:ext uri="{BB962C8B-B14F-4D97-AF65-F5344CB8AC3E}">
        <p14:creationId xmlns:p14="http://schemas.microsoft.com/office/powerpoint/2010/main" val="3117997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78035145-9D56-4201-B796-AFAFA0F6B18A}" type="datetimeFigureOut">
              <a:rPr lang="de-DE"/>
              <a:pPr>
                <a:defRPr/>
              </a:pPr>
              <a:t>27.05.2026</a:t>
            </a:fld>
            <a:endParaRPr lang="de-DE"/>
          </a:p>
        </p:txBody>
      </p:sp>
      <p:sp>
        <p:nvSpPr>
          <p:cNvPr id="3" name="Fußzeilenplatzhalter 4"/>
          <p:cNvSpPr>
            <a:spLocks noGrp="1"/>
          </p:cNvSpPr>
          <p:nvPr>
            <p:ph type="ftr" sz="quarter" idx="11"/>
          </p:nvPr>
        </p:nvSpPr>
        <p:spPr/>
        <p:txBody>
          <a:bodyPr/>
          <a:lstStyle>
            <a:lvl1pPr>
              <a:defRPr/>
            </a:lvl1pPr>
          </a:lstStyle>
          <a:p>
            <a:pPr>
              <a:defRPr/>
            </a:pPr>
            <a:endParaRPr lang="de-DE"/>
          </a:p>
        </p:txBody>
      </p:sp>
      <p:sp>
        <p:nvSpPr>
          <p:cNvPr id="4" name="Foliennummernplatzhalter 5"/>
          <p:cNvSpPr>
            <a:spLocks noGrp="1"/>
          </p:cNvSpPr>
          <p:nvPr>
            <p:ph type="sldNum" sz="quarter" idx="12"/>
          </p:nvPr>
        </p:nvSpPr>
        <p:spPr/>
        <p:txBody>
          <a:bodyPr/>
          <a:lstStyle>
            <a:lvl1pPr>
              <a:defRPr/>
            </a:lvl1pPr>
          </a:lstStyle>
          <a:p>
            <a:pPr>
              <a:defRPr/>
            </a:pPr>
            <a:fld id="{D86C869B-0356-4D9B-9EAD-958614911F9A}" type="slidenum">
              <a:rPr lang="de-DE" altLang="de-DE"/>
              <a:pPr>
                <a:defRPr/>
              </a:pPr>
              <a:t>‹Nr.›</a:t>
            </a:fld>
            <a:endParaRPr lang="de-DE" altLang="de-DE"/>
          </a:p>
        </p:txBody>
      </p:sp>
    </p:spTree>
    <p:extLst>
      <p:ext uri="{BB962C8B-B14F-4D97-AF65-F5344CB8AC3E}">
        <p14:creationId xmlns:p14="http://schemas.microsoft.com/office/powerpoint/2010/main" val="1145503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3"/>
          <p:cNvSpPr>
            <a:spLocks noGrp="1"/>
          </p:cNvSpPr>
          <p:nvPr>
            <p:ph type="dt" sz="half" idx="10"/>
          </p:nvPr>
        </p:nvSpPr>
        <p:spPr/>
        <p:txBody>
          <a:bodyPr/>
          <a:lstStyle>
            <a:lvl1pPr>
              <a:defRPr/>
            </a:lvl1pPr>
          </a:lstStyle>
          <a:p>
            <a:pPr>
              <a:defRPr/>
            </a:pPr>
            <a:fld id="{21EAF8E5-72DB-4C2B-8E9E-C546D4B5FD8D}" type="datetimeFigureOut">
              <a:rPr lang="de-DE"/>
              <a:pPr>
                <a:defRPr/>
              </a:pPr>
              <a:t>27.05.2026</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A9F86D56-3919-4614-AB92-CA97EB3AD5A3}" type="slidenum">
              <a:rPr lang="de-DE" altLang="de-DE"/>
              <a:pPr>
                <a:defRPr/>
              </a:pPr>
              <a:t>‹Nr.›</a:t>
            </a:fld>
            <a:endParaRPr lang="de-DE" altLang="de-DE"/>
          </a:p>
        </p:txBody>
      </p:sp>
    </p:spTree>
    <p:extLst>
      <p:ext uri="{BB962C8B-B14F-4D97-AF65-F5344CB8AC3E}">
        <p14:creationId xmlns:p14="http://schemas.microsoft.com/office/powerpoint/2010/main" val="3377799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3"/>
          <p:cNvSpPr>
            <a:spLocks noGrp="1"/>
          </p:cNvSpPr>
          <p:nvPr>
            <p:ph type="dt" sz="half" idx="10"/>
          </p:nvPr>
        </p:nvSpPr>
        <p:spPr/>
        <p:txBody>
          <a:bodyPr/>
          <a:lstStyle>
            <a:lvl1pPr>
              <a:defRPr/>
            </a:lvl1pPr>
          </a:lstStyle>
          <a:p>
            <a:pPr>
              <a:defRPr/>
            </a:pPr>
            <a:fld id="{35428788-7538-44E7-BFBB-333E3E4EAAB2}" type="datetimeFigureOut">
              <a:rPr lang="de-DE"/>
              <a:pPr>
                <a:defRPr/>
              </a:pPr>
              <a:t>27.05.2026</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3EB3B865-CDF2-43E7-BB0E-1E9B14BCAD63}" type="slidenum">
              <a:rPr lang="de-DE" altLang="de-DE"/>
              <a:pPr>
                <a:defRPr/>
              </a:pPr>
              <a:t>‹Nr.›</a:t>
            </a:fld>
            <a:endParaRPr lang="de-DE" altLang="de-DE"/>
          </a:p>
        </p:txBody>
      </p:sp>
    </p:spTree>
    <p:extLst>
      <p:ext uri="{BB962C8B-B14F-4D97-AF65-F5344CB8AC3E}">
        <p14:creationId xmlns:p14="http://schemas.microsoft.com/office/powerpoint/2010/main" val="411845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1027" name="Textplatzhalt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E0B7404C-7475-4509-BA10-D9CAFCAA98C5}" type="datetimeFigureOut">
              <a:rPr lang="de-DE"/>
              <a:pPr>
                <a:defRPr/>
              </a:pPr>
              <a:t>27.05.2026</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F578C022-8BE9-40CF-B93B-7300136B2A27}"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info-beihilfe.de/wp-content/uploads/2018/01/landesbeihilfeverordnung-hessen-info-beihilfe-download.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rp-kassel.hessen.de/personaldienstleistungen/beihilfen/ich-benoetige-unterlagen"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feld 1"/>
          <p:cNvSpPr txBox="1">
            <a:spLocks noChangeArrowheads="1"/>
          </p:cNvSpPr>
          <p:nvPr/>
        </p:nvSpPr>
        <p:spPr bwMode="auto">
          <a:xfrm>
            <a:off x="971550" y="620713"/>
            <a:ext cx="7488238"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2400" b="1" u="sng"/>
              <a:t>Vortragsthema: </a:t>
            </a:r>
            <a:r>
              <a:rPr lang="de-DE" altLang="de-DE" sz="3600" b="1" u="sng"/>
              <a:t>„Beihilfe und Krankenversicherung“ </a:t>
            </a:r>
            <a:r>
              <a:rPr lang="de-DE" altLang="de-DE" sz="2400" b="1" u="sng"/>
              <a:t>(Studienseminar GHRF Bad Vilbel)</a:t>
            </a:r>
          </a:p>
          <a:p>
            <a:pPr eaLnBrk="1" hangingPunct="1"/>
            <a:endParaRPr lang="de-DE" altLang="de-DE" sz="3600" b="1" u="sng"/>
          </a:p>
        </p:txBody>
      </p:sp>
      <p:pic>
        <p:nvPicPr>
          <p:cNvPr id="3075" name="Grafik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1550" y="2349500"/>
            <a:ext cx="6410325"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feld 3"/>
          <p:cNvSpPr txBox="1">
            <a:spLocks noChangeArrowheads="1"/>
          </p:cNvSpPr>
          <p:nvPr/>
        </p:nvSpPr>
        <p:spPr bwMode="auto">
          <a:xfrm>
            <a:off x="250825" y="2924175"/>
            <a:ext cx="856932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2800" b="1" dirty="0"/>
              <a:t>                   </a:t>
            </a:r>
            <a:r>
              <a:rPr lang="de-DE" altLang="de-DE" sz="2800" b="1" dirty="0">
                <a:solidFill>
                  <a:srgbClr val="FF0000"/>
                </a:solidFill>
              </a:rPr>
              <a:t>Regierungspräsidium Kassel</a:t>
            </a:r>
            <a:br>
              <a:rPr lang="de-DE" altLang="de-DE" sz="2800" b="1" dirty="0">
                <a:solidFill>
                  <a:srgbClr val="FF0000"/>
                </a:solidFill>
              </a:rPr>
            </a:br>
            <a:r>
              <a:rPr lang="de-DE" altLang="de-DE" sz="2800" b="1" dirty="0">
                <a:solidFill>
                  <a:srgbClr val="FF0000"/>
                </a:solidFill>
              </a:rPr>
              <a:t>                   Dezernat Beihilfen/Hünfeld</a:t>
            </a:r>
            <a:br>
              <a:rPr lang="de-DE" altLang="de-DE" sz="2800" b="1" dirty="0">
                <a:solidFill>
                  <a:srgbClr val="FF0000"/>
                </a:solidFill>
              </a:rPr>
            </a:br>
            <a:r>
              <a:rPr lang="de-DE" altLang="de-DE" sz="2800" b="1" dirty="0">
                <a:solidFill>
                  <a:srgbClr val="FF0000"/>
                </a:solidFill>
              </a:rPr>
              <a:t>                   36086 Hünfeld </a:t>
            </a:r>
            <a:endParaRPr lang="de-DE" altLang="de-DE" sz="2800" dirty="0">
              <a:solidFill>
                <a:srgbClr val="FF0000"/>
              </a:solidFill>
            </a:endParaRPr>
          </a:p>
          <a:p>
            <a:pPr eaLnBrk="1" hangingPunct="1">
              <a:spcBef>
                <a:spcPct val="0"/>
              </a:spcBef>
              <a:buFontTx/>
              <a:buNone/>
            </a:pPr>
            <a:endParaRPr lang="de-DE" altLang="de-DE" sz="1200" dirty="0"/>
          </a:p>
          <a:p>
            <a:pPr eaLnBrk="1" hangingPunct="1">
              <a:spcBef>
                <a:spcPct val="0"/>
              </a:spcBef>
              <a:buFontTx/>
              <a:buNone/>
            </a:pPr>
            <a:endParaRPr lang="de-DE" altLang="de-DE" sz="1200" dirty="0"/>
          </a:p>
        </p:txBody>
      </p:sp>
      <p:sp>
        <p:nvSpPr>
          <p:cNvPr id="11267" name="Rechteck 3"/>
          <p:cNvSpPr>
            <a:spLocks noChangeArrowheads="1"/>
          </p:cNvSpPr>
          <p:nvPr/>
        </p:nvSpPr>
        <p:spPr bwMode="auto">
          <a:xfrm>
            <a:off x="395288" y="476250"/>
            <a:ext cx="4591050" cy="4619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2400" b="1">
                <a:solidFill>
                  <a:srgbClr val="FF0000"/>
                </a:solidFill>
                <a:latin typeface="Arial" panose="020B0604020202020204" pitchFamily="34" charset="0"/>
              </a:rPr>
              <a:t>Wohin sende ich den Antrag ?</a:t>
            </a:r>
          </a:p>
        </p:txBody>
      </p:sp>
      <p:sp>
        <p:nvSpPr>
          <p:cNvPr id="5" name="Pfeil nach unten 4"/>
          <p:cNvSpPr/>
          <p:nvPr/>
        </p:nvSpPr>
        <p:spPr>
          <a:xfrm>
            <a:off x="3419475" y="1773238"/>
            <a:ext cx="720725" cy="11509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a:p>
        </p:txBody>
      </p:sp>
      <p:sp>
        <p:nvSpPr>
          <p:cNvPr id="8197" name="Textfeld 5"/>
          <p:cNvSpPr txBox="1">
            <a:spLocks noChangeArrowheads="1"/>
          </p:cNvSpPr>
          <p:nvPr/>
        </p:nvSpPr>
        <p:spPr bwMode="auto">
          <a:xfrm>
            <a:off x="468313" y="1125538"/>
            <a:ext cx="7416800"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800" b="1">
                <a:solidFill>
                  <a:srgbClr val="0070C0"/>
                </a:solidFill>
              </a:rPr>
              <a:t>Bitte senden Sie Ihre Beihilfeanträge und Briefe an folgende Adresse</a:t>
            </a:r>
            <a:br>
              <a:rPr lang="de-DE" altLang="de-DE" sz="1800" b="1">
                <a:solidFill>
                  <a:srgbClr val="0070C0"/>
                </a:solidFill>
              </a:rPr>
            </a:br>
            <a:r>
              <a:rPr lang="de-DE" altLang="de-DE" sz="1100" b="1">
                <a:solidFill>
                  <a:srgbClr val="0070C0"/>
                </a:solidFill>
              </a:rPr>
              <a:t>(gilt nicht für Beihilfeberechtigte des Bundes nach dem G131): </a:t>
            </a:r>
          </a:p>
          <a:p>
            <a:pPr eaLnBrk="1" hangingPunct="1">
              <a:spcBef>
                <a:spcPct val="0"/>
              </a:spcBef>
              <a:buFontTx/>
              <a:buNone/>
            </a:pPr>
            <a:endParaRPr lang="de-DE" altLang="de-DE" sz="1800">
              <a:latin typeface="Arial" panose="020B0604020202020204" pitchFamily="34"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197"/>
                                        </p:tgtEl>
                                        <p:attrNameLst>
                                          <p:attrName>style.visibility</p:attrName>
                                        </p:attrNameLst>
                                      </p:cBhvr>
                                      <p:to>
                                        <p:strVal val="visible"/>
                                      </p:to>
                                    </p:set>
                                    <p:animEffect transition="in" filter="blinds(horizontal)">
                                      <p:cBhvr>
                                        <p:cTn id="7" dur="500"/>
                                        <p:tgtEl>
                                          <p:spTgt spid="81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ppt_x"/>
                                          </p:val>
                                        </p:tav>
                                        <p:tav tm="100000">
                                          <p:val>
                                            <p:strVal val="#ppt_x"/>
                                          </p:val>
                                        </p:tav>
                                      </p:tavLst>
                                    </p:anim>
                                    <p:anim calcmode="lin" valueType="num">
                                      <p:cBhvr additive="base">
                                        <p:cTn id="13"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8194"/>
                                        </p:tgtEl>
                                        <p:attrNameLst>
                                          <p:attrName>style.visibility</p:attrName>
                                        </p:attrNameLst>
                                      </p:cBhvr>
                                      <p:to>
                                        <p:strVal val="visible"/>
                                      </p:to>
                                    </p:set>
                                    <p:anim calcmode="discrete" valueType="clr">
                                      <p:cBhvr override="childStyle">
                                        <p:cTn id="18" dur="80"/>
                                        <p:tgtEl>
                                          <p:spTgt spid="8194"/>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8194"/>
                                        </p:tgtEl>
                                        <p:attrNameLst>
                                          <p:attrName>fillcolor</p:attrName>
                                        </p:attrNameLst>
                                      </p:cBhvr>
                                      <p:tavLst>
                                        <p:tav tm="0">
                                          <p:val>
                                            <p:clrVal>
                                              <a:schemeClr val="accent2"/>
                                            </p:clrVal>
                                          </p:val>
                                        </p:tav>
                                        <p:tav tm="50000">
                                          <p:val>
                                            <p:clrVal>
                                              <a:schemeClr val="hlink"/>
                                            </p:clrVal>
                                          </p:val>
                                        </p:tav>
                                      </p:tavLst>
                                    </p:anim>
                                    <p:set>
                                      <p:cBhvr>
                                        <p:cTn id="20" dur="80"/>
                                        <p:tgtEl>
                                          <p:spTgt spid="819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5" grpId="0" animBg="1"/>
      <p:bldP spid="819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hteck 3"/>
          <p:cNvSpPr>
            <a:spLocks noChangeArrowheads="1"/>
          </p:cNvSpPr>
          <p:nvPr/>
        </p:nvSpPr>
        <p:spPr bwMode="auto">
          <a:xfrm>
            <a:off x="395288" y="476250"/>
            <a:ext cx="4977453" cy="46166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2400" b="1" dirty="0">
                <a:solidFill>
                  <a:srgbClr val="FF0000"/>
                </a:solidFill>
                <a:latin typeface="Arial" panose="020B0604020202020204" pitchFamily="34" charset="0"/>
              </a:rPr>
              <a:t>Alternative zum analogen Antrag</a:t>
            </a:r>
          </a:p>
        </p:txBody>
      </p:sp>
      <p:pic>
        <p:nvPicPr>
          <p:cNvPr id="1026" name="Picture 2" descr="Startseite">
            <a:extLst>
              <a:ext uri="{FF2B5EF4-FFF2-40B4-BE49-F238E27FC236}">
                <a16:creationId xmlns:a16="http://schemas.microsoft.com/office/drawing/2014/main" id="{9E06388B-F965-AACD-613B-B2EC7ECA80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636274"/>
            <a:ext cx="1942703" cy="3557721"/>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a:extLst>
              <a:ext uri="{FF2B5EF4-FFF2-40B4-BE49-F238E27FC236}">
                <a16:creationId xmlns:a16="http://schemas.microsoft.com/office/drawing/2014/main" id="{90999CFF-68B9-4187-3010-4A11684D6930}"/>
              </a:ext>
            </a:extLst>
          </p:cNvPr>
          <p:cNvSpPr txBox="1"/>
          <p:nvPr/>
        </p:nvSpPr>
        <p:spPr>
          <a:xfrm>
            <a:off x="1907704" y="1340768"/>
            <a:ext cx="5832648" cy="923330"/>
          </a:xfrm>
          <a:prstGeom prst="rect">
            <a:avLst/>
          </a:prstGeom>
          <a:noFill/>
        </p:spPr>
        <p:txBody>
          <a:bodyPr wrap="square" rtlCol="0">
            <a:spAutoFit/>
          </a:bodyPr>
          <a:lstStyle/>
          <a:p>
            <a:r>
              <a:rPr lang="de-DE" dirty="0"/>
              <a:t>App: </a:t>
            </a:r>
            <a:r>
              <a:rPr lang="de-DE" dirty="0" err="1"/>
              <a:t>eBeihilfe</a:t>
            </a:r>
            <a:r>
              <a:rPr lang="de-DE" dirty="0"/>
              <a:t>-App – HE</a:t>
            </a:r>
          </a:p>
          <a:p>
            <a:endParaRPr lang="de-DE" dirty="0"/>
          </a:p>
          <a:p>
            <a:r>
              <a:rPr lang="de-DE" dirty="0"/>
              <a:t>In allen bekannten Stores kostenfrei zu erwerben</a:t>
            </a:r>
          </a:p>
        </p:txBody>
      </p:sp>
    </p:spTree>
    <p:extLst>
      <p:ext uri="{BB962C8B-B14F-4D97-AF65-F5344CB8AC3E}">
        <p14:creationId xmlns:p14="http://schemas.microsoft.com/office/powerpoint/2010/main" val="2530245868"/>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333375"/>
            <a:ext cx="7377112" cy="626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feld 3"/>
          <p:cNvSpPr txBox="1">
            <a:spLocks noChangeArrowheads="1"/>
          </p:cNvSpPr>
          <p:nvPr/>
        </p:nvSpPr>
        <p:spPr bwMode="auto">
          <a:xfrm>
            <a:off x="1187450" y="692150"/>
            <a:ext cx="6553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2800" b="1">
                <a:solidFill>
                  <a:srgbClr val="FFFF00"/>
                </a:solidFill>
                <a:latin typeface="Segoe Script" panose="030B0504020000000003" pitchFamily="66" charset="0"/>
              </a:rPr>
              <a:t>Die beste Lösung allerdings …. :</a:t>
            </a:r>
          </a:p>
        </p:txBody>
      </p:sp>
      <p:sp>
        <p:nvSpPr>
          <p:cNvPr id="4" name="Textfeld 3"/>
          <p:cNvSpPr txBox="1">
            <a:spLocks noChangeArrowheads="1"/>
          </p:cNvSpPr>
          <p:nvPr/>
        </p:nvSpPr>
        <p:spPr bwMode="auto">
          <a:xfrm>
            <a:off x="1187450" y="1557338"/>
            <a:ext cx="6192838"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4000" b="1">
                <a:solidFill>
                  <a:srgbClr val="FFFF00"/>
                </a:solidFill>
                <a:latin typeface="Segoe Script" panose="030B0504020000000003" pitchFamily="66" charset="0"/>
              </a:rPr>
              <a:t>Bleiben  Sie  </a:t>
            </a:r>
          </a:p>
          <a:p>
            <a:pPr eaLnBrk="1" hangingPunct="1">
              <a:spcBef>
                <a:spcPct val="0"/>
              </a:spcBef>
              <a:buFontTx/>
              <a:buNone/>
            </a:pPr>
            <a:r>
              <a:rPr lang="de-DE" altLang="de-DE" sz="4000" b="1">
                <a:solidFill>
                  <a:srgbClr val="FFFF00"/>
                </a:solidFill>
                <a:latin typeface="Segoe Script" panose="030B0504020000000003" pitchFamily="66" charset="0"/>
              </a:rPr>
              <a:t>einfach</a:t>
            </a:r>
          </a:p>
        </p:txBody>
      </p:sp>
      <p:sp>
        <p:nvSpPr>
          <p:cNvPr id="5" name="Textfeld 4"/>
          <p:cNvSpPr txBox="1">
            <a:spLocks noChangeArrowheads="1"/>
          </p:cNvSpPr>
          <p:nvPr/>
        </p:nvSpPr>
        <p:spPr bwMode="auto">
          <a:xfrm>
            <a:off x="1258888" y="2924175"/>
            <a:ext cx="45370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6600" b="1">
                <a:solidFill>
                  <a:srgbClr val="FFFF00"/>
                </a:solidFill>
                <a:latin typeface="Segoe Script" panose="030B0504020000000003" pitchFamily="66" charset="0"/>
              </a:rPr>
              <a:t>gesund !</a:t>
            </a: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nodeType="afterGroup">
                            <p:stCondLst>
                              <p:cond delay="5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4"/>
                                        </p:tgtEl>
                                        <p:attrNameLst>
                                          <p:attrName>style.visibility</p:attrName>
                                        </p:attrNameLst>
                                      </p:cBhvr>
                                      <p:to>
                                        <p:strVal val="visible"/>
                                      </p:to>
                                    </p:set>
                                    <p:anim calcmode="discrete" valueType="clr">
                                      <p:cBhvr override="childStyle">
                                        <p:cTn id="11" dur="50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2" dur="500"/>
                                        <p:tgtEl>
                                          <p:spTgt spid="4"/>
                                        </p:tgtEl>
                                        <p:attrNameLst>
                                          <p:attrName>fillcolor</p:attrName>
                                        </p:attrNameLst>
                                      </p:cBhvr>
                                      <p:tavLst>
                                        <p:tav tm="0">
                                          <p:val>
                                            <p:clrVal>
                                              <a:schemeClr val="accent2"/>
                                            </p:clrVal>
                                          </p:val>
                                        </p:tav>
                                        <p:tav tm="50000">
                                          <p:val>
                                            <p:clrVal>
                                              <a:schemeClr val="hlink"/>
                                            </p:clrVal>
                                          </p:val>
                                        </p:tav>
                                      </p:tavLst>
                                    </p:anim>
                                    <p:set>
                                      <p:cBhvr>
                                        <p:cTn id="13" dur="500"/>
                                        <p:tgtEl>
                                          <p:spTgt spid="4"/>
                                        </p:tgtEl>
                                        <p:attrNameLst>
                                          <p:attrName>fill.type</p:attrName>
                                        </p:attrNameLst>
                                      </p:cBhvr>
                                      <p:to>
                                        <p:strVal val="solid"/>
                                      </p:to>
                                    </p:set>
                                  </p:childTnLst>
                                </p:cTn>
                              </p:par>
                            </p:childTnLst>
                          </p:cTn>
                        </p:par>
                        <p:par>
                          <p:cTn id="14" fill="hold" nodeType="afterGroup">
                            <p:stCondLst>
                              <p:cond delay="5000"/>
                            </p:stCondLst>
                            <p:childTnLst>
                              <p:par>
                                <p:cTn id="15" presetID="27" presetClass="entr" presetSubtype="0" fill="hold" nodeType="afterEffect">
                                  <p:stCondLst>
                                    <p:cond delay="0"/>
                                  </p:stCondLst>
                                  <p:iterate type="lt">
                                    <p:tmPct val="50000"/>
                                  </p:iterate>
                                  <p:childTnLst>
                                    <p:set>
                                      <p:cBhvr>
                                        <p:cTn id="16"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17" dur="100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100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19" dur="1000"/>
                                        <p:tgtEl>
                                          <p:spTgt spid="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extfeld 6"/>
          <p:cNvSpPr txBox="1">
            <a:spLocks noChangeArrowheads="1"/>
          </p:cNvSpPr>
          <p:nvPr/>
        </p:nvSpPr>
        <p:spPr bwMode="auto">
          <a:xfrm>
            <a:off x="1908175" y="2420938"/>
            <a:ext cx="52562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2000" b="1">
                <a:solidFill>
                  <a:srgbClr val="0070C0"/>
                </a:solidFill>
              </a:rPr>
              <a:t>Ein  Zuschuss Ihres Arbeitgebers </a:t>
            </a:r>
          </a:p>
          <a:p>
            <a:pPr eaLnBrk="1" hangingPunct="1">
              <a:spcBef>
                <a:spcPct val="0"/>
              </a:spcBef>
              <a:buFontTx/>
              <a:buNone/>
            </a:pPr>
            <a:r>
              <a:rPr lang="de-DE" altLang="de-DE" sz="2000" b="1">
                <a:solidFill>
                  <a:srgbClr val="0070C0"/>
                </a:solidFill>
              </a:rPr>
              <a:t>(des Landes Hessen) zu Ihren Krankheitskosten.</a:t>
            </a:r>
          </a:p>
        </p:txBody>
      </p:sp>
      <p:sp>
        <p:nvSpPr>
          <p:cNvPr id="1031" name="Textfeld 7"/>
          <p:cNvSpPr txBox="1">
            <a:spLocks noChangeArrowheads="1"/>
          </p:cNvSpPr>
          <p:nvPr/>
        </p:nvSpPr>
        <p:spPr bwMode="auto">
          <a:xfrm>
            <a:off x="611188" y="3213100"/>
            <a:ext cx="5040312" cy="7080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2000" b="1">
                <a:solidFill>
                  <a:srgbClr val="FF0000"/>
                </a:solidFill>
                <a:latin typeface="Arial" panose="020B0604020202020204" pitchFamily="34" charset="0"/>
              </a:rPr>
              <a:t>Welches ist die gesetzliche Grundlage ?</a:t>
            </a:r>
          </a:p>
          <a:p>
            <a:pPr eaLnBrk="1" hangingPunct="1">
              <a:spcBef>
                <a:spcPct val="0"/>
              </a:spcBef>
              <a:buFontTx/>
              <a:buNone/>
            </a:pPr>
            <a:r>
              <a:rPr lang="de-DE" altLang="de-DE" sz="2000" b="1">
                <a:solidFill>
                  <a:srgbClr val="FF0000"/>
                </a:solidFill>
                <a:latin typeface="Arial" panose="020B0604020202020204" pitchFamily="34" charset="0"/>
              </a:rPr>
              <a:t>Wo kann ich Einzelheiten nachlesen ?</a:t>
            </a:r>
          </a:p>
        </p:txBody>
      </p:sp>
      <p:sp>
        <p:nvSpPr>
          <p:cNvPr id="1032" name="Textfeld 8"/>
          <p:cNvSpPr txBox="1">
            <a:spLocks noChangeArrowheads="1"/>
          </p:cNvSpPr>
          <p:nvPr/>
        </p:nvSpPr>
        <p:spPr bwMode="auto">
          <a:xfrm>
            <a:off x="1908175" y="4005263"/>
            <a:ext cx="47529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800" b="1" dirty="0">
                <a:solidFill>
                  <a:srgbClr val="0070C0"/>
                </a:solidFill>
                <a:latin typeface="Arial" panose="020B0604020202020204" pitchFamily="34" charset="0"/>
              </a:rPr>
              <a:t>Hessische Beihilfeverordnung (</a:t>
            </a:r>
            <a:r>
              <a:rPr lang="de-DE" altLang="de-DE" sz="1800" b="1" dirty="0" err="1">
                <a:solidFill>
                  <a:srgbClr val="0070C0"/>
                </a:solidFill>
                <a:latin typeface="Arial" panose="020B0604020202020204" pitchFamily="34" charset="0"/>
              </a:rPr>
              <a:t>HBeihVO</a:t>
            </a:r>
            <a:r>
              <a:rPr lang="de-DE" altLang="de-DE" sz="1800" b="1" dirty="0">
                <a:solidFill>
                  <a:srgbClr val="0070C0"/>
                </a:solidFill>
                <a:latin typeface="Arial" panose="020B0604020202020204" pitchFamily="34" charset="0"/>
              </a:rPr>
              <a:t>), </a:t>
            </a:r>
            <a:r>
              <a:rPr lang="de-DE" sz="1800" dirty="0">
                <a:hlinkClick r:id="rId2"/>
              </a:rPr>
              <a:t>landesbeihilfeverordnung-hessen-info-beihilfe-download.pdf</a:t>
            </a:r>
            <a:endParaRPr lang="de-DE" altLang="de-DE" sz="1800" b="1" dirty="0">
              <a:solidFill>
                <a:srgbClr val="0070C0"/>
              </a:solidFill>
              <a:latin typeface="Arial" panose="020B0604020202020204" pitchFamily="34" charset="0"/>
            </a:endParaRPr>
          </a:p>
        </p:txBody>
      </p:sp>
      <p:sp>
        <p:nvSpPr>
          <p:cNvPr id="12" name="Pfeil nach rechts 11"/>
          <p:cNvSpPr/>
          <p:nvPr/>
        </p:nvSpPr>
        <p:spPr>
          <a:xfrm>
            <a:off x="611188" y="2492375"/>
            <a:ext cx="936625" cy="431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a:p>
        </p:txBody>
      </p:sp>
      <p:sp>
        <p:nvSpPr>
          <p:cNvPr id="13" name="Pfeil nach rechts 12"/>
          <p:cNvSpPr/>
          <p:nvPr/>
        </p:nvSpPr>
        <p:spPr>
          <a:xfrm>
            <a:off x="684213" y="4076700"/>
            <a:ext cx="1008062" cy="431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a:p>
        </p:txBody>
      </p:sp>
      <p:sp>
        <p:nvSpPr>
          <p:cNvPr id="20" name="Textfeld 19"/>
          <p:cNvSpPr txBox="1">
            <a:spLocks noChangeArrowheads="1"/>
          </p:cNvSpPr>
          <p:nvPr/>
        </p:nvSpPr>
        <p:spPr bwMode="auto">
          <a:xfrm>
            <a:off x="2484437" y="692696"/>
            <a:ext cx="36004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de-DE" altLang="de-DE" sz="2800" b="1" dirty="0">
                <a:latin typeface="Arial" panose="020B0604020202020204" pitchFamily="34" charset="0"/>
              </a:rPr>
              <a:t>Was ist eigentlich</a:t>
            </a:r>
          </a:p>
          <a:p>
            <a:pPr algn="ctr" eaLnBrk="1" hangingPunct="1">
              <a:spcBef>
                <a:spcPct val="0"/>
              </a:spcBef>
              <a:buFontTx/>
              <a:buNone/>
            </a:pPr>
            <a:r>
              <a:rPr lang="de-DE" altLang="de-DE" sz="2800" b="1" dirty="0">
                <a:solidFill>
                  <a:srgbClr val="FF0000"/>
                </a:solidFill>
                <a:latin typeface="Arial" panose="020B0604020202020204" pitchFamily="34" charset="0"/>
              </a:rPr>
              <a:t>BEIHILFE ?</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1000"/>
                                        <p:tgtEl>
                                          <p:spTgt spid="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1028"/>
                                        </p:tgtEl>
                                        <p:attrNameLst>
                                          <p:attrName>style.visibility</p:attrName>
                                        </p:attrNameLst>
                                      </p:cBhvr>
                                      <p:to>
                                        <p:strVal val="visible"/>
                                      </p:to>
                                    </p:set>
                                    <p:anim calcmode="lin" valueType="num">
                                      <p:cBhvr>
                                        <p:cTn id="12" dur="500" fill="hold"/>
                                        <p:tgtEl>
                                          <p:spTgt spid="1028"/>
                                        </p:tgtEl>
                                        <p:attrNameLst>
                                          <p:attrName>ppt_w</p:attrName>
                                        </p:attrNameLst>
                                      </p:cBhvr>
                                      <p:tavLst>
                                        <p:tav tm="0">
                                          <p:val>
                                            <p:strVal val="#ppt_w*0.70"/>
                                          </p:val>
                                        </p:tav>
                                        <p:tav tm="100000">
                                          <p:val>
                                            <p:strVal val="#ppt_w"/>
                                          </p:val>
                                        </p:tav>
                                      </p:tavLst>
                                    </p:anim>
                                    <p:anim calcmode="lin" valueType="num">
                                      <p:cBhvr>
                                        <p:cTn id="13" dur="500" fill="hold"/>
                                        <p:tgtEl>
                                          <p:spTgt spid="1028"/>
                                        </p:tgtEl>
                                        <p:attrNameLst>
                                          <p:attrName>ppt_h</p:attrName>
                                        </p:attrNameLst>
                                      </p:cBhvr>
                                      <p:tavLst>
                                        <p:tav tm="0">
                                          <p:val>
                                            <p:strVal val="#ppt_h"/>
                                          </p:val>
                                        </p:tav>
                                        <p:tav tm="100000">
                                          <p:val>
                                            <p:strVal val="#ppt_h"/>
                                          </p:val>
                                        </p:tav>
                                      </p:tavLst>
                                    </p:anim>
                                    <p:animEffect transition="in" filter="fade">
                                      <p:cBhvr>
                                        <p:cTn id="14" dur="500"/>
                                        <p:tgtEl>
                                          <p:spTgt spid="1028"/>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strVal val="#ppt_w*0.70"/>
                                          </p:val>
                                        </p:tav>
                                        <p:tav tm="100000">
                                          <p:val>
                                            <p:strVal val="#ppt_w"/>
                                          </p:val>
                                        </p:tav>
                                      </p:tavLst>
                                    </p:anim>
                                    <p:anim calcmode="lin" valueType="num">
                                      <p:cBhvr>
                                        <p:cTn id="18" dur="500" fill="hold"/>
                                        <p:tgtEl>
                                          <p:spTgt spid="12"/>
                                        </p:tgtEl>
                                        <p:attrNameLst>
                                          <p:attrName>ppt_h</p:attrName>
                                        </p:attrNameLst>
                                      </p:cBhvr>
                                      <p:tavLst>
                                        <p:tav tm="0">
                                          <p:val>
                                            <p:strVal val="#ppt_h"/>
                                          </p:val>
                                        </p:tav>
                                        <p:tav tm="100000">
                                          <p:val>
                                            <p:strVal val="#ppt_h"/>
                                          </p:val>
                                        </p:tav>
                                      </p:tavLst>
                                    </p:anim>
                                    <p:animEffect transition="in" filter="fade">
                                      <p:cBhvr>
                                        <p:cTn id="19" dur="500"/>
                                        <p:tgtEl>
                                          <p:spTgt spid="1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031"/>
                                        </p:tgtEl>
                                        <p:attrNameLst>
                                          <p:attrName>style.visibility</p:attrName>
                                        </p:attrNameLst>
                                      </p:cBhvr>
                                      <p:to>
                                        <p:strVal val="visible"/>
                                      </p:to>
                                    </p:set>
                                    <p:anim calcmode="lin" valueType="num">
                                      <p:cBhvr additive="base">
                                        <p:cTn id="24" dur="500" fill="hold"/>
                                        <p:tgtEl>
                                          <p:spTgt spid="1031"/>
                                        </p:tgtEl>
                                        <p:attrNameLst>
                                          <p:attrName>ppt_x</p:attrName>
                                        </p:attrNameLst>
                                      </p:cBhvr>
                                      <p:tavLst>
                                        <p:tav tm="0">
                                          <p:val>
                                            <p:strVal val="0-#ppt_w/2"/>
                                          </p:val>
                                        </p:tav>
                                        <p:tav tm="100000">
                                          <p:val>
                                            <p:strVal val="#ppt_x"/>
                                          </p:val>
                                        </p:tav>
                                      </p:tavLst>
                                    </p:anim>
                                    <p:anim calcmode="lin" valueType="num">
                                      <p:cBhvr additive="base">
                                        <p:cTn id="25" dur="500" fill="hold"/>
                                        <p:tgtEl>
                                          <p:spTgt spid="1031"/>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55" presetClass="entr" presetSubtype="0" fill="hold" grpId="0" nodeType="clickEffect">
                                  <p:stCondLst>
                                    <p:cond delay="0"/>
                                  </p:stCondLst>
                                  <p:childTnLst>
                                    <p:set>
                                      <p:cBhvr>
                                        <p:cTn id="29" dur="1" fill="hold">
                                          <p:stCondLst>
                                            <p:cond delay="0"/>
                                          </p:stCondLst>
                                        </p:cTn>
                                        <p:tgtEl>
                                          <p:spTgt spid="1032"/>
                                        </p:tgtEl>
                                        <p:attrNameLst>
                                          <p:attrName>style.visibility</p:attrName>
                                        </p:attrNameLst>
                                      </p:cBhvr>
                                      <p:to>
                                        <p:strVal val="visible"/>
                                      </p:to>
                                    </p:set>
                                    <p:anim calcmode="lin" valueType="num">
                                      <p:cBhvr>
                                        <p:cTn id="30" dur="1000" fill="hold"/>
                                        <p:tgtEl>
                                          <p:spTgt spid="1032"/>
                                        </p:tgtEl>
                                        <p:attrNameLst>
                                          <p:attrName>ppt_w</p:attrName>
                                        </p:attrNameLst>
                                      </p:cBhvr>
                                      <p:tavLst>
                                        <p:tav tm="0">
                                          <p:val>
                                            <p:strVal val="#ppt_w*0.70"/>
                                          </p:val>
                                        </p:tav>
                                        <p:tav tm="100000">
                                          <p:val>
                                            <p:strVal val="#ppt_w"/>
                                          </p:val>
                                        </p:tav>
                                      </p:tavLst>
                                    </p:anim>
                                    <p:anim calcmode="lin" valueType="num">
                                      <p:cBhvr>
                                        <p:cTn id="31" dur="1000" fill="hold"/>
                                        <p:tgtEl>
                                          <p:spTgt spid="1032"/>
                                        </p:tgtEl>
                                        <p:attrNameLst>
                                          <p:attrName>ppt_h</p:attrName>
                                        </p:attrNameLst>
                                      </p:cBhvr>
                                      <p:tavLst>
                                        <p:tav tm="0">
                                          <p:val>
                                            <p:strVal val="#ppt_h"/>
                                          </p:val>
                                        </p:tav>
                                        <p:tav tm="100000">
                                          <p:val>
                                            <p:strVal val="#ppt_h"/>
                                          </p:val>
                                        </p:tav>
                                      </p:tavLst>
                                    </p:anim>
                                    <p:animEffect transition="in" filter="fade">
                                      <p:cBhvr>
                                        <p:cTn id="32" dur="1000"/>
                                        <p:tgtEl>
                                          <p:spTgt spid="1032"/>
                                        </p:tgtEl>
                                      </p:cBhvr>
                                    </p:animEffect>
                                  </p:childTnLst>
                                </p:cTn>
                              </p:par>
                              <p:par>
                                <p:cTn id="33" presetID="55"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ppt_w*0.70"/>
                                          </p:val>
                                        </p:tav>
                                        <p:tav tm="100000">
                                          <p:val>
                                            <p:strVal val="#ppt_w"/>
                                          </p:val>
                                        </p:tav>
                                      </p:tavLst>
                                    </p:anim>
                                    <p:anim calcmode="lin" valueType="num">
                                      <p:cBhvr>
                                        <p:cTn id="36" dur="500" fill="hold"/>
                                        <p:tgtEl>
                                          <p:spTgt spid="13"/>
                                        </p:tgtEl>
                                        <p:attrNameLst>
                                          <p:attrName>ppt_h</p:attrName>
                                        </p:attrNameLst>
                                      </p:cBhvr>
                                      <p:tavLst>
                                        <p:tav tm="0">
                                          <p:val>
                                            <p:strVal val="#ppt_h"/>
                                          </p:val>
                                        </p:tav>
                                        <p:tav tm="100000">
                                          <p:val>
                                            <p:strVal val="#ppt_h"/>
                                          </p:val>
                                        </p:tav>
                                      </p:tavLst>
                                    </p:anim>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p:bldP spid="1031" grpId="0" animBg="1"/>
      <p:bldP spid="1032" grpId="0"/>
      <p:bldP spid="12" grpId="0" animBg="1"/>
      <p:bldP spid="13" grpId="0" animBg="1"/>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Textfeld 7"/>
          <p:cNvSpPr txBox="1">
            <a:spLocks noChangeArrowheads="1"/>
          </p:cNvSpPr>
          <p:nvPr/>
        </p:nvSpPr>
        <p:spPr bwMode="auto">
          <a:xfrm>
            <a:off x="684213" y="188913"/>
            <a:ext cx="7691437" cy="4619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2400" b="1">
                <a:solidFill>
                  <a:srgbClr val="FF0000"/>
                </a:solidFill>
              </a:rPr>
              <a:t>Wie wird die Höhe der Beihilfe bemessen /berechnet ?</a:t>
            </a:r>
          </a:p>
        </p:txBody>
      </p:sp>
      <p:sp>
        <p:nvSpPr>
          <p:cNvPr id="1030" name="Textfeld 8"/>
          <p:cNvSpPr txBox="1">
            <a:spLocks noChangeArrowheads="1"/>
          </p:cNvSpPr>
          <p:nvPr/>
        </p:nvSpPr>
        <p:spPr bwMode="auto">
          <a:xfrm>
            <a:off x="755650" y="765175"/>
            <a:ext cx="6769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800" b="1">
                <a:solidFill>
                  <a:srgbClr val="0070C0"/>
                </a:solidFill>
              </a:rPr>
              <a:t>Der Zuschuss (die Beihilfe) richtet sich nach Ihrem Familienstand. </a:t>
            </a:r>
          </a:p>
          <a:p>
            <a:pPr eaLnBrk="1" hangingPunct="1">
              <a:spcBef>
                <a:spcPct val="0"/>
              </a:spcBef>
              <a:buFontTx/>
              <a:buNone/>
            </a:pPr>
            <a:r>
              <a:rPr lang="de-DE" altLang="de-DE" sz="1800" b="1">
                <a:solidFill>
                  <a:srgbClr val="0070C0"/>
                </a:solidFill>
              </a:rPr>
              <a:t>Bei Ledigen beträgt die Beihilfe i.d.R. ca. 50 % der Krankheitskosten.</a:t>
            </a:r>
          </a:p>
        </p:txBody>
      </p:sp>
      <p:sp>
        <p:nvSpPr>
          <p:cNvPr id="17" name="Pfeil nach rechts 16"/>
          <p:cNvSpPr/>
          <p:nvPr/>
        </p:nvSpPr>
        <p:spPr>
          <a:xfrm>
            <a:off x="179388" y="836613"/>
            <a:ext cx="511175" cy="431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a:p>
        </p:txBody>
      </p:sp>
      <p:sp>
        <p:nvSpPr>
          <p:cNvPr id="18" name="Textfeld 7"/>
          <p:cNvSpPr txBox="1">
            <a:spLocks noChangeArrowheads="1"/>
          </p:cNvSpPr>
          <p:nvPr/>
        </p:nvSpPr>
        <p:spPr bwMode="auto">
          <a:xfrm>
            <a:off x="690563" y="1454150"/>
            <a:ext cx="7691437" cy="4619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2400" b="1">
                <a:solidFill>
                  <a:srgbClr val="FF0000"/>
                </a:solidFill>
              </a:rPr>
              <a:t>Wer übernimmt die restlichen 50% der Krankheitskosten?</a:t>
            </a:r>
          </a:p>
        </p:txBody>
      </p:sp>
      <p:sp>
        <p:nvSpPr>
          <p:cNvPr id="19" name="Textfeld 8"/>
          <p:cNvSpPr txBox="1">
            <a:spLocks noChangeArrowheads="1"/>
          </p:cNvSpPr>
          <p:nvPr/>
        </p:nvSpPr>
        <p:spPr bwMode="auto">
          <a:xfrm>
            <a:off x="827088" y="1916113"/>
            <a:ext cx="67691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800" b="1">
                <a:solidFill>
                  <a:srgbClr val="0070C0"/>
                </a:solidFill>
              </a:rPr>
              <a:t>In der Regel die private Krankenversicherung.</a:t>
            </a:r>
          </a:p>
          <a:p>
            <a:pPr eaLnBrk="1" hangingPunct="1">
              <a:spcBef>
                <a:spcPct val="0"/>
              </a:spcBef>
              <a:buFontTx/>
              <a:buNone/>
            </a:pPr>
            <a:r>
              <a:rPr lang="de-DE" altLang="de-DE" sz="1800" b="1">
                <a:solidFill>
                  <a:srgbClr val="0070C0"/>
                </a:solidFill>
              </a:rPr>
              <a:t>50% Ihrer Kosten holen Sie sich per Antrag über die Beihilfe, die anderen 50% per Antrag bei Ihrer privaten Krankenversicherung. </a:t>
            </a:r>
          </a:p>
        </p:txBody>
      </p:sp>
      <p:sp>
        <p:nvSpPr>
          <p:cNvPr id="21" name="Pfeil nach rechts 20"/>
          <p:cNvSpPr/>
          <p:nvPr/>
        </p:nvSpPr>
        <p:spPr>
          <a:xfrm>
            <a:off x="179388" y="2133600"/>
            <a:ext cx="514350" cy="431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a:p>
        </p:txBody>
      </p:sp>
      <p:sp>
        <p:nvSpPr>
          <p:cNvPr id="22" name="Textfeld 7"/>
          <p:cNvSpPr txBox="1">
            <a:spLocks noChangeArrowheads="1"/>
          </p:cNvSpPr>
          <p:nvPr/>
        </p:nvSpPr>
        <p:spPr bwMode="auto">
          <a:xfrm>
            <a:off x="693738" y="2852738"/>
            <a:ext cx="7691437" cy="4619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2400" b="1">
                <a:solidFill>
                  <a:srgbClr val="FF0000"/>
                </a:solidFill>
              </a:rPr>
              <a:t>Alternative zur privaten Krankenversicherung?</a:t>
            </a:r>
          </a:p>
        </p:txBody>
      </p:sp>
      <p:sp>
        <p:nvSpPr>
          <p:cNvPr id="23" name="Pfeil nach rechts 22"/>
          <p:cNvSpPr/>
          <p:nvPr/>
        </p:nvSpPr>
        <p:spPr>
          <a:xfrm>
            <a:off x="250825" y="3500438"/>
            <a:ext cx="503238" cy="431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a:p>
        </p:txBody>
      </p:sp>
      <p:sp>
        <p:nvSpPr>
          <p:cNvPr id="24" name="Textfeld 8"/>
          <p:cNvSpPr txBox="1">
            <a:spLocks noChangeArrowheads="1"/>
          </p:cNvSpPr>
          <p:nvPr/>
        </p:nvSpPr>
        <p:spPr bwMode="auto">
          <a:xfrm>
            <a:off x="900113" y="3357563"/>
            <a:ext cx="6408737"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800" b="1">
                <a:solidFill>
                  <a:srgbClr val="0070C0"/>
                </a:solidFill>
              </a:rPr>
              <a:t>Freiwillige gesetzliche Krankenversicherung. </a:t>
            </a:r>
          </a:p>
          <a:p>
            <a:pPr eaLnBrk="1" hangingPunct="1">
              <a:spcBef>
                <a:spcPct val="0"/>
              </a:spcBef>
              <a:buFontTx/>
              <a:buNone/>
            </a:pPr>
            <a:r>
              <a:rPr lang="de-DE" altLang="de-DE" sz="1800" b="1">
                <a:solidFill>
                  <a:srgbClr val="0070C0"/>
                </a:solidFill>
              </a:rPr>
              <a:t>Sie deckt immer 100% Ihrer Krankheitskosten ab.</a:t>
            </a:r>
          </a:p>
          <a:p>
            <a:pPr eaLnBrk="1" hangingPunct="1">
              <a:spcBef>
                <a:spcPct val="0"/>
              </a:spcBef>
              <a:buFontTx/>
              <a:buNone/>
            </a:pPr>
            <a:r>
              <a:rPr lang="de-DE" altLang="de-DE" sz="1800" b="1">
                <a:solidFill>
                  <a:srgbClr val="0070C0"/>
                </a:solidFill>
              </a:rPr>
              <a:t>Wenn Sie Krankenkosten „produzieren“, kann man sich bis zu 50% des monatlichen freiwilligen Kassenbeitrages von der Beihilfe erstatten lassen (besonderen Bürokratieweg beachten/entsprechende Formulare von der freiwilligen gesetzlichen Krankenversicherung einholen!)</a:t>
            </a:r>
          </a:p>
        </p:txBody>
      </p:sp>
      <p:sp>
        <p:nvSpPr>
          <p:cNvPr id="2" name="Textfeld 1"/>
          <p:cNvSpPr txBox="1">
            <a:spLocks noChangeArrowheads="1"/>
          </p:cNvSpPr>
          <p:nvPr/>
        </p:nvSpPr>
        <p:spPr bwMode="auto">
          <a:xfrm>
            <a:off x="827088" y="5410200"/>
            <a:ext cx="6913562"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400">
                <a:latin typeface="Arial" panose="020B0604020202020204" pitchFamily="34" charset="0"/>
              </a:rPr>
              <a:t>„Freiwillig in der GVK versichern kann sich als verbeamteter Lehrer nur, wer es bereits während des Referendariats war“</a:t>
            </a:r>
            <a:r>
              <a:rPr lang="de-DE" altLang="de-DE" sz="1400" baseline="30000">
                <a:latin typeface="Arial" panose="020B0604020202020204" pitchFamily="34" charset="0"/>
              </a:rPr>
              <a:t>1</a:t>
            </a:r>
            <a:r>
              <a:rPr lang="de-DE" altLang="de-DE" sz="1400">
                <a:latin typeface="Arial" panose="020B0604020202020204" pitchFamily="34" charset="0"/>
              </a:rPr>
              <a:t>, es sei denn, sie sind nach dem Ref. arbeitslos oder gehen in eine Angestelltenverhältnis über</a:t>
            </a:r>
          </a:p>
        </p:txBody>
      </p:sp>
      <p:sp>
        <p:nvSpPr>
          <p:cNvPr id="5132" name="Textfeld 3"/>
          <p:cNvSpPr txBox="1">
            <a:spLocks noChangeArrowheads="1"/>
          </p:cNvSpPr>
          <p:nvPr/>
        </p:nvSpPr>
        <p:spPr bwMode="auto">
          <a:xfrm>
            <a:off x="839788" y="6165850"/>
            <a:ext cx="57975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000" baseline="30000">
                <a:latin typeface="Arial" panose="020B0604020202020204" pitchFamily="34" charset="0"/>
              </a:rPr>
              <a:t>1</a:t>
            </a:r>
            <a:r>
              <a:rPr lang="de-DE" altLang="de-DE" sz="1000">
                <a:latin typeface="Arial" panose="020B0604020202020204" pitchFamily="34" charset="0"/>
              </a:rPr>
              <a:t>bildung+referendare, 2/2015, S. 15, Friedrich Verlag Seelze</a:t>
            </a:r>
          </a:p>
          <a:p>
            <a:pPr eaLnBrk="1" hangingPunct="1">
              <a:spcBef>
                <a:spcPct val="0"/>
              </a:spcBef>
              <a:buFontTx/>
              <a:buNone/>
            </a:pPr>
            <a:endParaRPr lang="de-DE" altLang="de-DE" sz="1800">
              <a:latin typeface="Arial" panose="020B0604020202020204" pitchFamily="34" charset="0"/>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9"/>
                                        </p:tgtEl>
                                        <p:attrNameLst>
                                          <p:attrName>style.visibility</p:attrName>
                                        </p:attrNameLst>
                                      </p:cBhvr>
                                      <p:to>
                                        <p:strVal val="visible"/>
                                      </p:to>
                                    </p:set>
                                    <p:anim calcmode="lin" valueType="num">
                                      <p:cBhvr additive="base">
                                        <p:cTn id="7" dur="500" fill="hold"/>
                                        <p:tgtEl>
                                          <p:spTgt spid="1029"/>
                                        </p:tgtEl>
                                        <p:attrNameLst>
                                          <p:attrName>ppt_x</p:attrName>
                                        </p:attrNameLst>
                                      </p:cBhvr>
                                      <p:tavLst>
                                        <p:tav tm="0">
                                          <p:val>
                                            <p:strVal val="#ppt_x"/>
                                          </p:val>
                                        </p:tav>
                                        <p:tav tm="100000">
                                          <p:val>
                                            <p:strVal val="#ppt_x"/>
                                          </p:val>
                                        </p:tav>
                                      </p:tavLst>
                                    </p:anim>
                                    <p:anim calcmode="lin" valueType="num">
                                      <p:cBhvr additive="base">
                                        <p:cTn id="8"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1030"/>
                                        </p:tgtEl>
                                        <p:attrNameLst>
                                          <p:attrName>style.visibility</p:attrName>
                                        </p:attrNameLst>
                                      </p:cBhvr>
                                      <p:to>
                                        <p:strVal val="visible"/>
                                      </p:to>
                                    </p:set>
                                    <p:anim calcmode="lin" valueType="num">
                                      <p:cBhvr>
                                        <p:cTn id="13" dur="1000" fill="hold"/>
                                        <p:tgtEl>
                                          <p:spTgt spid="1030"/>
                                        </p:tgtEl>
                                        <p:attrNameLst>
                                          <p:attrName>ppt_w</p:attrName>
                                        </p:attrNameLst>
                                      </p:cBhvr>
                                      <p:tavLst>
                                        <p:tav tm="0">
                                          <p:val>
                                            <p:strVal val="#ppt_w*0.70"/>
                                          </p:val>
                                        </p:tav>
                                        <p:tav tm="100000">
                                          <p:val>
                                            <p:strVal val="#ppt_w"/>
                                          </p:val>
                                        </p:tav>
                                      </p:tavLst>
                                    </p:anim>
                                    <p:anim calcmode="lin" valueType="num">
                                      <p:cBhvr>
                                        <p:cTn id="14" dur="1000" fill="hold"/>
                                        <p:tgtEl>
                                          <p:spTgt spid="1030"/>
                                        </p:tgtEl>
                                        <p:attrNameLst>
                                          <p:attrName>ppt_h</p:attrName>
                                        </p:attrNameLst>
                                      </p:cBhvr>
                                      <p:tavLst>
                                        <p:tav tm="0">
                                          <p:val>
                                            <p:strVal val="#ppt_h"/>
                                          </p:val>
                                        </p:tav>
                                        <p:tav tm="100000">
                                          <p:val>
                                            <p:strVal val="#ppt_h"/>
                                          </p:val>
                                        </p:tav>
                                      </p:tavLst>
                                    </p:anim>
                                    <p:animEffect transition="in" filter="fade">
                                      <p:cBhvr>
                                        <p:cTn id="15" dur="1000"/>
                                        <p:tgtEl>
                                          <p:spTgt spid="1030"/>
                                        </p:tgtEl>
                                      </p:cBhvr>
                                    </p:animEffect>
                                  </p:childTnLst>
                                </p:cTn>
                              </p:par>
                              <p:par>
                                <p:cTn id="16" presetID="55"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500" fill="hold"/>
                                        <p:tgtEl>
                                          <p:spTgt spid="17"/>
                                        </p:tgtEl>
                                        <p:attrNameLst>
                                          <p:attrName>ppt_w</p:attrName>
                                        </p:attrNameLst>
                                      </p:cBhvr>
                                      <p:tavLst>
                                        <p:tav tm="0">
                                          <p:val>
                                            <p:strVal val="#ppt_w*0.70"/>
                                          </p:val>
                                        </p:tav>
                                        <p:tav tm="100000">
                                          <p:val>
                                            <p:strVal val="#ppt_w"/>
                                          </p:val>
                                        </p:tav>
                                      </p:tavLst>
                                    </p:anim>
                                    <p:anim calcmode="lin" valueType="num">
                                      <p:cBhvr>
                                        <p:cTn id="19" dur="500" fill="hold"/>
                                        <p:tgtEl>
                                          <p:spTgt spid="17"/>
                                        </p:tgtEl>
                                        <p:attrNameLst>
                                          <p:attrName>ppt_h</p:attrName>
                                        </p:attrNameLst>
                                      </p:cBhvr>
                                      <p:tavLst>
                                        <p:tav tm="0">
                                          <p:val>
                                            <p:strVal val="#ppt_h"/>
                                          </p:val>
                                        </p:tav>
                                        <p:tav tm="100000">
                                          <p:val>
                                            <p:strVal val="#ppt_h"/>
                                          </p:val>
                                        </p:tav>
                                      </p:tavLst>
                                    </p:anim>
                                    <p:animEffect transition="in" filter="fade">
                                      <p:cBhvr>
                                        <p:cTn id="20" dur="500"/>
                                        <p:tgtEl>
                                          <p:spTgt spid="1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1000" fill="hold"/>
                                        <p:tgtEl>
                                          <p:spTgt spid="19"/>
                                        </p:tgtEl>
                                        <p:attrNameLst>
                                          <p:attrName>ppt_w</p:attrName>
                                        </p:attrNameLst>
                                      </p:cBhvr>
                                      <p:tavLst>
                                        <p:tav tm="0">
                                          <p:val>
                                            <p:strVal val="#ppt_w*0.70"/>
                                          </p:val>
                                        </p:tav>
                                        <p:tav tm="100000">
                                          <p:val>
                                            <p:strVal val="#ppt_w"/>
                                          </p:val>
                                        </p:tav>
                                      </p:tavLst>
                                    </p:anim>
                                    <p:anim calcmode="lin" valueType="num">
                                      <p:cBhvr>
                                        <p:cTn id="32" dur="1000" fill="hold"/>
                                        <p:tgtEl>
                                          <p:spTgt spid="19"/>
                                        </p:tgtEl>
                                        <p:attrNameLst>
                                          <p:attrName>ppt_h</p:attrName>
                                        </p:attrNameLst>
                                      </p:cBhvr>
                                      <p:tavLst>
                                        <p:tav tm="0">
                                          <p:val>
                                            <p:strVal val="#ppt_h"/>
                                          </p:val>
                                        </p:tav>
                                        <p:tav tm="100000">
                                          <p:val>
                                            <p:strVal val="#ppt_h"/>
                                          </p:val>
                                        </p:tav>
                                      </p:tavLst>
                                    </p:anim>
                                    <p:animEffect transition="in" filter="fade">
                                      <p:cBhvr>
                                        <p:cTn id="33" dur="1000"/>
                                        <p:tgtEl>
                                          <p:spTgt spid="19"/>
                                        </p:tgtEl>
                                      </p:cBhvr>
                                    </p:animEffect>
                                  </p:childTnLst>
                                </p:cTn>
                              </p:par>
                              <p:par>
                                <p:cTn id="34" presetID="55" presetClass="entr" presetSubtype="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strVal val="#ppt_w*0.70"/>
                                          </p:val>
                                        </p:tav>
                                        <p:tav tm="100000">
                                          <p:val>
                                            <p:strVal val="#ppt_w"/>
                                          </p:val>
                                        </p:tav>
                                      </p:tavLst>
                                    </p:anim>
                                    <p:anim calcmode="lin" valueType="num">
                                      <p:cBhvr>
                                        <p:cTn id="37" dur="500" fill="hold"/>
                                        <p:tgtEl>
                                          <p:spTgt spid="21"/>
                                        </p:tgtEl>
                                        <p:attrNameLst>
                                          <p:attrName>ppt_h</p:attrName>
                                        </p:attrNameLst>
                                      </p:cBhvr>
                                      <p:tavLst>
                                        <p:tav tm="0">
                                          <p:val>
                                            <p:strVal val="#ppt_h"/>
                                          </p:val>
                                        </p:tav>
                                        <p:tav tm="100000">
                                          <p:val>
                                            <p:strVal val="#ppt_h"/>
                                          </p:val>
                                        </p:tav>
                                      </p:tavLst>
                                    </p:anim>
                                    <p:animEffect transition="in" filter="fade">
                                      <p:cBhvr>
                                        <p:cTn id="38" dur="500"/>
                                        <p:tgtEl>
                                          <p:spTgt spid="21"/>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ppt_x"/>
                                          </p:val>
                                        </p:tav>
                                        <p:tav tm="100000">
                                          <p:val>
                                            <p:strVal val="#ppt_x"/>
                                          </p:val>
                                        </p:tav>
                                      </p:tavLst>
                                    </p:anim>
                                    <p:anim calcmode="lin" valueType="num">
                                      <p:cBhvr additive="base">
                                        <p:cTn id="44" dur="500" fill="hold"/>
                                        <p:tgtEl>
                                          <p:spTgt spid="22"/>
                                        </p:tgtEl>
                                        <p:attrNameLst>
                                          <p:attrName>ppt_y</p:attrName>
                                        </p:attrNameLst>
                                      </p:cBhvr>
                                      <p:tavLst>
                                        <p:tav tm="0">
                                          <p:val>
                                            <p:strVal val="1+#ppt_h/2"/>
                                          </p:val>
                                        </p:tav>
                                        <p:tav tm="100000">
                                          <p:val>
                                            <p:strVal val="#ppt_y"/>
                                          </p:val>
                                        </p:tav>
                                      </p:tavLst>
                                    </p:anim>
                                  </p:childTnLst>
                                </p:cTn>
                              </p:par>
                              <p:par>
                                <p:cTn id="45" presetID="55"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p:cTn id="47" dur="500" fill="hold"/>
                                        <p:tgtEl>
                                          <p:spTgt spid="23"/>
                                        </p:tgtEl>
                                        <p:attrNameLst>
                                          <p:attrName>ppt_w</p:attrName>
                                        </p:attrNameLst>
                                      </p:cBhvr>
                                      <p:tavLst>
                                        <p:tav tm="0">
                                          <p:val>
                                            <p:strVal val="#ppt_w*0.70"/>
                                          </p:val>
                                        </p:tav>
                                        <p:tav tm="100000">
                                          <p:val>
                                            <p:strVal val="#ppt_w"/>
                                          </p:val>
                                        </p:tav>
                                      </p:tavLst>
                                    </p:anim>
                                    <p:anim calcmode="lin" valueType="num">
                                      <p:cBhvr>
                                        <p:cTn id="48" dur="500" fill="hold"/>
                                        <p:tgtEl>
                                          <p:spTgt spid="23"/>
                                        </p:tgtEl>
                                        <p:attrNameLst>
                                          <p:attrName>ppt_h</p:attrName>
                                        </p:attrNameLst>
                                      </p:cBhvr>
                                      <p:tavLst>
                                        <p:tav tm="0">
                                          <p:val>
                                            <p:strVal val="#ppt_h"/>
                                          </p:val>
                                        </p:tav>
                                        <p:tav tm="100000">
                                          <p:val>
                                            <p:strVal val="#ppt_h"/>
                                          </p:val>
                                        </p:tav>
                                      </p:tavLst>
                                    </p:anim>
                                    <p:animEffect transition="in" filter="fade">
                                      <p:cBhvr>
                                        <p:cTn id="49" dur="500"/>
                                        <p:tgtEl>
                                          <p:spTgt spid="23"/>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55" presetClass="entr" presetSubtype="0"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p:cTn id="54" dur="1000" fill="hold"/>
                                        <p:tgtEl>
                                          <p:spTgt spid="24"/>
                                        </p:tgtEl>
                                        <p:attrNameLst>
                                          <p:attrName>ppt_w</p:attrName>
                                        </p:attrNameLst>
                                      </p:cBhvr>
                                      <p:tavLst>
                                        <p:tav tm="0">
                                          <p:val>
                                            <p:strVal val="#ppt_w*0.70"/>
                                          </p:val>
                                        </p:tav>
                                        <p:tav tm="100000">
                                          <p:val>
                                            <p:strVal val="#ppt_w"/>
                                          </p:val>
                                        </p:tav>
                                      </p:tavLst>
                                    </p:anim>
                                    <p:anim calcmode="lin" valueType="num">
                                      <p:cBhvr>
                                        <p:cTn id="55" dur="1000" fill="hold"/>
                                        <p:tgtEl>
                                          <p:spTgt spid="24"/>
                                        </p:tgtEl>
                                        <p:attrNameLst>
                                          <p:attrName>ppt_h</p:attrName>
                                        </p:attrNameLst>
                                      </p:cBhvr>
                                      <p:tavLst>
                                        <p:tav tm="0">
                                          <p:val>
                                            <p:strVal val="#ppt_h"/>
                                          </p:val>
                                        </p:tav>
                                        <p:tav tm="100000">
                                          <p:val>
                                            <p:strVal val="#ppt_h"/>
                                          </p:val>
                                        </p:tav>
                                      </p:tavLst>
                                    </p:anim>
                                    <p:animEffect transition="in" filter="fade">
                                      <p:cBhvr>
                                        <p:cTn id="56" dur="1000"/>
                                        <p:tgtEl>
                                          <p:spTgt spid="24"/>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p:bldP spid="17" grpId="0" animBg="1"/>
      <p:bldP spid="18" grpId="0" animBg="1"/>
      <p:bldP spid="19" grpId="0"/>
      <p:bldP spid="21" grpId="0" animBg="1"/>
      <p:bldP spid="22" grpId="0" animBg="1"/>
      <p:bldP spid="23" grpId="0" animBg="1"/>
      <p:bldP spid="24"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feld 3"/>
          <p:cNvSpPr txBox="1">
            <a:spLocks noChangeArrowheads="1"/>
          </p:cNvSpPr>
          <p:nvPr/>
        </p:nvSpPr>
        <p:spPr bwMode="auto">
          <a:xfrm>
            <a:off x="1908175" y="1916113"/>
            <a:ext cx="65516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800" b="1">
                <a:solidFill>
                  <a:srgbClr val="0070C0"/>
                </a:solidFill>
                <a:latin typeface="Arial" panose="020B0604020202020204" pitchFamily="34" charset="0"/>
              </a:rPr>
              <a:t>Antragsformulare können Sie von folgender Internetseite herunterladen (downloaden):</a:t>
            </a:r>
          </a:p>
        </p:txBody>
      </p:sp>
      <p:sp>
        <p:nvSpPr>
          <p:cNvPr id="3075" name="Textfeld 6"/>
          <p:cNvSpPr txBox="1">
            <a:spLocks noChangeArrowheads="1"/>
          </p:cNvSpPr>
          <p:nvPr/>
        </p:nvSpPr>
        <p:spPr bwMode="auto">
          <a:xfrm>
            <a:off x="611188" y="549275"/>
            <a:ext cx="7056437" cy="9540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2800" b="1">
                <a:solidFill>
                  <a:srgbClr val="FF0000"/>
                </a:solidFill>
                <a:latin typeface="Arial" panose="020B0604020202020204" pitchFamily="34" charset="0"/>
              </a:rPr>
              <a:t>Wie stelle ich einen Antrag auf Beihilfe ?</a:t>
            </a:r>
          </a:p>
          <a:p>
            <a:pPr eaLnBrk="1" hangingPunct="1">
              <a:spcBef>
                <a:spcPct val="0"/>
              </a:spcBef>
              <a:buFontTx/>
              <a:buNone/>
            </a:pPr>
            <a:r>
              <a:rPr lang="de-DE" altLang="de-DE" sz="2800" b="1">
                <a:solidFill>
                  <a:srgbClr val="FF0000"/>
                </a:solidFill>
                <a:latin typeface="Arial" panose="020B0604020202020204" pitchFamily="34" charset="0"/>
              </a:rPr>
              <a:t>Wo finde ich Antragsformulare ?</a:t>
            </a:r>
          </a:p>
        </p:txBody>
      </p:sp>
      <p:sp>
        <p:nvSpPr>
          <p:cNvPr id="3076" name="Textfeld 7"/>
          <p:cNvSpPr txBox="1">
            <a:spLocks noChangeArrowheads="1"/>
          </p:cNvSpPr>
          <p:nvPr/>
        </p:nvSpPr>
        <p:spPr bwMode="auto">
          <a:xfrm>
            <a:off x="611188" y="3429000"/>
            <a:ext cx="6624637" cy="5222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2800" b="1">
                <a:solidFill>
                  <a:srgbClr val="FF0000"/>
                </a:solidFill>
                <a:latin typeface="Arial" panose="020B0604020202020204" pitchFamily="34" charset="0"/>
              </a:rPr>
              <a:t>Was muss ich besonders beachten ?</a:t>
            </a:r>
          </a:p>
        </p:txBody>
      </p:sp>
      <p:sp>
        <p:nvSpPr>
          <p:cNvPr id="3077" name="Textfeld 8"/>
          <p:cNvSpPr txBox="1">
            <a:spLocks noChangeArrowheads="1"/>
          </p:cNvSpPr>
          <p:nvPr/>
        </p:nvSpPr>
        <p:spPr bwMode="auto">
          <a:xfrm>
            <a:off x="1908175" y="4076700"/>
            <a:ext cx="6985000" cy="3416300"/>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de-DE" altLang="de-DE" b="1" dirty="0">
                <a:solidFill>
                  <a:srgbClr val="0070C0"/>
                </a:solidFill>
              </a:rPr>
              <a:t> *  den Antrag vollständig ausfüllen </a:t>
            </a:r>
          </a:p>
          <a:p>
            <a:pPr eaLnBrk="1" hangingPunct="1">
              <a:defRPr/>
            </a:pPr>
            <a:r>
              <a:rPr lang="de-DE" altLang="de-DE" b="1" dirty="0">
                <a:solidFill>
                  <a:srgbClr val="0070C0"/>
                </a:solidFill>
              </a:rPr>
              <a:t> *  nur </a:t>
            </a:r>
            <a:r>
              <a:rPr lang="de-DE" altLang="de-DE" b="1" dirty="0">
                <a:solidFill>
                  <a:srgbClr val="FF0000"/>
                </a:solidFill>
              </a:rPr>
              <a:t>Kopien der Belege </a:t>
            </a:r>
            <a:r>
              <a:rPr lang="de-DE" altLang="de-DE" b="1" dirty="0">
                <a:solidFill>
                  <a:srgbClr val="0070C0"/>
                </a:solidFill>
              </a:rPr>
              <a:t>(Arztrechnungen, Rezepte)  beifügen</a:t>
            </a:r>
          </a:p>
          <a:p>
            <a:pPr eaLnBrk="1" hangingPunct="1">
              <a:defRPr/>
            </a:pPr>
            <a:r>
              <a:rPr lang="de-DE" altLang="de-DE" b="1" dirty="0">
                <a:solidFill>
                  <a:srgbClr val="0070C0"/>
                </a:solidFill>
              </a:rPr>
              <a:t> *  die Bankverbindung angeben</a:t>
            </a:r>
          </a:p>
          <a:p>
            <a:pPr eaLnBrk="1" hangingPunct="1">
              <a:defRPr/>
            </a:pPr>
            <a:r>
              <a:rPr lang="de-DE" altLang="de-DE" b="1" dirty="0">
                <a:solidFill>
                  <a:srgbClr val="0070C0"/>
                </a:solidFill>
              </a:rPr>
              <a:t> *  den Antrag unterschreiben</a:t>
            </a:r>
          </a:p>
          <a:p>
            <a:pPr marL="285750" indent="-285750" eaLnBrk="1" hangingPunct="1">
              <a:buFont typeface="Arial" charset="0"/>
              <a:buChar char="•"/>
              <a:defRPr/>
            </a:pPr>
            <a:r>
              <a:rPr lang="de-DE" altLang="de-DE" b="1" dirty="0">
                <a:solidFill>
                  <a:srgbClr val="0070C0"/>
                </a:solidFill>
              </a:rPr>
              <a:t>Die eingereichten Rechnungen dürfen nicht älter als ein Jahr sein (Rechnungsdatum)</a:t>
            </a:r>
          </a:p>
          <a:p>
            <a:pPr marL="285750" indent="-285750" eaLnBrk="1" hangingPunct="1">
              <a:buFont typeface="Arial" charset="0"/>
              <a:buChar char="•"/>
              <a:defRPr/>
            </a:pPr>
            <a:r>
              <a:rPr lang="de-DE" altLang="de-DE" b="1" dirty="0">
                <a:solidFill>
                  <a:srgbClr val="0070C0"/>
                </a:solidFill>
              </a:rPr>
              <a:t>Anträge dürfen nur ab einem Mindestbetrag </a:t>
            </a:r>
            <a:r>
              <a:rPr lang="de-DE" altLang="de-DE" b="1">
                <a:solidFill>
                  <a:srgbClr val="0070C0"/>
                </a:solidFill>
              </a:rPr>
              <a:t>in Summe </a:t>
            </a:r>
            <a:r>
              <a:rPr lang="de-DE" altLang="de-DE" b="1" dirty="0">
                <a:solidFill>
                  <a:srgbClr val="0070C0"/>
                </a:solidFill>
              </a:rPr>
              <a:t>von 250 € gestellt werden (es sei denn, dass Rechnungen kurz vorm Überschreiten der </a:t>
            </a:r>
            <a:r>
              <a:rPr lang="de-DE" altLang="de-DE" b="1" dirty="0" err="1">
                <a:solidFill>
                  <a:srgbClr val="0070C0"/>
                </a:solidFill>
              </a:rPr>
              <a:t>Einjahresgrenze</a:t>
            </a:r>
            <a:r>
              <a:rPr lang="de-DE" altLang="de-DE" b="1" dirty="0">
                <a:solidFill>
                  <a:srgbClr val="0070C0"/>
                </a:solidFill>
              </a:rPr>
              <a:t> sind)</a:t>
            </a:r>
          </a:p>
          <a:p>
            <a:pPr marL="285750" indent="-285750" eaLnBrk="1" hangingPunct="1">
              <a:buFont typeface="Arial" charset="0"/>
              <a:buChar char="•"/>
              <a:defRPr/>
            </a:pPr>
            <a:endParaRPr lang="de-DE" altLang="de-DE" b="1" dirty="0">
              <a:solidFill>
                <a:srgbClr val="0070C0"/>
              </a:solidFill>
            </a:endParaRPr>
          </a:p>
          <a:p>
            <a:pPr eaLnBrk="1" hangingPunct="1">
              <a:defRPr/>
            </a:pPr>
            <a:endParaRPr lang="de-DE" altLang="de-DE" b="1" dirty="0">
              <a:solidFill>
                <a:srgbClr val="0070C0"/>
              </a:solidFill>
            </a:endParaRPr>
          </a:p>
          <a:p>
            <a:pPr eaLnBrk="1" hangingPunct="1">
              <a:defRPr/>
            </a:pPr>
            <a:endParaRPr lang="de-DE" altLang="de-DE" b="1" dirty="0">
              <a:solidFill>
                <a:srgbClr val="0070C0"/>
              </a:solidFill>
            </a:endParaRPr>
          </a:p>
        </p:txBody>
      </p:sp>
      <p:sp>
        <p:nvSpPr>
          <p:cNvPr id="3078" name="Rechteck 6"/>
          <p:cNvSpPr>
            <a:spLocks noChangeArrowheads="1"/>
          </p:cNvSpPr>
          <p:nvPr/>
        </p:nvSpPr>
        <p:spPr bwMode="auto">
          <a:xfrm>
            <a:off x="539750" y="2852738"/>
            <a:ext cx="83534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sz="2400" dirty="0">
                <a:hlinkClick r:id="rId2"/>
              </a:rPr>
              <a:t>Ich benötige Unterlagen | rp-kassel.hessen.de</a:t>
            </a:r>
            <a:endParaRPr lang="de-DE" altLang="de-DE" sz="2400" b="1" dirty="0">
              <a:solidFill>
                <a:srgbClr val="FF0000"/>
              </a:solidFill>
            </a:endParaRPr>
          </a:p>
        </p:txBody>
      </p:sp>
      <p:sp>
        <p:nvSpPr>
          <p:cNvPr id="8" name="Pfeil nach rechts 7"/>
          <p:cNvSpPr/>
          <p:nvPr/>
        </p:nvSpPr>
        <p:spPr>
          <a:xfrm>
            <a:off x="611188" y="1989138"/>
            <a:ext cx="1081087" cy="50323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a:p>
        </p:txBody>
      </p:sp>
      <p:sp>
        <p:nvSpPr>
          <p:cNvPr id="9" name="Pfeil nach rechts 8"/>
          <p:cNvSpPr/>
          <p:nvPr/>
        </p:nvSpPr>
        <p:spPr>
          <a:xfrm>
            <a:off x="611188" y="4365625"/>
            <a:ext cx="1081087" cy="50323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additive="base">
                                        <p:cTn id="7" dur="500" fill="hold"/>
                                        <p:tgtEl>
                                          <p:spTgt spid="3075"/>
                                        </p:tgtEl>
                                        <p:attrNameLst>
                                          <p:attrName>ppt_x</p:attrName>
                                        </p:attrNameLst>
                                      </p:cBhvr>
                                      <p:tavLst>
                                        <p:tav tm="0">
                                          <p:val>
                                            <p:strVal val="#ppt_x"/>
                                          </p:val>
                                        </p:tav>
                                        <p:tav tm="100000">
                                          <p:val>
                                            <p:strVal val="#ppt_x"/>
                                          </p:val>
                                        </p:tav>
                                      </p:tavLst>
                                    </p:anim>
                                    <p:anim calcmode="lin" valueType="num">
                                      <p:cBhvr additive="base">
                                        <p:cTn id="8" dur="500" fill="hold"/>
                                        <p:tgtEl>
                                          <p:spTgt spid="3075"/>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3074"/>
                                        </p:tgtEl>
                                        <p:attrNameLst>
                                          <p:attrName>style.visibility</p:attrName>
                                        </p:attrNameLst>
                                      </p:cBhvr>
                                      <p:to>
                                        <p:strVal val="visible"/>
                                      </p:to>
                                    </p:set>
                                    <p:anim calcmode="lin" valueType="num">
                                      <p:cBhvr>
                                        <p:cTn id="13" dur="1000" fill="hold"/>
                                        <p:tgtEl>
                                          <p:spTgt spid="3074"/>
                                        </p:tgtEl>
                                        <p:attrNameLst>
                                          <p:attrName>ppt_w</p:attrName>
                                        </p:attrNameLst>
                                      </p:cBhvr>
                                      <p:tavLst>
                                        <p:tav tm="0">
                                          <p:val>
                                            <p:strVal val="#ppt_w*0.70"/>
                                          </p:val>
                                        </p:tav>
                                        <p:tav tm="100000">
                                          <p:val>
                                            <p:strVal val="#ppt_w"/>
                                          </p:val>
                                        </p:tav>
                                      </p:tavLst>
                                    </p:anim>
                                    <p:anim calcmode="lin" valueType="num">
                                      <p:cBhvr>
                                        <p:cTn id="14" dur="1000" fill="hold"/>
                                        <p:tgtEl>
                                          <p:spTgt spid="3074"/>
                                        </p:tgtEl>
                                        <p:attrNameLst>
                                          <p:attrName>ppt_h</p:attrName>
                                        </p:attrNameLst>
                                      </p:cBhvr>
                                      <p:tavLst>
                                        <p:tav tm="0">
                                          <p:val>
                                            <p:strVal val="#ppt_h"/>
                                          </p:val>
                                        </p:tav>
                                        <p:tav tm="100000">
                                          <p:val>
                                            <p:strVal val="#ppt_h"/>
                                          </p:val>
                                        </p:tav>
                                      </p:tavLst>
                                    </p:anim>
                                    <p:animEffect transition="in" filter="fade">
                                      <p:cBhvr>
                                        <p:cTn id="15" dur="1000"/>
                                        <p:tgtEl>
                                          <p:spTgt spid="3074"/>
                                        </p:tgtEl>
                                      </p:cBhvr>
                                    </p:animEffect>
                                  </p:childTnLst>
                                </p:cTn>
                              </p:par>
                              <p:par>
                                <p:cTn id="16" presetID="55"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strVal val="#ppt_w*0.70"/>
                                          </p:val>
                                        </p:tav>
                                        <p:tav tm="100000">
                                          <p:val>
                                            <p:strVal val="#ppt_w"/>
                                          </p:val>
                                        </p:tav>
                                      </p:tavLst>
                                    </p:anim>
                                    <p:anim calcmode="lin" valueType="num">
                                      <p:cBhvr>
                                        <p:cTn id="19" dur="500" fill="hold"/>
                                        <p:tgtEl>
                                          <p:spTgt spid="8"/>
                                        </p:tgtEl>
                                        <p:attrNameLst>
                                          <p:attrName>ppt_h</p:attrName>
                                        </p:attrNameLst>
                                      </p:cBhvr>
                                      <p:tavLst>
                                        <p:tav tm="0">
                                          <p:val>
                                            <p:strVal val="#ppt_h"/>
                                          </p:val>
                                        </p:tav>
                                        <p:tav tm="100000">
                                          <p:val>
                                            <p:strVal val="#ppt_h"/>
                                          </p:val>
                                        </p:tav>
                                      </p:tavLst>
                                    </p:anim>
                                    <p:animEffect transition="in" filter="fade">
                                      <p:cBhvr>
                                        <p:cTn id="20" dur="500"/>
                                        <p:tgtEl>
                                          <p:spTgt spid="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3078"/>
                                        </p:tgtEl>
                                        <p:attrNameLst>
                                          <p:attrName>style.visibility</p:attrName>
                                        </p:attrNameLst>
                                      </p:cBhvr>
                                      <p:to>
                                        <p:strVal val="visible"/>
                                      </p:to>
                                    </p:set>
                                    <p:anim calcmode="discrete" valueType="clr">
                                      <p:cBhvr override="childStyle">
                                        <p:cTn id="25" dur="80"/>
                                        <p:tgtEl>
                                          <p:spTgt spid="3078"/>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3078"/>
                                        </p:tgtEl>
                                        <p:attrNameLst>
                                          <p:attrName>fillcolor</p:attrName>
                                        </p:attrNameLst>
                                      </p:cBhvr>
                                      <p:tavLst>
                                        <p:tav tm="0">
                                          <p:val>
                                            <p:clrVal>
                                              <a:schemeClr val="accent2"/>
                                            </p:clrVal>
                                          </p:val>
                                        </p:tav>
                                        <p:tav tm="50000">
                                          <p:val>
                                            <p:clrVal>
                                              <a:schemeClr val="hlink"/>
                                            </p:clrVal>
                                          </p:val>
                                        </p:tav>
                                      </p:tavLst>
                                    </p:anim>
                                    <p:set>
                                      <p:cBhvr>
                                        <p:cTn id="27" dur="80"/>
                                        <p:tgtEl>
                                          <p:spTgt spid="3078"/>
                                        </p:tgtEl>
                                        <p:attrNameLst>
                                          <p:attrName>fill.type</p:attrName>
                                        </p:attrNameLst>
                                      </p:cBhvr>
                                      <p:to>
                                        <p:strVal val="solid"/>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3076"/>
                                        </p:tgtEl>
                                        <p:attrNameLst>
                                          <p:attrName>style.visibility</p:attrName>
                                        </p:attrNameLst>
                                      </p:cBhvr>
                                      <p:to>
                                        <p:strVal val="visible"/>
                                      </p:to>
                                    </p:set>
                                    <p:anim calcmode="lin" valueType="num">
                                      <p:cBhvr additive="base">
                                        <p:cTn id="32" dur="500" fill="hold"/>
                                        <p:tgtEl>
                                          <p:spTgt spid="3076"/>
                                        </p:tgtEl>
                                        <p:attrNameLst>
                                          <p:attrName>ppt_x</p:attrName>
                                        </p:attrNameLst>
                                      </p:cBhvr>
                                      <p:tavLst>
                                        <p:tav tm="0">
                                          <p:val>
                                            <p:strVal val="0-#ppt_w/2"/>
                                          </p:val>
                                        </p:tav>
                                        <p:tav tm="100000">
                                          <p:val>
                                            <p:strVal val="#ppt_x"/>
                                          </p:val>
                                        </p:tav>
                                      </p:tavLst>
                                    </p:anim>
                                    <p:anim calcmode="lin" valueType="num">
                                      <p:cBhvr additive="base">
                                        <p:cTn id="33" dur="500" fill="hold"/>
                                        <p:tgtEl>
                                          <p:spTgt spid="3076"/>
                                        </p:tgtEl>
                                        <p:attrNameLst>
                                          <p:attrName>ppt_y</p:attrName>
                                        </p:attrNameLst>
                                      </p:cBhvr>
                                      <p:tavLst>
                                        <p:tav tm="0">
                                          <p:val>
                                            <p:strVal val="#ppt_y"/>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077"/>
                                        </p:tgtEl>
                                        <p:attrNameLst>
                                          <p:attrName>style.visibility</p:attrName>
                                        </p:attrNameLst>
                                      </p:cBhvr>
                                      <p:to>
                                        <p:strVal val="visible"/>
                                      </p:to>
                                    </p:set>
                                    <p:anim calcmode="lin" valueType="num">
                                      <p:cBhvr additive="base">
                                        <p:cTn id="38" dur="2000" fill="hold"/>
                                        <p:tgtEl>
                                          <p:spTgt spid="3077"/>
                                        </p:tgtEl>
                                        <p:attrNameLst>
                                          <p:attrName>ppt_x</p:attrName>
                                        </p:attrNameLst>
                                      </p:cBhvr>
                                      <p:tavLst>
                                        <p:tav tm="0">
                                          <p:val>
                                            <p:strVal val="#ppt_x"/>
                                          </p:val>
                                        </p:tav>
                                        <p:tav tm="100000">
                                          <p:val>
                                            <p:strVal val="#ppt_x"/>
                                          </p:val>
                                        </p:tav>
                                      </p:tavLst>
                                    </p:anim>
                                    <p:anim calcmode="lin" valueType="num">
                                      <p:cBhvr additive="base">
                                        <p:cTn id="39" dur="2000" fill="hold"/>
                                        <p:tgtEl>
                                          <p:spTgt spid="3077"/>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ppt_x"/>
                                          </p:val>
                                        </p:tav>
                                        <p:tav tm="100000">
                                          <p:val>
                                            <p:strVal val="#ppt_x"/>
                                          </p:val>
                                        </p:tav>
                                      </p:tavLst>
                                    </p:anim>
                                    <p:anim calcmode="lin" valueType="num">
                                      <p:cBhvr additive="base">
                                        <p:cTn id="4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animBg="1"/>
      <p:bldP spid="3076" grpId="0" animBg="1"/>
      <p:bldP spid="3077" grpId="0"/>
      <p:bldP spid="3078" grpId="0"/>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feld 7"/>
          <p:cNvSpPr txBox="1">
            <a:spLocks noChangeArrowheads="1"/>
          </p:cNvSpPr>
          <p:nvPr/>
        </p:nvSpPr>
        <p:spPr bwMode="auto">
          <a:xfrm>
            <a:off x="1403648" y="260648"/>
            <a:ext cx="5544988" cy="5222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2800" b="1" dirty="0">
                <a:solidFill>
                  <a:srgbClr val="FF0000"/>
                </a:solidFill>
                <a:latin typeface="Arial" panose="020B0604020202020204" pitchFamily="34" charset="0"/>
              </a:rPr>
              <a:t>Was muss ich noch beachten ?</a:t>
            </a:r>
          </a:p>
        </p:txBody>
      </p:sp>
      <p:sp>
        <p:nvSpPr>
          <p:cNvPr id="3077" name="Textfeld 8"/>
          <p:cNvSpPr txBox="1">
            <a:spLocks noChangeArrowheads="1"/>
          </p:cNvSpPr>
          <p:nvPr/>
        </p:nvSpPr>
        <p:spPr bwMode="auto">
          <a:xfrm>
            <a:off x="251520" y="966350"/>
            <a:ext cx="8568951" cy="6124754"/>
          </a:xfrm>
          <a:prstGeom prst="rect">
            <a:avLst/>
          </a:prstGeom>
          <a:no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de-DE" sz="1400" b="1" dirty="0">
                <a:solidFill>
                  <a:schemeClr val="accent1"/>
                </a:solidFill>
                <a:latin typeface="Arial" panose="020B0604020202020204" pitchFamily="34" charset="0"/>
                <a:cs typeface="Arial" panose="020B0604020202020204" pitchFamily="34" charset="0"/>
              </a:rPr>
              <a:t>Seit November 2015 sind </a:t>
            </a:r>
            <a:r>
              <a:rPr lang="de-DE" sz="1400" b="1" u="sng" dirty="0">
                <a:solidFill>
                  <a:schemeClr val="accent1"/>
                </a:solidFill>
                <a:latin typeface="Arial" panose="020B0604020202020204" pitchFamily="34" charset="0"/>
                <a:cs typeface="Arial" panose="020B0604020202020204" pitchFamily="34" charset="0"/>
              </a:rPr>
              <a:t>Wahlleistungen im Krankenhaus</a:t>
            </a:r>
            <a:r>
              <a:rPr lang="de-DE" sz="1400" b="1" dirty="0">
                <a:solidFill>
                  <a:schemeClr val="accent1"/>
                </a:solidFill>
                <a:latin typeface="Arial" panose="020B0604020202020204" pitchFamily="34" charset="0"/>
                <a:cs typeface="Arial" panose="020B0604020202020204" pitchFamily="34" charset="0"/>
              </a:rPr>
              <a:t> nicht mehr automatisch beihilfefähig wie z.B. eine Chefarztbehandlung, die Unterbringung im 2-Bettzimmer oder erweiterte Laborleistungen. Die Beihilfe übernimmt nur noch bestimmte Leistungen:</a:t>
            </a:r>
          </a:p>
          <a:p>
            <a:r>
              <a:rPr lang="de-DE" sz="1400" b="1" dirty="0">
                <a:solidFill>
                  <a:schemeClr val="accent1"/>
                </a:solidFill>
                <a:latin typeface="Arial" panose="020B0604020202020204" pitchFamily="34" charset="0"/>
                <a:cs typeface="Arial" panose="020B0604020202020204" pitchFamily="34" charset="0"/>
              </a:rPr>
              <a:t> </a:t>
            </a:r>
          </a:p>
          <a:p>
            <a:r>
              <a:rPr lang="de-DE" sz="1400" b="1" i="1" dirty="0">
                <a:solidFill>
                  <a:schemeClr val="accent1"/>
                </a:solidFill>
                <a:latin typeface="Arial" panose="020B0604020202020204" pitchFamily="34" charset="0"/>
                <a:cs typeface="Arial" panose="020B0604020202020204" pitchFamily="34" charset="0"/>
              </a:rPr>
              <a:t>„Die Beihilfe übernimmt bei einem Krankenhausaufenthalt nur die Aufwendungen, die durch das Krankenhaus aufgrund des Krankenhausentgeltgesetzes bzw. der Bundespflegesatzverordnung abgerechnet werden können. Dies sind die sogenannten Fallpauschalen oder Pflegesätze, also festgelegte Beträge in Abhängigkeit von Art und Schwere der Erkrankung. Darüber hinaus können sogenannte Zuschläge, z.B. für Ausbildung im Krankenhaus, in Rechnung gestellt werden. Auch diese sind als allgemeine Krankenhausleistung beihilfefähig.“ </a:t>
            </a:r>
            <a:endParaRPr lang="de-DE" sz="1400" b="1" dirty="0">
              <a:solidFill>
                <a:schemeClr val="accent1"/>
              </a:solidFill>
              <a:latin typeface="Arial" panose="020B0604020202020204" pitchFamily="34" charset="0"/>
              <a:cs typeface="Arial" panose="020B0604020202020204" pitchFamily="34" charset="0"/>
            </a:endParaRPr>
          </a:p>
          <a:p>
            <a:r>
              <a:rPr lang="de-DE" sz="1400" b="1" i="1" dirty="0">
                <a:solidFill>
                  <a:schemeClr val="accent1"/>
                </a:solidFill>
                <a:latin typeface="Arial" panose="020B0604020202020204" pitchFamily="34" charset="0"/>
                <a:cs typeface="Arial" panose="020B0604020202020204" pitchFamily="34" charset="0"/>
              </a:rPr>
              <a:t> </a:t>
            </a:r>
            <a:endParaRPr lang="de-DE" sz="1400" b="1" dirty="0">
              <a:solidFill>
                <a:schemeClr val="accent1"/>
              </a:solidFill>
              <a:latin typeface="Arial" panose="020B0604020202020204" pitchFamily="34" charset="0"/>
              <a:cs typeface="Arial" panose="020B0604020202020204" pitchFamily="34" charset="0"/>
            </a:endParaRPr>
          </a:p>
          <a:p>
            <a:r>
              <a:rPr lang="de-DE" sz="1400" b="1" dirty="0">
                <a:solidFill>
                  <a:schemeClr val="accent1"/>
                </a:solidFill>
                <a:latin typeface="Arial" panose="020B0604020202020204" pitchFamily="34" charset="0"/>
                <a:cs typeface="Arial" panose="020B0604020202020204" pitchFamily="34" charset="0"/>
              </a:rPr>
              <a:t>Möchte man Anspruch auf Beihilfefähigkeit für Wahlleistungen im Krankenhaus haben, dann muss man das laut §6 der Beihilfeverordnung schriftlich erklären und zusätzlich einen Beitrag von</a:t>
            </a:r>
          </a:p>
          <a:p>
            <a:r>
              <a:rPr lang="de-DE" sz="1400" b="1" dirty="0">
                <a:solidFill>
                  <a:schemeClr val="accent1"/>
                </a:solidFill>
                <a:latin typeface="Arial" panose="020B0604020202020204" pitchFamily="34" charset="0"/>
                <a:cs typeface="Arial" panose="020B0604020202020204" pitchFamily="34" charset="0"/>
              </a:rPr>
              <a:t>18,90,-€ monatlich entrichten, der von den Bezügen automatisch abgezogen wird. Der Beitrag schließt die beihilfefähigen Aufwendungen für Wahlleistungen für die beihilfeberechtigte Person und alle berücksichtigungsfähigen Angehörigen mit ein. </a:t>
            </a:r>
          </a:p>
          <a:p>
            <a:r>
              <a:rPr lang="de-DE" sz="1400" b="1" dirty="0">
                <a:solidFill>
                  <a:schemeClr val="accent1"/>
                </a:solidFill>
                <a:latin typeface="Arial" panose="020B0604020202020204" pitchFamily="34" charset="0"/>
                <a:cs typeface="Arial" panose="020B0604020202020204" pitchFamily="34" charset="0"/>
              </a:rPr>
              <a:t> </a:t>
            </a:r>
          </a:p>
          <a:p>
            <a:r>
              <a:rPr lang="de-DE" sz="1400" b="1" dirty="0">
                <a:solidFill>
                  <a:schemeClr val="accent1"/>
                </a:solidFill>
                <a:latin typeface="Arial" panose="020B0604020202020204" pitchFamily="34" charset="0"/>
                <a:cs typeface="Arial" panose="020B0604020202020204" pitchFamily="34" charset="0"/>
              </a:rPr>
              <a:t>Durch einen beihilfeergänzende Privatversicherung kann diese Lücke auch nicht geschlossen werden:</a:t>
            </a:r>
          </a:p>
          <a:p>
            <a:r>
              <a:rPr lang="de-DE" sz="1400" b="1" i="1" dirty="0">
                <a:solidFill>
                  <a:schemeClr val="accent1"/>
                </a:solidFill>
                <a:latin typeface="Arial" panose="020B0604020202020204" pitchFamily="34" charset="0"/>
                <a:cs typeface="Arial" panose="020B0604020202020204" pitchFamily="34" charset="0"/>
              </a:rPr>
              <a:t>„Wenn die Wahlleistungen nicht durch die Beihilfe abgesichert sind, können Aufwendungen von mehreren hundert oder tausend Euro für einen Krankenhausaufenthalt entstehen. Da die Beihilfe für einen stationären Aufenthalt einen um 15 Prozentpunkte erhöhten Bemessungssatz zugrunde legt, ist der Anteil der Kosten, die durch die private Krankenversicherung abgedeckt wird, entsprechend niedriger als bei ambulanten Leistungen. Bei einem beihilfeergänzenden Vertrag ist es ist auch nicht möglich, die Lücke bei der privaten Krankenversicherung zu schließen.“</a:t>
            </a:r>
            <a:endParaRPr lang="de-DE" sz="1400" b="1" dirty="0">
              <a:solidFill>
                <a:schemeClr val="accent1"/>
              </a:solidFill>
              <a:latin typeface="Arial" panose="020B0604020202020204" pitchFamily="34" charset="0"/>
              <a:cs typeface="Arial" panose="020B0604020202020204" pitchFamily="34" charset="0"/>
            </a:endParaRPr>
          </a:p>
          <a:p>
            <a:pPr eaLnBrk="1" hangingPunct="1">
              <a:defRPr/>
            </a:pPr>
            <a:endParaRPr lang="de-DE" altLang="de-DE" sz="1400" b="1" dirty="0">
              <a:solidFill>
                <a:srgbClr val="0070C0"/>
              </a:solidFill>
            </a:endParaRPr>
          </a:p>
          <a:p>
            <a:pPr eaLnBrk="1" hangingPunct="1">
              <a:defRPr/>
            </a:pPr>
            <a:endParaRPr lang="de-DE" altLang="de-DE" sz="1400" b="1" dirty="0">
              <a:solidFill>
                <a:srgbClr val="0070C0"/>
              </a:solidFill>
            </a:endParaRPr>
          </a:p>
        </p:txBody>
      </p:sp>
    </p:spTree>
    <p:extLst>
      <p:ext uri="{BB962C8B-B14F-4D97-AF65-F5344CB8AC3E}">
        <p14:creationId xmlns:p14="http://schemas.microsoft.com/office/powerpoint/2010/main" val="191879025"/>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0-#ppt_w/2"/>
                                          </p:val>
                                        </p:tav>
                                        <p:tav tm="100000">
                                          <p:val>
                                            <p:strVal val="#ppt_x"/>
                                          </p:val>
                                        </p:tav>
                                      </p:tavLst>
                                    </p:anim>
                                    <p:anim calcmode="lin" valueType="num">
                                      <p:cBhvr additive="base">
                                        <p:cTn id="8" dur="500" fill="hold"/>
                                        <p:tgtEl>
                                          <p:spTgt spid="307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7"/>
                                        </p:tgtEl>
                                        <p:attrNameLst>
                                          <p:attrName>style.visibility</p:attrName>
                                        </p:attrNameLst>
                                      </p:cBhvr>
                                      <p:to>
                                        <p:strVal val="visible"/>
                                      </p:to>
                                    </p:set>
                                    <p:anim calcmode="lin" valueType="num">
                                      <p:cBhvr additive="base">
                                        <p:cTn id="13" dur="2000" fill="hold"/>
                                        <p:tgtEl>
                                          <p:spTgt spid="3077"/>
                                        </p:tgtEl>
                                        <p:attrNameLst>
                                          <p:attrName>ppt_x</p:attrName>
                                        </p:attrNameLst>
                                      </p:cBhvr>
                                      <p:tavLst>
                                        <p:tav tm="0">
                                          <p:val>
                                            <p:strVal val="#ppt_x"/>
                                          </p:val>
                                        </p:tav>
                                        <p:tav tm="100000">
                                          <p:val>
                                            <p:strVal val="#ppt_x"/>
                                          </p:val>
                                        </p:tav>
                                      </p:tavLst>
                                    </p:anim>
                                    <p:anim calcmode="lin" valueType="num">
                                      <p:cBhvr additive="base">
                                        <p:cTn id="14" dur="2000" fill="hold"/>
                                        <p:tgtEl>
                                          <p:spTgt spid="30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animBg="1"/>
      <p:bldP spid="307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feld 3"/>
          <p:cNvSpPr txBox="1">
            <a:spLocks noChangeArrowheads="1"/>
          </p:cNvSpPr>
          <p:nvPr/>
        </p:nvSpPr>
        <p:spPr bwMode="auto">
          <a:xfrm>
            <a:off x="323850" y="692150"/>
            <a:ext cx="2447925" cy="3683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800" b="1">
                <a:solidFill>
                  <a:srgbClr val="FF0000"/>
                </a:solidFill>
                <a:latin typeface="Arial" panose="020B0604020202020204" pitchFamily="34" charset="0"/>
              </a:rPr>
              <a:t>Das Grunddatenblatt</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88913"/>
            <a:ext cx="4535488" cy="659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blinds(vertical)">
                                      <p:cBhvr>
                                        <p:cTn id="7"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feld 3"/>
          <p:cNvSpPr txBox="1">
            <a:spLocks noChangeArrowheads="1"/>
          </p:cNvSpPr>
          <p:nvPr/>
        </p:nvSpPr>
        <p:spPr bwMode="auto">
          <a:xfrm>
            <a:off x="250825" y="188913"/>
            <a:ext cx="5834063"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800" b="1">
                <a:solidFill>
                  <a:srgbClr val="FF0000"/>
                </a:solidFill>
                <a:latin typeface="Arial" panose="020B0604020202020204" pitchFamily="34" charset="0"/>
              </a:rPr>
              <a:t>Der erste Antrag:  die „Langform“  /  Seiten 1 und 2    </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620713"/>
            <a:ext cx="3965575" cy="580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620713"/>
            <a:ext cx="3960813" cy="582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Gerade Verbindung 4"/>
          <p:cNvCxnSpPr/>
          <p:nvPr/>
        </p:nvCxnSpPr>
        <p:spPr>
          <a:xfrm rot="5400000">
            <a:off x="1654969" y="3680619"/>
            <a:ext cx="5976938" cy="0"/>
          </a:xfrm>
          <a:prstGeom prst="line">
            <a:avLst/>
          </a:prstGeom>
          <a:ln w="25400" cap="rnd">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cover dir="l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additive="base">
                                        <p:cTn id="7" dur="500" fill="hold"/>
                                        <p:tgtEl>
                                          <p:spTgt spid="5123"/>
                                        </p:tgtEl>
                                        <p:attrNameLst>
                                          <p:attrName>ppt_x</p:attrName>
                                        </p:attrNameLst>
                                      </p:cBhvr>
                                      <p:tavLst>
                                        <p:tav tm="0">
                                          <p:val>
                                            <p:strVal val="0-#ppt_w/2"/>
                                          </p:val>
                                        </p:tav>
                                        <p:tav tm="100000">
                                          <p:val>
                                            <p:strVal val="#ppt_x"/>
                                          </p:val>
                                        </p:tav>
                                      </p:tavLst>
                                    </p:anim>
                                    <p:anim calcmode="lin" valueType="num">
                                      <p:cBhvr additive="base">
                                        <p:cTn id="8" dur="500" fill="hold"/>
                                        <p:tgtEl>
                                          <p:spTgt spid="512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5124"/>
                                        </p:tgtEl>
                                        <p:attrNameLst>
                                          <p:attrName>style.visibility</p:attrName>
                                        </p:attrNameLst>
                                      </p:cBhvr>
                                      <p:to>
                                        <p:strVal val="visible"/>
                                      </p:to>
                                    </p:set>
                                    <p:anim calcmode="lin" valueType="num">
                                      <p:cBhvr additive="base">
                                        <p:cTn id="13" dur="500" fill="hold"/>
                                        <p:tgtEl>
                                          <p:spTgt spid="5124"/>
                                        </p:tgtEl>
                                        <p:attrNameLst>
                                          <p:attrName>ppt_x</p:attrName>
                                        </p:attrNameLst>
                                      </p:cBhvr>
                                      <p:tavLst>
                                        <p:tav tm="0">
                                          <p:val>
                                            <p:strVal val="1+#ppt_w/2"/>
                                          </p:val>
                                        </p:tav>
                                        <p:tav tm="100000">
                                          <p:val>
                                            <p:strVal val="#ppt_x"/>
                                          </p:val>
                                        </p:tav>
                                      </p:tavLst>
                                    </p:anim>
                                    <p:anim calcmode="lin" valueType="num">
                                      <p:cBhvr additive="base">
                                        <p:cTn id="14" dur="500" fill="hold"/>
                                        <p:tgtEl>
                                          <p:spTgt spid="51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hteck 3"/>
          <p:cNvSpPr>
            <a:spLocks noChangeArrowheads="1"/>
          </p:cNvSpPr>
          <p:nvPr/>
        </p:nvSpPr>
        <p:spPr bwMode="auto">
          <a:xfrm>
            <a:off x="323850" y="260350"/>
            <a:ext cx="6624638" cy="3698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800" b="1">
                <a:solidFill>
                  <a:srgbClr val="FF0000"/>
                </a:solidFill>
                <a:latin typeface="Arial" panose="020B0604020202020204" pitchFamily="34" charset="0"/>
              </a:rPr>
              <a:t>Der erste Antrag:  die „Langform“  /  Seiten 3 und 4    </a:t>
            </a:r>
          </a:p>
        </p:txBody>
      </p:sp>
      <p:pic>
        <p:nvPicPr>
          <p:cNvPr id="614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620713"/>
            <a:ext cx="42672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620713"/>
            <a:ext cx="4087813" cy="597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Gerade Verbindung 7"/>
          <p:cNvCxnSpPr/>
          <p:nvPr/>
        </p:nvCxnSpPr>
        <p:spPr>
          <a:xfrm rot="5400000">
            <a:off x="1654969" y="3680619"/>
            <a:ext cx="5976938" cy="0"/>
          </a:xfrm>
          <a:prstGeom prst="line">
            <a:avLst/>
          </a:prstGeom>
          <a:ln w="25400" cap="rnd">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additive="base">
                                        <p:cTn id="7" dur="500" fill="hold"/>
                                        <p:tgtEl>
                                          <p:spTgt spid="6147"/>
                                        </p:tgtEl>
                                        <p:attrNameLst>
                                          <p:attrName>ppt_x</p:attrName>
                                        </p:attrNameLst>
                                      </p:cBhvr>
                                      <p:tavLst>
                                        <p:tav tm="0">
                                          <p:val>
                                            <p:strVal val="#ppt_x"/>
                                          </p:val>
                                        </p:tav>
                                        <p:tav tm="100000">
                                          <p:val>
                                            <p:strVal val="#ppt_x"/>
                                          </p:val>
                                        </p:tav>
                                      </p:tavLst>
                                    </p:anim>
                                    <p:anim calcmode="lin" valueType="num">
                                      <p:cBhvr additive="base">
                                        <p:cTn id="8" dur="500" fill="hold"/>
                                        <p:tgtEl>
                                          <p:spTgt spid="614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nodeType="clickEffect">
                                  <p:stCondLst>
                                    <p:cond delay="0"/>
                                  </p:stCondLst>
                                  <p:childTnLst>
                                    <p:set>
                                      <p:cBhvr>
                                        <p:cTn id="12" dur="1" fill="hold">
                                          <p:stCondLst>
                                            <p:cond delay="0"/>
                                          </p:stCondLst>
                                        </p:cTn>
                                        <p:tgtEl>
                                          <p:spTgt spid="6148"/>
                                        </p:tgtEl>
                                        <p:attrNameLst>
                                          <p:attrName>style.visibility</p:attrName>
                                        </p:attrNameLst>
                                      </p:cBhvr>
                                      <p:to>
                                        <p:strVal val="visible"/>
                                      </p:to>
                                    </p:set>
                                    <p:anim calcmode="lin" valueType="num">
                                      <p:cBhvr additive="base">
                                        <p:cTn id="13" dur="500" fill="hold"/>
                                        <p:tgtEl>
                                          <p:spTgt spid="6148"/>
                                        </p:tgtEl>
                                        <p:attrNameLst>
                                          <p:attrName>ppt_x</p:attrName>
                                        </p:attrNameLst>
                                      </p:cBhvr>
                                      <p:tavLst>
                                        <p:tav tm="0">
                                          <p:val>
                                            <p:strVal val="#ppt_x"/>
                                          </p:val>
                                        </p:tav>
                                        <p:tav tm="100000">
                                          <p:val>
                                            <p:strVal val="#ppt_x"/>
                                          </p:val>
                                        </p:tav>
                                      </p:tavLst>
                                    </p:anim>
                                    <p:anim calcmode="lin" valueType="num">
                                      <p:cBhvr additive="base">
                                        <p:cTn id="14" dur="500" fill="hold"/>
                                        <p:tgtEl>
                                          <p:spTgt spid="614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feld 3"/>
          <p:cNvSpPr txBox="1">
            <a:spLocks noChangeArrowheads="1"/>
          </p:cNvSpPr>
          <p:nvPr/>
        </p:nvSpPr>
        <p:spPr bwMode="auto">
          <a:xfrm>
            <a:off x="323850" y="549275"/>
            <a:ext cx="2376488" cy="9239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800" b="1">
                <a:solidFill>
                  <a:srgbClr val="FF0000"/>
                </a:solidFill>
                <a:latin typeface="Arial" panose="020B0604020202020204" pitchFamily="34" charset="0"/>
              </a:rPr>
              <a:t>Der nächste Antrag</a:t>
            </a:r>
          </a:p>
          <a:p>
            <a:pPr eaLnBrk="1" hangingPunct="1">
              <a:spcBef>
                <a:spcPct val="0"/>
              </a:spcBef>
              <a:buFontTx/>
              <a:buNone/>
            </a:pPr>
            <a:r>
              <a:rPr lang="de-DE" altLang="de-DE" sz="1800" b="1">
                <a:solidFill>
                  <a:srgbClr val="FF0000"/>
                </a:solidFill>
                <a:latin typeface="Arial" panose="020B0604020202020204" pitchFamily="34" charset="0"/>
              </a:rPr>
              <a:t> (Folgeantrag): </a:t>
            </a:r>
          </a:p>
          <a:p>
            <a:pPr eaLnBrk="1" hangingPunct="1">
              <a:spcBef>
                <a:spcPct val="0"/>
              </a:spcBef>
              <a:buFontTx/>
              <a:buNone/>
            </a:pPr>
            <a:r>
              <a:rPr lang="de-DE" altLang="de-DE" sz="1800" b="1">
                <a:solidFill>
                  <a:srgbClr val="FF0000"/>
                </a:solidFill>
                <a:latin typeface="Arial" panose="020B0604020202020204" pitchFamily="34" charset="0"/>
              </a:rPr>
              <a:t>die „Kurzform“</a:t>
            </a:r>
          </a:p>
        </p:txBody>
      </p:sp>
      <p:pic>
        <p:nvPicPr>
          <p:cNvPr id="717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8038" y="188913"/>
            <a:ext cx="4392612" cy="655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5"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checkerboard(down)">
                                      <p:cBhvr>
                                        <p:cTn id="7"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723</Words>
  <Application>Microsoft Office PowerPoint</Application>
  <PresentationFormat>Bildschirmpräsentation (4:3)</PresentationFormat>
  <Paragraphs>60</Paragraphs>
  <Slides>12</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12</vt:i4>
      </vt:variant>
    </vt:vector>
  </HeadingPairs>
  <TitlesOfParts>
    <vt:vector size="16" baseType="lpstr">
      <vt:lpstr>Arial</vt:lpstr>
      <vt:lpstr>Calibri</vt:lpstr>
      <vt:lpstr>Segoe Script</vt:lpstr>
      <vt:lpstr>Larissa-Design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Gerhard</dc:creator>
  <cp:lastModifiedBy>Bettner, Marco (LA BV)</cp:lastModifiedBy>
  <cp:revision>48</cp:revision>
  <cp:lastPrinted>2014-05-06T07:35:31Z</cp:lastPrinted>
  <dcterms:created xsi:type="dcterms:W3CDTF">2011-02-03T14:08:08Z</dcterms:created>
  <dcterms:modified xsi:type="dcterms:W3CDTF">2026-05-27T08:04:01Z</dcterms:modified>
</cp:coreProperties>
</file>