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0"/>
  </p:notesMasterIdLst>
  <p:handoutMasterIdLst>
    <p:handoutMasterId r:id="rId21"/>
  </p:handoutMasterIdLst>
  <p:sldIdLst>
    <p:sldId id="272" r:id="rId2"/>
    <p:sldId id="268" r:id="rId3"/>
    <p:sldId id="279" r:id="rId4"/>
    <p:sldId id="280" r:id="rId5"/>
    <p:sldId id="286" r:id="rId6"/>
    <p:sldId id="281" r:id="rId7"/>
    <p:sldId id="285" r:id="rId8"/>
    <p:sldId id="284" r:id="rId9"/>
    <p:sldId id="283" r:id="rId10"/>
    <p:sldId id="282" r:id="rId11"/>
    <p:sldId id="289" r:id="rId12"/>
    <p:sldId id="288" r:id="rId13"/>
    <p:sldId id="290" r:id="rId14"/>
    <p:sldId id="291" r:id="rId15"/>
    <p:sldId id="293" r:id="rId16"/>
    <p:sldId id="295" r:id="rId17"/>
    <p:sldId id="296" r:id="rId18"/>
    <p:sldId id="297" r:id="rId19"/>
  </p:sldIdLst>
  <p:sldSz cx="9144000" cy="6858000" type="screen4x3"/>
  <p:notesSz cx="6877050" cy="10001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5" d="100"/>
          <a:sy n="105" d="100"/>
        </p:scale>
        <p:origin x="17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E82E929-998E-4BAC-95AD-CD3DA52F4741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8C2D9269-D2B0-45CF-A891-BC19797BDA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30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420F-BB13-4F6E-94E2-7B1FBA9F4225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67B6-5EDC-4CE1-8C80-9586CB562A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52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81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9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323598" y="2694185"/>
            <a:ext cx="8855999" cy="4140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2"/>
            <a:ext cx="2352675" cy="41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577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90190" y="921187"/>
            <a:ext cx="8845872" cy="546943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6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>
                <a:solidFill>
                  <a:srgbClr val="003695"/>
                </a:solidFill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8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99713" y="923924"/>
            <a:ext cx="8892479" cy="545740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/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710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6025A8-CB7D-4551-B06D-BF87FF3D622A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BC2-5CCD-4A79-8B94-5F6BF5F650E9}" type="datetimeFigureOut">
              <a:rPr lang="de-DE" smtClean="0"/>
              <a:t>26.05.2026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AE57-F984-47DA-AA16-B5F0470D3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306330" y="2695541"/>
            <a:ext cx="8853487" cy="4169529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4" y="2693833"/>
            <a:ext cx="2364504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/>
        </p:blipFill>
        <p:spPr>
          <a:xfrm>
            <a:off x="1472759" y="2696542"/>
            <a:ext cx="7671241" cy="4155108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1"/>
            <a:ext cx="23526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2"/>
          <p:cNvSpPr>
            <a:spLocks noChangeArrowheads="1"/>
          </p:cNvSpPr>
          <p:nvPr userDrawn="1"/>
        </p:nvSpPr>
        <p:spPr bwMode="auto">
          <a:xfrm>
            <a:off x="2849" y="2109787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00446" y="2696540"/>
            <a:ext cx="8851646" cy="4176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[</a:t>
            </a:r>
            <a:r>
              <a:rPr lang="de-DE" sz="3600" baseline="0" dirty="0"/>
              <a:t> eigenes Bild einfügen ]</a:t>
            </a:r>
            <a:endParaRPr lang="de-DE" sz="3600" dirty="0"/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73963" y="2697162"/>
            <a:ext cx="2352675" cy="41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7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8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3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5475" y="6446217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8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96862" y="923925"/>
            <a:ext cx="8847137" cy="1224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293365" y="2106613"/>
            <a:ext cx="8845872" cy="427154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12" descr="BL_Logo_2010_klei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Rectangle 30"/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32"/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3429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539552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86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0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Picture 12" descr="BL_Logo_2010_klein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/>
          <p:cNvGrpSpPr>
            <a:grpSpLocks/>
          </p:cNvGrpSpPr>
          <p:nvPr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/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" name="Rectangle 19"/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Tx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10000"/>
        </a:spcAft>
        <a:buSzPct val="75000"/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s-ghrf-badvilbel.bildung.hessen.de/wir_ueber_uns/ep-nov-2025/vortraege-bettner/erlaeuterungen-mulitprofessionellen-teams.pd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ulaemter.hessen.de/sites/schulaemter.hessen.de/files/2022-10/a_03_beispiel_beispiele_fuer_massnahmen1.docx" TargetMode="External"/><Relationship Id="rId2" Type="http://schemas.openxmlformats.org/officeDocument/2006/relationships/hyperlink" Target="https://schulaemter.hessen.de/sites/schulaemter.hessen.de/files/2022-10/a_02_info_anwendung_des_nachteilsausgleichs2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chulaemter.hessen.de/schulen-und-lehrkraefte/sonderpaedagogische-foerderung-und-inklusion/regelung-der-diagnosti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.hessenrecht.hessen.de/bshe/document/hevr-SchulVerhGVHE2011V10P6" TargetMode="External"/><Relationship Id="rId2" Type="http://schemas.openxmlformats.org/officeDocument/2006/relationships/hyperlink" Target="https://kultus.hessen.de/sites/kultus.hessen.de/files/2026-01/web_ds_vogsv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s.hessen.de/sites/kultus.hessen.de/files/2024-07/web_glossar_sonderpaedagogische_foerderung.pdf" TargetMode="External"/><Relationship Id="rId2" Type="http://schemas.openxmlformats.org/officeDocument/2006/relationships/hyperlink" Target="https://sts-ghrf-badvilbel.bildung.hessen.de/wir_ueber_uns/ep-nov-2025/vortraege-bettner/2023-06._gemeinsame_arbeit_am_kind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362" y="1340768"/>
            <a:ext cx="8477250" cy="936104"/>
          </a:xfrm>
        </p:spPr>
        <p:txBody>
          <a:bodyPr/>
          <a:lstStyle/>
          <a:p>
            <a:r>
              <a:rPr lang="de-DE" dirty="0"/>
              <a:t>VINN – Inklusion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8BCA13F4-E2CE-4309-825F-1663105F1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63" y="2694757"/>
            <a:ext cx="4045437" cy="41632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9169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430A4-44AE-4045-8D13-B5712739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Hochtaunuskreis</a:t>
            </a:r>
          </a:p>
        </p:txBody>
      </p:sp>
      <p:pic>
        <p:nvPicPr>
          <p:cNvPr id="4" name="image11.tif" descr="image11.tif">
            <a:extLst>
              <a:ext uri="{FF2B5EF4-FFF2-40B4-BE49-F238E27FC236}">
                <a16:creationId xmlns:a16="http://schemas.microsoft.com/office/drawing/2014/main" id="{DF5AF863-297A-4796-8B40-640B471F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28" y="2140239"/>
            <a:ext cx="4096888" cy="336376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aula-Fürst-Schule (rBFZ) Schule mit Förderschwerpunkt Lernen, emotionale-soziale Entwicklung, Sprache, Geistige Entwicklung…">
            <a:extLst>
              <a:ext uri="{FF2B5EF4-FFF2-40B4-BE49-F238E27FC236}">
                <a16:creationId xmlns:a16="http://schemas.microsoft.com/office/drawing/2014/main" id="{B969DDA9-9C97-493A-AE2C-2F08A9897102}"/>
              </a:ext>
            </a:extLst>
          </p:cNvPr>
          <p:cNvSpPr txBox="1"/>
          <p:nvPr/>
        </p:nvSpPr>
        <p:spPr>
          <a:xfrm>
            <a:off x="5306288" y="2166557"/>
            <a:ext cx="3665756" cy="12618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spcBef>
                <a:spcPts val="12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Paula-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Fürst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-Schule (rBFZ)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12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</a:t>
            </a: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ER, EMS, SPR, GE</a:t>
            </a:r>
            <a:endParaRPr lang="de-DE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für den </a:t>
            </a:r>
            <a:r>
              <a:rPr sz="1400" b="0" u="none" dirty="0" err="1">
                <a:latin typeface="Arial" panose="020B0604020202020204" pitchFamily="34" charset="0"/>
                <a:cs typeface="Arial" panose="020B0604020202020204" pitchFamily="34" charset="0"/>
              </a:rPr>
              <a:t>gesamten</a:t>
            </a:r>
            <a:r>
              <a:rPr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 HTK    </a:t>
            </a:r>
            <a:endParaRPr lang="de-DE" sz="1400" b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400" b="1" u="none" dirty="0" err="1">
                <a:latin typeface="Arial" panose="020B0604020202020204" pitchFamily="34" charset="0"/>
                <a:cs typeface="Arial" panose="020B0604020202020204" pitchFamily="34" charset="0"/>
              </a:rPr>
              <a:t>Korridorklassen</a:t>
            </a:r>
            <a:r>
              <a:rPr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 für G und HR</a:t>
            </a:r>
          </a:p>
        </p:txBody>
      </p:sp>
      <p:sp>
        <p:nvSpPr>
          <p:cNvPr id="6" name="Linie">
            <a:extLst>
              <a:ext uri="{FF2B5EF4-FFF2-40B4-BE49-F238E27FC236}">
                <a16:creationId xmlns:a16="http://schemas.microsoft.com/office/drawing/2014/main" id="{B95F42E3-E273-4C33-BEDF-7372233B7F94}"/>
              </a:ext>
            </a:extLst>
          </p:cNvPr>
          <p:cNvSpPr/>
          <p:nvPr/>
        </p:nvSpPr>
        <p:spPr>
          <a:xfrm flipH="1" flipV="1">
            <a:off x="2935414" y="4682607"/>
            <a:ext cx="2148198" cy="46119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Linie">
            <a:extLst>
              <a:ext uri="{FF2B5EF4-FFF2-40B4-BE49-F238E27FC236}">
                <a16:creationId xmlns:a16="http://schemas.microsoft.com/office/drawing/2014/main" id="{BA6E78F8-EE73-4C5C-A7C7-6D3DAC6A88B1}"/>
              </a:ext>
            </a:extLst>
          </p:cNvPr>
          <p:cNvSpPr/>
          <p:nvPr/>
        </p:nvSpPr>
        <p:spPr>
          <a:xfrm flipH="1">
            <a:off x="3059832" y="2780928"/>
            <a:ext cx="2246456" cy="27435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5602A1A3-1123-4C69-958D-F8D4CB03DD8D}"/>
              </a:ext>
            </a:extLst>
          </p:cNvPr>
          <p:cNvSpPr/>
          <p:nvPr/>
        </p:nvSpPr>
        <p:spPr>
          <a:xfrm flipH="1">
            <a:off x="3223507" y="4149080"/>
            <a:ext cx="1852674" cy="125198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Maria Scholz-Schule…">
            <a:extLst>
              <a:ext uri="{FF2B5EF4-FFF2-40B4-BE49-F238E27FC236}">
                <a16:creationId xmlns:a16="http://schemas.microsoft.com/office/drawing/2014/main" id="{5C14267F-B627-4A34-B088-4A0E84ADDDD7}"/>
              </a:ext>
            </a:extLst>
          </p:cNvPr>
          <p:cNvSpPr txBox="1"/>
          <p:nvPr/>
        </p:nvSpPr>
        <p:spPr>
          <a:xfrm>
            <a:off x="5076181" y="3802717"/>
            <a:ext cx="3888432" cy="698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100" b="1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Maria Scholz-Schule</a:t>
            </a:r>
          </a:p>
          <a:p>
            <a:pPr algn="ctr">
              <a:lnSpc>
                <a:spcPct val="150000"/>
              </a:lnSpc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Grundschule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Abteilung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bis Klasse 4</a:t>
            </a:r>
          </a:p>
        </p:txBody>
      </p:sp>
      <p:sp>
        <p:nvSpPr>
          <p:cNvPr id="10" name="Helen-Keller-Schule…">
            <a:extLst>
              <a:ext uri="{FF2B5EF4-FFF2-40B4-BE49-F238E27FC236}">
                <a16:creationId xmlns:a16="http://schemas.microsoft.com/office/drawing/2014/main" id="{8F6053D2-949F-401C-9927-1AB147FB30E5}"/>
              </a:ext>
            </a:extLst>
          </p:cNvPr>
          <p:cNvSpPr txBox="1"/>
          <p:nvPr/>
        </p:nvSpPr>
        <p:spPr>
          <a:xfrm>
            <a:off x="772758" y="5589402"/>
            <a:ext cx="3799242" cy="698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100" b="1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ans-Magiera-Schule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Förderschwerpunkt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Abteilung: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KME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ie">
            <a:extLst>
              <a:ext uri="{FF2B5EF4-FFF2-40B4-BE49-F238E27FC236}">
                <a16:creationId xmlns:a16="http://schemas.microsoft.com/office/drawing/2014/main" id="{724E5665-5A5C-4806-9916-7979A9CBCDF9}"/>
              </a:ext>
            </a:extLst>
          </p:cNvPr>
          <p:cNvSpPr/>
          <p:nvPr/>
        </p:nvSpPr>
        <p:spPr>
          <a:xfrm flipH="1" flipV="1">
            <a:off x="2238564" y="4564694"/>
            <a:ext cx="317212" cy="1024707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Helen-Keller-Schule…">
            <a:extLst>
              <a:ext uri="{FF2B5EF4-FFF2-40B4-BE49-F238E27FC236}">
                <a16:creationId xmlns:a16="http://schemas.microsoft.com/office/drawing/2014/main" id="{0B5133AA-2381-4491-8476-1E4EBDCD1C99}"/>
              </a:ext>
            </a:extLst>
          </p:cNvPr>
          <p:cNvSpPr txBox="1"/>
          <p:nvPr/>
        </p:nvSpPr>
        <p:spPr>
          <a:xfrm>
            <a:off x="5083612" y="4911555"/>
            <a:ext cx="2729122" cy="13450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100" b="1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ans-Thoma-Schule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Förderschwerpunkt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KME, LER </a:t>
            </a:r>
          </a:p>
          <a:p>
            <a:pPr algn="ctr">
              <a:lnSpc>
                <a:spcPct val="150000"/>
              </a:lnSpc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lang="de-DE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üBFZ</a:t>
            </a:r>
            <a:r>
              <a:rPr lang="de-DE" sz="1400" b="0" u="none" dirty="0">
                <a:latin typeface="Arial" panose="020B0604020202020204" pitchFamily="34" charset="0"/>
                <a:cs typeface="Arial" panose="020B0604020202020204" pitchFamily="34" charset="0"/>
              </a:rPr>
              <a:t> für KME</a:t>
            </a:r>
          </a:p>
          <a:p>
            <a:pPr algn="ctr">
              <a:lnSpc>
                <a:spcPct val="150000"/>
              </a:lnSpc>
              <a:defRPr sz="1000" b="1" u="sng">
                <a:solidFill>
                  <a:schemeClr val="accent2">
                    <a:lumOff val="-9764"/>
                  </a:schemeClr>
                </a:solidFill>
              </a:defRPr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7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63D8F-8A11-4A08-8590-DDBE5E2F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Wetteraukreis</a:t>
            </a:r>
          </a:p>
        </p:txBody>
      </p:sp>
      <p:pic>
        <p:nvPicPr>
          <p:cNvPr id="4" name="image12.tif" descr="image12.tif">
            <a:extLst>
              <a:ext uri="{FF2B5EF4-FFF2-40B4-BE49-F238E27FC236}">
                <a16:creationId xmlns:a16="http://schemas.microsoft.com/office/drawing/2014/main" id="{3FA2DDC1-F7A7-4692-A13C-29B53EFD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088" y="3033967"/>
            <a:ext cx="3300049" cy="200203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lmut-von-Bracken-Schule (rBFZ) Schule mit  Förderschwerpunkt Lernen und emotionale und soziale Entwicklung und Sprache (Angebotsschule, Elternwahlrecht), Korridorklassen GS/HR">
            <a:extLst>
              <a:ext uri="{FF2B5EF4-FFF2-40B4-BE49-F238E27FC236}">
                <a16:creationId xmlns:a16="http://schemas.microsoft.com/office/drawing/2014/main" id="{524D53F9-C4D3-4EE4-9930-79EBC4C05E20}"/>
              </a:ext>
            </a:extLst>
          </p:cNvPr>
          <p:cNvSpPr txBox="1"/>
          <p:nvPr/>
        </p:nvSpPr>
        <p:spPr>
          <a:xfrm>
            <a:off x="493493" y="4014675"/>
            <a:ext cx="1778361" cy="15081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spcBef>
                <a:spcPts val="12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Helmut-von-Bracken-Schule (rBFZ)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12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EMS, SPR</a:t>
            </a:r>
            <a:endParaRPr lang="de-DE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ts val="12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Angebotsschule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ie">
            <a:extLst>
              <a:ext uri="{FF2B5EF4-FFF2-40B4-BE49-F238E27FC236}">
                <a16:creationId xmlns:a16="http://schemas.microsoft.com/office/drawing/2014/main" id="{5B8AA2B7-CAB4-4631-B3DA-581234BCD15B}"/>
              </a:ext>
            </a:extLst>
          </p:cNvPr>
          <p:cNvSpPr/>
          <p:nvPr/>
        </p:nvSpPr>
        <p:spPr>
          <a:xfrm flipV="1">
            <a:off x="2271852" y="4017295"/>
            <a:ext cx="1141979" cy="6857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Erich Kästner-Schule (rBFZ) Schule mit den Förderschwerpunkten Lernen und emotionale und soziale Entwicklung und Sprache (Angebotsschule, Elternwahlrecht), Korridorklassen GS/HR">
            <a:extLst>
              <a:ext uri="{FF2B5EF4-FFF2-40B4-BE49-F238E27FC236}">
                <a16:creationId xmlns:a16="http://schemas.microsoft.com/office/drawing/2014/main" id="{E6AFAA9A-0B9E-4613-85AF-A405EC07EADD}"/>
              </a:ext>
            </a:extLst>
          </p:cNvPr>
          <p:cNvSpPr txBox="1"/>
          <p:nvPr/>
        </p:nvSpPr>
        <p:spPr>
          <a:xfrm>
            <a:off x="6190373" y="2543813"/>
            <a:ext cx="2820731" cy="94493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lnSpc>
                <a:spcPts val="2100"/>
              </a:lnSpc>
              <a:spcBef>
                <a:spcPts val="6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Erich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Kästner-Schule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(rBFZ)</a:t>
            </a:r>
            <a:b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Förderschwerpunkte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EMS, SPR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ts val="2100"/>
              </a:lnSpc>
              <a:spcBef>
                <a:spcPts val="6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Angebotsschule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BE78E166-DF5C-45BB-B3B7-C962C1F13C39}"/>
              </a:ext>
            </a:extLst>
          </p:cNvPr>
          <p:cNvSpPr/>
          <p:nvPr/>
        </p:nvSpPr>
        <p:spPr>
          <a:xfrm flipH="1">
            <a:off x="5205759" y="3116928"/>
            <a:ext cx="1017020" cy="56435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Gabriel-Biel-Schule (rBFZ)…">
            <a:extLst>
              <a:ext uri="{FF2B5EF4-FFF2-40B4-BE49-F238E27FC236}">
                <a16:creationId xmlns:a16="http://schemas.microsoft.com/office/drawing/2014/main" id="{DD84C042-A84F-46B7-9E5A-76FEC59414A6}"/>
              </a:ext>
            </a:extLst>
          </p:cNvPr>
          <p:cNvSpPr txBox="1"/>
          <p:nvPr/>
        </p:nvSpPr>
        <p:spPr>
          <a:xfrm>
            <a:off x="494529" y="2264527"/>
            <a:ext cx="1767057" cy="15388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Gabriel-Biel-Schule (rBFZ)</a:t>
            </a:r>
          </a:p>
          <a:p>
            <a:pPr>
              <a:spcBef>
                <a:spcPts val="600"/>
              </a:spcBef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LER, EMS, SPR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 sz="1000">
                <a:solidFill>
                  <a:schemeClr val="accent2">
                    <a:lumOff val="-9764"/>
                  </a:schemeClr>
                </a:solidFill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Korridorklassen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GS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My Way SEK1, Familienklassen GS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ie">
            <a:extLst>
              <a:ext uri="{FF2B5EF4-FFF2-40B4-BE49-F238E27FC236}">
                <a16:creationId xmlns:a16="http://schemas.microsoft.com/office/drawing/2014/main" id="{7E57A54C-C4BB-4628-9BC8-5F7A9C25AC1E}"/>
              </a:ext>
            </a:extLst>
          </p:cNvPr>
          <p:cNvSpPr/>
          <p:nvPr/>
        </p:nvSpPr>
        <p:spPr>
          <a:xfrm>
            <a:off x="2261586" y="3002140"/>
            <a:ext cx="836358" cy="470488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Linie">
            <a:extLst>
              <a:ext uri="{FF2B5EF4-FFF2-40B4-BE49-F238E27FC236}">
                <a16:creationId xmlns:a16="http://schemas.microsoft.com/office/drawing/2014/main" id="{296B60C5-5FF1-4F56-94FF-957BD648E133}"/>
              </a:ext>
            </a:extLst>
          </p:cNvPr>
          <p:cNvSpPr/>
          <p:nvPr/>
        </p:nvSpPr>
        <p:spPr>
          <a:xfrm>
            <a:off x="5149028" y="2612893"/>
            <a:ext cx="56731" cy="70459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Hammerwaldschule                Schule mit dem Förderschwerpunkt        Geistige Entwicklung">
            <a:extLst>
              <a:ext uri="{FF2B5EF4-FFF2-40B4-BE49-F238E27FC236}">
                <a16:creationId xmlns:a16="http://schemas.microsoft.com/office/drawing/2014/main" id="{93B8D42F-B5E9-4881-91BE-4AE14FF763C3}"/>
              </a:ext>
            </a:extLst>
          </p:cNvPr>
          <p:cNvSpPr txBox="1"/>
          <p:nvPr/>
        </p:nvSpPr>
        <p:spPr>
          <a:xfrm>
            <a:off x="4475557" y="1883671"/>
            <a:ext cx="1530882" cy="8891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12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Hammerwaldschule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Abteilung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KME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Johann-Peter-Schäfer-Schule (üBFZ ) Schule für Sehgeschädigte und Blinde">
            <a:extLst>
              <a:ext uri="{FF2B5EF4-FFF2-40B4-BE49-F238E27FC236}">
                <a16:creationId xmlns:a16="http://schemas.microsoft.com/office/drawing/2014/main" id="{8791584B-C330-447D-90AA-0A3669EDFF8F}"/>
              </a:ext>
            </a:extLst>
          </p:cNvPr>
          <p:cNvSpPr txBox="1"/>
          <p:nvPr/>
        </p:nvSpPr>
        <p:spPr>
          <a:xfrm>
            <a:off x="2129286" y="5653222"/>
            <a:ext cx="3300048" cy="5538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ts val="1900"/>
              </a:lnSpc>
              <a:spcBef>
                <a:spcPts val="12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Johann-Peter-Schäfer-Schule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(üBFZ )</a:t>
            </a:r>
            <a:b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Förderschwerpunkt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EH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(alle Bildungsgänge)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C23E0AB3-B822-4FCF-A6C1-154C3E4D8915}"/>
              </a:ext>
            </a:extLst>
          </p:cNvPr>
          <p:cNvSpPr/>
          <p:nvPr/>
        </p:nvSpPr>
        <p:spPr>
          <a:xfrm flipH="1" flipV="1">
            <a:off x="3572098" y="4127666"/>
            <a:ext cx="0" cy="15342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Johannes-Vatter-Schule (üBFZ)…">
            <a:extLst>
              <a:ext uri="{FF2B5EF4-FFF2-40B4-BE49-F238E27FC236}">
                <a16:creationId xmlns:a16="http://schemas.microsoft.com/office/drawing/2014/main" id="{08323261-6770-464B-9D11-6F0912AE28C5}"/>
              </a:ext>
            </a:extLst>
          </p:cNvPr>
          <p:cNvSpPr txBox="1"/>
          <p:nvPr/>
        </p:nvSpPr>
        <p:spPr>
          <a:xfrm>
            <a:off x="5583951" y="5648679"/>
            <a:ext cx="3300048" cy="53860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Johannes-Vatter-Schule (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üBFZ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200" b="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defRPr sz="1000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Förderschwerpunkt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ÖR </a:t>
            </a:r>
            <a:r>
              <a:rPr lang="de-DE" sz="1200" dirty="0">
                <a:solidFill>
                  <a:schemeClr val="accent2">
                    <a:lumOff val="-976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(alle Bildungsgänge)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Wartbergschule…">
            <a:extLst>
              <a:ext uri="{FF2B5EF4-FFF2-40B4-BE49-F238E27FC236}">
                <a16:creationId xmlns:a16="http://schemas.microsoft.com/office/drawing/2014/main" id="{F7FB0DB6-E38F-4B1B-8474-06E68B86D043}"/>
              </a:ext>
            </a:extLst>
          </p:cNvPr>
          <p:cNvSpPr txBox="1"/>
          <p:nvPr/>
        </p:nvSpPr>
        <p:spPr>
          <a:xfrm>
            <a:off x="6022241" y="4774058"/>
            <a:ext cx="2870239" cy="53860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sz="10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Wartbergschule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 sz="1000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Förderschwerpunkt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1200" dirty="0">
                <a:solidFill>
                  <a:schemeClr val="accent2">
                    <a:lumOff val="-976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Abteilung </a:t>
            </a:r>
            <a:r>
              <a:rPr lang="de-DE" sz="1200" b="1" dirty="0">
                <a:solidFill>
                  <a:schemeClr val="accent2">
                    <a:lumOff val="-976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KME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ie">
            <a:extLst>
              <a:ext uri="{FF2B5EF4-FFF2-40B4-BE49-F238E27FC236}">
                <a16:creationId xmlns:a16="http://schemas.microsoft.com/office/drawing/2014/main" id="{723910C1-81C0-4C29-AE46-DE025BDE399B}"/>
              </a:ext>
            </a:extLst>
          </p:cNvPr>
          <p:cNvSpPr/>
          <p:nvPr/>
        </p:nvSpPr>
        <p:spPr>
          <a:xfrm flipH="1" flipV="1">
            <a:off x="3619585" y="4127666"/>
            <a:ext cx="2214066" cy="15342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ie">
            <a:extLst>
              <a:ext uri="{FF2B5EF4-FFF2-40B4-BE49-F238E27FC236}">
                <a16:creationId xmlns:a16="http://schemas.microsoft.com/office/drawing/2014/main" id="{BDE7D73D-48BC-42F6-9168-0702BD3320BA}"/>
              </a:ext>
            </a:extLst>
          </p:cNvPr>
          <p:cNvSpPr/>
          <p:nvPr/>
        </p:nvSpPr>
        <p:spPr>
          <a:xfrm flipH="1" flipV="1">
            <a:off x="3680709" y="4081389"/>
            <a:ext cx="2341532" cy="810203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Brüder-Grimm-Schule        FB-Dorheim: Grundschule mit Abteilung Sprache bis Klasse 4">
            <a:extLst>
              <a:ext uri="{FF2B5EF4-FFF2-40B4-BE49-F238E27FC236}">
                <a16:creationId xmlns:a16="http://schemas.microsoft.com/office/drawing/2014/main" id="{58184D40-34A6-489D-AF5E-DB9771A7CA45}"/>
              </a:ext>
            </a:extLst>
          </p:cNvPr>
          <p:cNvSpPr txBox="1"/>
          <p:nvPr/>
        </p:nvSpPr>
        <p:spPr>
          <a:xfrm>
            <a:off x="6585489" y="3630110"/>
            <a:ext cx="2021945" cy="96609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6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Brüder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-Grimm-Schule       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ct val="150000"/>
              </a:lnSpc>
              <a:spcBef>
                <a:spcPts val="600"/>
              </a:spcBef>
              <a:defRPr sz="900" b="1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Grundschule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Abteilung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bis Klasse 4</a:t>
            </a:r>
          </a:p>
        </p:txBody>
      </p:sp>
      <p:sp>
        <p:nvSpPr>
          <p:cNvPr id="20" name="Linie">
            <a:extLst>
              <a:ext uri="{FF2B5EF4-FFF2-40B4-BE49-F238E27FC236}">
                <a16:creationId xmlns:a16="http://schemas.microsoft.com/office/drawing/2014/main" id="{EBDE0A23-3062-4A74-B4D8-2363C8138BC4}"/>
              </a:ext>
            </a:extLst>
          </p:cNvPr>
          <p:cNvSpPr/>
          <p:nvPr/>
        </p:nvSpPr>
        <p:spPr>
          <a:xfrm flipH="1" flipV="1">
            <a:off x="3734205" y="4017296"/>
            <a:ext cx="2851283" cy="3818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Ballhausschule (rBFZ)   Schule für Kranke">
            <a:extLst>
              <a:ext uri="{FF2B5EF4-FFF2-40B4-BE49-F238E27FC236}">
                <a16:creationId xmlns:a16="http://schemas.microsoft.com/office/drawing/2014/main" id="{6815A89F-226E-49E7-9C63-99C39E8B4EE8}"/>
              </a:ext>
            </a:extLst>
          </p:cNvPr>
          <p:cNvSpPr txBox="1"/>
          <p:nvPr/>
        </p:nvSpPr>
        <p:spPr>
          <a:xfrm>
            <a:off x="2496470" y="2153965"/>
            <a:ext cx="1878101" cy="46166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457200">
              <a:spcBef>
                <a:spcPts val="1200"/>
              </a:spcBef>
              <a:defRPr sz="1000">
                <a:solidFill>
                  <a:schemeClr val="accent2">
                    <a:lumOff val="-9764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/>
              <a:t>  </a:t>
            </a:r>
            <a:r>
              <a:rPr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Ballhausschule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BFZ)</a:t>
            </a:r>
            <a:b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Förderschwer-punkt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KRA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ie">
            <a:extLst>
              <a:ext uri="{FF2B5EF4-FFF2-40B4-BE49-F238E27FC236}">
                <a16:creationId xmlns:a16="http://schemas.microsoft.com/office/drawing/2014/main" id="{303F73D6-32E9-4704-B65C-33C505D907A5}"/>
              </a:ext>
            </a:extLst>
          </p:cNvPr>
          <p:cNvSpPr/>
          <p:nvPr/>
        </p:nvSpPr>
        <p:spPr>
          <a:xfrm flipH="1">
            <a:off x="3199242" y="2612761"/>
            <a:ext cx="321088" cy="8453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59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8C8A3-3712-4204-9A24-CCF9876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39147-898B-47F0-9D8F-F2F479B5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9610" lvl="1" indent="-4572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Kooperationsvereinbarung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klärt Zusammenarbeit Schule/rBFZ</a:t>
            </a:r>
          </a:p>
          <a:p>
            <a:pPr marL="689610" lvl="1" indent="-4572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rBFZ unterstützen die Beschulung von SuS 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(VM, IB)</a:t>
            </a:r>
          </a:p>
          <a:p>
            <a:pPr marL="1089660" lvl="3" indent="0" defTabSz="496427">
              <a:lnSpc>
                <a:spcPts val="2800"/>
              </a:lnSpc>
              <a:spcBef>
                <a:spcPts val="100"/>
              </a:spcBef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Förderschullehrkräfte arbeiten in unterschiedlichen Rollen:</a:t>
            </a:r>
          </a:p>
          <a:p>
            <a:pPr marL="1890726" lvl="5" indent="-165133" defTabSz="496427">
              <a:lnSpc>
                <a:spcPts val="2800"/>
              </a:lnSpc>
              <a:spcBef>
                <a:spcPts val="1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/>
              <a:t>beratend: System, Lehrkräfte, SuS</a:t>
            </a:r>
          </a:p>
          <a:p>
            <a:pPr marL="1890726" lvl="5" indent="-165133" defTabSz="496427">
              <a:lnSpc>
                <a:spcPts val="2800"/>
              </a:lnSpc>
              <a:spcBef>
                <a:spcPts val="1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/>
              <a:t>unterrichtend: Lerngruppe, Kleingruppe, Einzelförderung</a:t>
            </a:r>
          </a:p>
          <a:p>
            <a:pPr marL="1890726" lvl="5" indent="-165133" defTabSz="496427">
              <a:lnSpc>
                <a:spcPts val="2800"/>
              </a:lnSpc>
              <a:spcBef>
                <a:spcPts val="10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/>
              <a:t>Beziehung gebend: Förderarbeit EMS.</a:t>
            </a:r>
          </a:p>
          <a:p>
            <a:pPr marL="575310" lvl="1" indent="-3429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Vorbeugende Maßnahme der allgemeinbildenden Schule</a:t>
            </a:r>
          </a:p>
          <a:p>
            <a:pPr marL="575310" lvl="1" indent="-3429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Vorbeugende Maßnahme des rBFZ = VM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Lernzielgleich</a:t>
            </a:r>
          </a:p>
          <a:p>
            <a:pPr marL="575310" lvl="1" indent="-3429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Inklusive Beschulung = IB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GE und LER erfolgt lernzieldifferent</a:t>
            </a:r>
          </a:p>
          <a:p>
            <a:pPr marL="575310" lvl="1" indent="-342900" defTabSz="496427" hangingPunct="1">
              <a:lnSpc>
                <a:spcPts val="28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Eingliederungshilfe</a:t>
            </a:r>
            <a:r>
              <a:rPr lang="de-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(Teilhabeassistenz = THA). Sorgeberechtigte müssen beantragen.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13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03014-8971-4154-B4F0-C07D4145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 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D136EF-7BD6-4AE5-9A2C-B7CE8DD39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Wer ist </a:t>
            </a:r>
            <a:r>
              <a:rPr lang="de-DE" b="1" dirty="0"/>
              <a:t>an meiner Schule als rBFZ-Kraft </a:t>
            </a:r>
            <a:r>
              <a:rPr lang="de-DE" dirty="0"/>
              <a:t>eingesetzt? An wen kann ich mich mit meinen Fragen wenden?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Kooperation, Zusammenarbeit </a:t>
            </a:r>
            <a:r>
              <a:rPr lang="de-DE" dirty="0"/>
              <a:t>!!! </a:t>
            </a:r>
          </a:p>
          <a:p>
            <a:pPr marL="0" indent="0" defTabSz="457200">
              <a:lnSpc>
                <a:spcPct val="150000"/>
              </a:lnSpc>
              <a:spcBef>
                <a:spcPts val="1200"/>
              </a:spcBef>
              <a:buSzPct val="100000"/>
              <a:buNone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		-&gt; Voneinander lernen</a:t>
            </a:r>
          </a:p>
          <a:p>
            <a:pPr marL="0" indent="0" defTabSz="457200">
              <a:lnSpc>
                <a:spcPct val="150000"/>
              </a:lnSpc>
              <a:spcBef>
                <a:spcPts val="1200"/>
              </a:spcBef>
              <a:buSzPct val="100000"/>
              <a:buNone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		-&gt; Jede/r ist Experte in unterschiedlichen Bereichen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Ø"/>
              <a:tabLst>
                <a:tab pos="139700" algn="l"/>
                <a:tab pos="457200" algn="l"/>
              </a:tabLst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Kenntnisse</a:t>
            </a:r>
            <a:r>
              <a:rPr lang="de-DE" dirty="0"/>
              <a:t> </a:t>
            </a:r>
            <a:r>
              <a:rPr lang="de-DE" b="1" dirty="0"/>
              <a:t>von Abläufen </a:t>
            </a:r>
            <a:r>
              <a:rPr lang="de-DE" dirty="0"/>
              <a:t>sowie der notwendigen Formulare (z.B. Nachteilsausgleich) siehe Homepage Schulamt Bad Vilbel (immer tagesaktuell downloaden).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84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20A30-DCB1-47C1-A9AF-D8C36C91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Gemeinsame Arbeit am Kind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D25521-5774-4DDD-8524-57568567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" y="2276872"/>
            <a:ext cx="8351141" cy="4011079"/>
          </a:xfrm>
        </p:spPr>
        <p:txBody>
          <a:bodyPr/>
          <a:lstStyle/>
          <a:p>
            <a:pPr marL="0" indent="0">
              <a:lnSpc>
                <a:spcPts val="2800"/>
              </a:lnSpc>
              <a:buNone/>
            </a:pPr>
            <a:r>
              <a:rPr lang="de-DE" dirty="0"/>
              <a:t>Austausch zu den drei Themen:</a:t>
            </a:r>
          </a:p>
          <a:p>
            <a:pPr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Multiprofessionelles Team</a:t>
            </a:r>
          </a:p>
          <a:p>
            <a:pPr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Nachteilsausgleich</a:t>
            </a:r>
          </a:p>
          <a:p>
            <a:pPr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Förderplanarbeit</a:t>
            </a:r>
          </a:p>
          <a:p>
            <a:pPr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lnSpc>
                <a:spcPts val="2800"/>
              </a:lnSpc>
              <a:buNone/>
            </a:pPr>
            <a:r>
              <a:rPr lang="de-DE" dirty="0"/>
              <a:t>		Auftrag in Kleingruppen:</a:t>
            </a:r>
          </a:p>
          <a:p>
            <a:pPr lvl="4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Berichten Sie von Ihren Erfahrungen</a:t>
            </a:r>
          </a:p>
          <a:p>
            <a:pPr lvl="4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Tauschen Sie sich über Ihre Fragen aus</a:t>
            </a:r>
          </a:p>
          <a:p>
            <a:pPr lvl="4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Notieren Sie die drei wichtigsten Fragen auf Kärtchen</a:t>
            </a:r>
          </a:p>
          <a:p>
            <a:pPr lvl="4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Sammeln der Fragenkarten im Plenum</a:t>
            </a:r>
          </a:p>
        </p:txBody>
      </p:sp>
    </p:spTree>
    <p:extLst>
      <p:ext uri="{BB962C8B-B14F-4D97-AF65-F5344CB8AC3E}">
        <p14:creationId xmlns:p14="http://schemas.microsoft.com/office/powerpoint/2010/main" val="229558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B99D1-FED6-47BD-BE30-A7F82EF1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Multiprofessionelles 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47389-9067-48C9-B2C5-B57F29F6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Betrachten Sie das Infopapier </a:t>
            </a:r>
            <a:r>
              <a:rPr lang="de-DE" b="1" dirty="0">
                <a:hlinkClick r:id="rId2"/>
              </a:rPr>
              <a:t>Multiprofessionelles Team</a:t>
            </a:r>
            <a:r>
              <a:rPr lang="de-DE" b="1" dirty="0"/>
              <a:t> auf der Homepage des Studienseminars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200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Beantworten Sie die Fragen: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ist Ihnen deutlich(er) geworden?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haben Sie Neues gelernt?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Welche der gesammelten Fragen wurden beantwortet?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berichten Sie dem Plenum?</a:t>
            </a:r>
          </a:p>
        </p:txBody>
      </p:sp>
    </p:spTree>
    <p:extLst>
      <p:ext uri="{BB962C8B-B14F-4D97-AF65-F5344CB8AC3E}">
        <p14:creationId xmlns:p14="http://schemas.microsoft.com/office/powerpoint/2010/main" val="19586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B99D1-FED6-47BD-BE30-A7F82EF1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Nachteilsausgleich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47389-9067-48C9-B2C5-B57F29F6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2109788"/>
            <a:ext cx="8410575" cy="427154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Betrachten Sie die Informationen des staatlichen Schulamtes Bad Vilbel:</a:t>
            </a:r>
          </a:p>
          <a:p>
            <a:r>
              <a:rPr lang="de-DE" b="1" dirty="0">
                <a:hlinkClick r:id="rId2"/>
              </a:rPr>
              <a:t>Nachteilsausgleich</a:t>
            </a:r>
            <a:r>
              <a:rPr lang="de-DE" b="1" dirty="0"/>
              <a:t>	</a:t>
            </a:r>
          </a:p>
          <a:p>
            <a:r>
              <a:rPr lang="de-DE" b="1" dirty="0">
                <a:hlinkClick r:id="rId3"/>
              </a:rPr>
              <a:t>Anwendung des Nachteilsausgleiches</a:t>
            </a:r>
            <a:endParaRPr lang="de-DE" b="1" dirty="0"/>
          </a:p>
          <a:p>
            <a:pPr marL="0" indent="0">
              <a:lnSpc>
                <a:spcPct val="150000"/>
              </a:lnSpc>
              <a:buNone/>
            </a:pPr>
            <a:endParaRPr lang="de-DE" sz="800" b="1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Beantworten Sie die Fragen: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ist Ihnen deutlich(er) geworden?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haben Sie Neues gelernt?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Welche der gesammelten Fragen wurden beantwortet?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berichten Sie dem Plenum?</a:t>
            </a:r>
          </a:p>
          <a:p>
            <a:pPr marL="0" indent="0">
              <a:lnSpc>
                <a:spcPct val="150000"/>
              </a:lnSpc>
              <a:buNone/>
            </a:pPr>
            <a:endParaRPr lang="de-DE" sz="800" dirty="0">
              <a:solidFill>
                <a:srgbClr val="004B95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Quelle: Regelung der Diagnostik im Entscheidungsverfahren in allen Förderschwerpunkten | </a:t>
            </a:r>
            <a:r>
              <a:rPr lang="de-DE" sz="12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schulämter</a:t>
            </a:r>
            <a:r>
              <a:rPr lang="de-DE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hessen.de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9474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B99D1-FED6-47BD-BE30-A7F82EF1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Förderplanung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47389-9067-48C9-B2C5-B57F29F6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Betrachten Sie das </a:t>
            </a:r>
            <a:r>
              <a:rPr lang="de-DE" b="1" dirty="0">
                <a:hlinkClick r:id="rId2"/>
              </a:rPr>
              <a:t>Infopapier</a:t>
            </a:r>
            <a:r>
              <a:rPr lang="de-DE" b="1" dirty="0"/>
              <a:t>, insbesondere S. 19 – S. 21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Betrachten Sie die </a:t>
            </a:r>
            <a:r>
              <a:rPr lang="de-DE" b="1" dirty="0">
                <a:hlinkClick r:id="rId3"/>
              </a:rPr>
              <a:t>Verordnung §6 (VOGSV)</a:t>
            </a:r>
            <a:r>
              <a:rPr lang="de-DE" b="1" dirty="0"/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/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Beantworten Sie die Fragen: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ist Ihnen deutlich(er) geworden?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haben Sie Neues gelernt?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Welche der gesammelten Fragen wurden beantwortet?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Was berichten Sie dem Plenum?</a:t>
            </a:r>
          </a:p>
        </p:txBody>
      </p:sp>
    </p:spTree>
    <p:extLst>
      <p:ext uri="{BB962C8B-B14F-4D97-AF65-F5344CB8AC3E}">
        <p14:creationId xmlns:p14="http://schemas.microsoft.com/office/powerpoint/2010/main" val="350001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B99D1-FED6-47BD-BE30-A7F82EF1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Zuständigkeiten im Förderprozess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47389-9067-48C9-B2C5-B57F29F6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Für die Klärung von Fragen rund um die Zuständigkeiten verschiedener Professionen im Förderprozess beachten Sie das Infopapier </a:t>
            </a:r>
            <a:r>
              <a:rPr lang="de-DE" dirty="0">
                <a:hlinkClick r:id="rId2"/>
              </a:rPr>
              <a:t>„Gemeinsame Arbeit am Kind“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hlinkClick r:id="rId3"/>
              </a:rPr>
              <a:t>Glossar</a:t>
            </a:r>
            <a:r>
              <a:rPr lang="de-DE" dirty="0"/>
              <a:t> zur Klärung von Begrifflichkeiten rund um die inklusive Beschulung</a:t>
            </a:r>
          </a:p>
        </p:txBody>
      </p:sp>
    </p:spTree>
    <p:extLst>
      <p:ext uri="{BB962C8B-B14F-4D97-AF65-F5344CB8AC3E}">
        <p14:creationId xmlns:p14="http://schemas.microsoft.com/office/powerpoint/2010/main" val="240004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Tagestransparenz: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2420888"/>
            <a:ext cx="8410575" cy="3456384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Begrüßung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Aufstellung - Inklusion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Film – Vielfalt, Vorurteile, Inklusion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Inklusive Beschulung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100" dirty="0"/>
              <a:t>Gemeinsame Arbeit am Kind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Vilbel</a:t>
            </a:r>
          </a:p>
        </p:txBody>
      </p:sp>
    </p:spTree>
    <p:extLst>
      <p:ext uri="{BB962C8B-B14F-4D97-AF65-F5344CB8AC3E}">
        <p14:creationId xmlns:p14="http://schemas.microsoft.com/office/powerpoint/2010/main" val="35224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144FD-232F-4EC1-8DB8-2078F266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/>
              <a:t>Inklusive Beschulung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BB003-D0AA-4EDA-9047-AAFD6F3D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2492896"/>
            <a:ext cx="4594917" cy="3744416"/>
          </a:xfrm>
        </p:spPr>
        <p:txBody>
          <a:bodyPr/>
          <a:lstStyle/>
          <a:p>
            <a:pPr marL="0" indent="0" defTabSz="378561" hangingPunct="1">
              <a:spcBef>
                <a:spcPts val="100"/>
              </a:spcBef>
              <a:buSz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Ausgangspunkt:</a:t>
            </a:r>
          </a:p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210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378561" hangingPunct="1">
              <a:spcBef>
                <a:spcPts val="100"/>
              </a:spcBef>
              <a:buSzTx/>
              <a:buFont typeface="Wingdings" panose="05000000000000000000" pitchFamily="2" charset="2"/>
              <a:buChar char="Ø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1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de-DE" sz="2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(!) </a:t>
            </a:r>
            <a:r>
              <a:rPr lang="de-DE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Kinder (mit jeglicher Form von unterschiedlicher Voraussetzung) lernen gemeinsam </a:t>
            </a:r>
          </a:p>
          <a:p>
            <a:pPr defTabSz="378561" hangingPunct="1">
              <a:spcBef>
                <a:spcPts val="100"/>
              </a:spcBef>
              <a:buSzTx/>
              <a:buFont typeface="Wingdings" panose="05000000000000000000" pitchFamily="2" charset="2"/>
              <a:buChar char="Ø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Unterschiedlichkeit ist Normalfall</a:t>
            </a:r>
          </a:p>
          <a:p>
            <a:pPr defTabSz="378561" hangingPunct="1">
              <a:spcBef>
                <a:spcPts val="100"/>
              </a:spcBef>
              <a:buSzTx/>
              <a:buFont typeface="Wingdings" panose="05000000000000000000" pitchFamily="2" charset="2"/>
              <a:buChar char="Ø"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Beeinträchtigung ist ein Merkmal unter vielen</a:t>
            </a:r>
            <a:r>
              <a:rPr lang="de-DE" sz="2100" dirty="0">
                <a:solidFill>
                  <a:srgbClr val="000000"/>
                </a:solidFill>
              </a:rPr>
              <a:t>	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21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FA3B27-9266-46AF-BD43-527FA66F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3" y="2780928"/>
            <a:ext cx="362712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A491D-6E85-489A-B2BB-FCC2BBA6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Dimensionen von Heterogenität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D7CD6E1-5DB8-4F0F-BFB4-0A3D2A82A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109787"/>
            <a:ext cx="5808177" cy="42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8115D-966F-4774-A5D7-8BDA634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/>
              <a:t>Umgang mit Heterogenität als gemeinsamer 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64E401-A431-4ACE-8250-857B90BA3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Lehrkräfte sind für alle SuS verantwortlich und zuständig</a:t>
            </a:r>
          </a:p>
          <a:p>
            <a:pPr marL="232410" lvl="1" indent="0" defTabSz="496427">
              <a:lnSpc>
                <a:spcPts val="3500"/>
              </a:lnSpc>
              <a:spcBef>
                <a:spcPts val="100"/>
              </a:spcBef>
              <a:buClr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>
                <a:latin typeface="Wingdings"/>
                <a:ea typeface="Wingdings"/>
                <a:cs typeface="Wingdings"/>
                <a:sym typeface="Wingdings"/>
              </a:rPr>
              <a:t>	 </a:t>
            </a:r>
            <a:r>
              <a:rPr lang="de-DE" sz="2000" dirty="0"/>
              <a:t>Maxime: Förderung statt Auslese!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Beziehung als Leitmotiv für den schulischen Alltag leben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Kooperation mit anderen Lehrkräften (rBFZ) sowie außerschulische Institutionen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Individualisierte Förderung, Anwendung Nachteilsausgleich, Förderplanarbeit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Lerngruppe mit Lernenden verschiedener Bildungsgänge möglich</a:t>
            </a:r>
          </a:p>
          <a:p>
            <a:pPr marL="575310" lvl="1" indent="-342900" defTabSz="496427">
              <a:lnSpc>
                <a:spcPts val="35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/>
              <a:t>Organisatorische (inklusive) Strukturen entwickeln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76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2661A-9531-4783-8FC3-36D0BB11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Rechtliche 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FB41D5-C30F-42D7-B55F-D7499ADB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u="sng" dirty="0" err="1"/>
              <a:t>HSchG</a:t>
            </a:r>
            <a:r>
              <a:rPr lang="de-DE" dirty="0"/>
              <a:t> - Hessisches Schulgesetz</a:t>
            </a:r>
          </a:p>
          <a:p>
            <a:pPr marL="0" indent="0"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None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400" dirty="0"/>
          </a:p>
          <a:p>
            <a:pPr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u="sng" dirty="0"/>
              <a:t>VOGSV</a:t>
            </a:r>
            <a:r>
              <a:rPr lang="de-DE" b="1" dirty="0"/>
              <a:t> - </a:t>
            </a:r>
            <a:r>
              <a:rPr lang="de-DE" dirty="0"/>
              <a:t>Verordnung zur Gestaltung des Schulverhältnisses</a:t>
            </a:r>
          </a:p>
          <a:p>
            <a:pPr marL="0" indent="0"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None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400" dirty="0"/>
          </a:p>
          <a:p>
            <a:pPr defTabSz="435789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u="sng" dirty="0"/>
              <a:t>VOSB</a:t>
            </a:r>
            <a:r>
              <a:rPr lang="de-DE" dirty="0"/>
              <a:t> - Verordnung über Unterricht, Erziehung und sonderpädagogische Förderung von SuS mit Beeinträchtigungen oder Behinderungen</a:t>
            </a:r>
          </a:p>
          <a:p>
            <a:pPr marL="800100" lvl="1" indent="-342900" defTabSz="435789">
              <a:lnSpc>
                <a:spcPts val="2200"/>
              </a:lnSpc>
              <a:spcBef>
                <a:spcPts val="0"/>
              </a:spcBef>
              <a:buClrTx/>
              <a:buAutoNum type="arabicPeriod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Vorbeugende Maßnahmen als Aufgabe der allgemeinen Schule</a:t>
            </a:r>
            <a:r>
              <a:rPr lang="de-DE" dirty="0"/>
              <a:t>, um „Beeinträchtigungen des Lernens“ entgegenzuwirken.</a:t>
            </a:r>
          </a:p>
          <a:p>
            <a:pPr marL="800100" lvl="1" indent="-342900" defTabSz="435789">
              <a:lnSpc>
                <a:spcPts val="2200"/>
              </a:lnSpc>
              <a:spcBef>
                <a:spcPts val="0"/>
              </a:spcBef>
              <a:buClrTx/>
              <a:buAutoNum type="arabicPeriod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Sonderpädagogische Beratungsangebote </a:t>
            </a:r>
            <a:r>
              <a:rPr lang="de-DE" dirty="0"/>
              <a:t>als vorbeugende Maßnahmen (VM) durch Lehrkräfte der Beratungs- und Förderzentren (BFZ), wenn Maßnahmen der allgemeinen Schule nicht ausreichen.</a:t>
            </a:r>
          </a:p>
          <a:p>
            <a:pPr marL="800100" lvl="1" indent="-342900" defTabSz="435789">
              <a:lnSpc>
                <a:spcPts val="2200"/>
              </a:lnSpc>
              <a:spcBef>
                <a:spcPts val="0"/>
              </a:spcBef>
              <a:buClrTx/>
              <a:buAutoNum type="arabicPeriod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Sonderpädagogische Förderangebote </a:t>
            </a:r>
            <a:r>
              <a:rPr lang="de-DE" dirty="0"/>
              <a:t>an allgemeinen Schulen als VM durch Lehrkräfte der BFZ (mit Einverständniserklärung der Sorgeberechtigten)</a:t>
            </a:r>
          </a:p>
          <a:p>
            <a:pPr marL="800100" lvl="1" indent="-342900" defTabSz="435789">
              <a:lnSpc>
                <a:spcPts val="2200"/>
              </a:lnSpc>
              <a:spcBef>
                <a:spcPts val="0"/>
              </a:spcBef>
              <a:buClrTx/>
              <a:buAutoNum type="arabicPeriod"/>
              <a:defRPr sz="148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Anspruch auf sonderpädagogische Förderung. </a:t>
            </a:r>
            <a:r>
              <a:rPr lang="de-DE" dirty="0"/>
              <a:t>Umsetzung in inklusiver Beschulung (IB) oder Förderung in der Förderschule (Elternwahlrecht)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68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A6AAA-0A7D-444B-9B9D-7F8106AE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Sonderpädagogische Förderschwerpunkte</a:t>
            </a:r>
          </a:p>
        </p:txBody>
      </p:sp>
      <p:sp>
        <p:nvSpPr>
          <p:cNvPr id="4" name="Lernen…">
            <a:extLst>
              <a:ext uri="{FF2B5EF4-FFF2-40B4-BE49-F238E27FC236}">
                <a16:creationId xmlns:a16="http://schemas.microsoft.com/office/drawing/2014/main" id="{3939EF3E-DFEA-4EFB-A6FE-C3D2E9E88A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3568" y="2348880"/>
            <a:ext cx="3312368" cy="42719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defTabSz="711036">
              <a:spcBef>
                <a:spcPts val="200"/>
              </a:spcBef>
              <a:buClrTx/>
              <a:buSzPct val="1000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b="1" dirty="0"/>
              <a:t>Lernzielgleich</a:t>
            </a:r>
          </a:p>
          <a:p>
            <a:pPr marL="211153" indent="-211153" defTabSz="711036">
              <a:spcBef>
                <a:spcPts val="200"/>
              </a:spcBef>
              <a:buClrTx/>
              <a:buSzPct val="100000"/>
              <a:buChar char="•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dirty="0"/>
          </a:p>
          <a:p>
            <a:pPr defTabSz="711036">
              <a:lnSpc>
                <a:spcPct val="120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Emotionale</a:t>
            </a:r>
            <a:r>
              <a:rPr dirty="0"/>
              <a:t> und </a:t>
            </a:r>
            <a:r>
              <a:rPr dirty="0" err="1"/>
              <a:t>soziale</a:t>
            </a:r>
            <a:r>
              <a:rPr dirty="0"/>
              <a:t> </a:t>
            </a:r>
            <a:r>
              <a:rPr dirty="0" err="1"/>
              <a:t>Entwicklung</a:t>
            </a:r>
            <a:r>
              <a:rPr dirty="0"/>
              <a:t> </a:t>
            </a:r>
            <a:r>
              <a:rPr lang="de-DE" dirty="0"/>
              <a:t>(EMS)</a:t>
            </a:r>
          </a:p>
          <a:p>
            <a:pPr defTabSz="711036">
              <a:lnSpc>
                <a:spcPts val="3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Sprachheilförderung</a:t>
            </a:r>
            <a:r>
              <a:rPr lang="de-DE" dirty="0"/>
              <a:t> (SPR)</a:t>
            </a:r>
          </a:p>
          <a:p>
            <a:pPr defTabSz="711036">
              <a:lnSpc>
                <a:spcPts val="3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Sehen</a:t>
            </a:r>
            <a:r>
              <a:rPr lang="de-DE" dirty="0"/>
              <a:t> (SEH)</a:t>
            </a:r>
          </a:p>
          <a:p>
            <a:pPr defTabSz="711036">
              <a:lnSpc>
                <a:spcPts val="3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dirty="0"/>
              <a:t>H</a:t>
            </a:r>
            <a:r>
              <a:rPr dirty="0" err="1"/>
              <a:t>ören</a:t>
            </a:r>
            <a:r>
              <a:rPr lang="de-DE" dirty="0"/>
              <a:t> (HÖR)</a:t>
            </a:r>
          </a:p>
          <a:p>
            <a:pPr defTabSz="711036">
              <a:lnSpc>
                <a:spcPct val="120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Kranke</a:t>
            </a:r>
            <a:r>
              <a:rPr dirty="0"/>
              <a:t> </a:t>
            </a:r>
            <a:r>
              <a:rPr dirty="0" err="1"/>
              <a:t>Schülerinnen</a:t>
            </a:r>
            <a:r>
              <a:rPr dirty="0"/>
              <a:t> und </a:t>
            </a:r>
            <a:r>
              <a:rPr dirty="0" err="1"/>
              <a:t>Schüler</a:t>
            </a:r>
            <a:r>
              <a:rPr dirty="0"/>
              <a:t> </a:t>
            </a:r>
            <a:r>
              <a:rPr lang="de-DE" dirty="0"/>
              <a:t>(KRA)</a:t>
            </a:r>
          </a:p>
          <a:p>
            <a:pPr marL="0" indent="0" defTabSz="711036">
              <a:lnSpc>
                <a:spcPct val="120000"/>
              </a:lnSpc>
              <a:spcBef>
                <a:spcPts val="200"/>
              </a:spcBef>
              <a:buClrTx/>
              <a:buSzPct val="1000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300" dirty="0"/>
          </a:p>
          <a:p>
            <a:pPr defTabSz="711036">
              <a:lnSpc>
                <a:spcPct val="120000"/>
              </a:lnSpc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Körperliche</a:t>
            </a:r>
            <a:r>
              <a:rPr dirty="0"/>
              <a:t> und </a:t>
            </a:r>
            <a:r>
              <a:rPr dirty="0" err="1"/>
              <a:t>motorische</a:t>
            </a:r>
            <a:r>
              <a:rPr dirty="0"/>
              <a:t> </a:t>
            </a:r>
            <a:r>
              <a:rPr dirty="0" err="1"/>
              <a:t>Entwicklung</a:t>
            </a:r>
            <a:r>
              <a:rPr dirty="0"/>
              <a:t> </a:t>
            </a:r>
            <a:r>
              <a:rPr lang="de-DE" dirty="0"/>
              <a:t>(KME)</a:t>
            </a:r>
            <a:endParaRPr dirty="0"/>
          </a:p>
          <a:p>
            <a:pPr marL="283920" indent="-198743" defTabSz="711036">
              <a:spcBef>
                <a:spcPts val="200"/>
              </a:spcBef>
              <a:buFont typeface="Arial"/>
              <a:buChar char="}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5" name="Integration:  Ausgangspunkt: Kategorisierung…">
            <a:extLst>
              <a:ext uri="{FF2B5EF4-FFF2-40B4-BE49-F238E27FC236}">
                <a16:creationId xmlns:a16="http://schemas.microsoft.com/office/drawing/2014/main" id="{A9254CD5-4ECB-44F5-B263-D992538B0399}"/>
              </a:ext>
            </a:extLst>
          </p:cNvPr>
          <p:cNvSpPr txBox="1">
            <a:spLocks/>
          </p:cNvSpPr>
          <p:nvPr/>
        </p:nvSpPr>
        <p:spPr>
          <a:xfrm>
            <a:off x="5868144" y="2348880"/>
            <a:ext cx="2834366" cy="396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65125" marR="0" indent="-25558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68" marR="0" indent="-268356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◦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49" marR="0" indent="-293912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1" marR="0" indent="-32485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marL="19431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marL="24003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marL="28575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marL="33147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Lernzieldifferent</a:t>
            </a:r>
          </a:p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defTabSz="711036"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/>
              <a:t>Lernen (LER)</a:t>
            </a:r>
          </a:p>
          <a:p>
            <a:pPr marL="0" indent="0" defTabSz="711036">
              <a:spcBef>
                <a:spcPts val="200"/>
              </a:spcBef>
              <a:buClrTx/>
              <a:buSzPct val="1000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800" dirty="0"/>
          </a:p>
          <a:p>
            <a:pPr marL="285750" indent="-285750" defTabSz="711036">
              <a:spcBef>
                <a:spcPts val="200"/>
              </a:spcBef>
              <a:buClrTx/>
              <a:buSzPct val="100000"/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/>
              <a:t>Geistige Entwicklung (GE)</a:t>
            </a:r>
          </a:p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300">
                <a:solidFill>
                  <a:srgbClr val="000000"/>
                </a:solidFill>
              </a:defRPr>
            </a:pPr>
            <a:endParaRPr lang="de-DE" sz="1300" dirty="0">
              <a:solidFill>
                <a:srgbClr val="000000"/>
              </a:solidFill>
            </a:endParaRPr>
          </a:p>
        </p:txBody>
      </p:sp>
      <p:sp>
        <p:nvSpPr>
          <p:cNvPr id="6" name="Integration:  Ausgangspunkt: Kategorisierung…">
            <a:extLst>
              <a:ext uri="{FF2B5EF4-FFF2-40B4-BE49-F238E27FC236}">
                <a16:creationId xmlns:a16="http://schemas.microsoft.com/office/drawing/2014/main" id="{222865FF-0E4B-4103-A61C-BD968856CF4C}"/>
              </a:ext>
            </a:extLst>
          </p:cNvPr>
          <p:cNvSpPr txBox="1">
            <a:spLocks/>
          </p:cNvSpPr>
          <p:nvPr/>
        </p:nvSpPr>
        <p:spPr>
          <a:xfrm rot="16200000">
            <a:off x="2865036" y="3983836"/>
            <a:ext cx="4415978" cy="85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65125" marR="0" indent="-25558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68" marR="0" indent="-268356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◦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49" marR="0" indent="-293912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1" marR="0" indent="-32485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marL="19431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marL="24003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marL="28575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marL="33147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 marL="0" indent="44691" algn="ctr" defTabSz="378561" hangingPunct="1">
              <a:spcBef>
                <a:spcPts val="100"/>
              </a:spcBef>
              <a:buSzTx/>
              <a:buFontTx/>
              <a:buNone/>
              <a:defRPr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Unterschiede in der förderpädagogischen Arbeit</a:t>
            </a:r>
            <a:endParaRPr lang="de-DE" sz="2000" dirty="0"/>
          </a:p>
          <a:p>
            <a:pPr marL="0" indent="44691" defTabSz="378561" hangingPunct="1">
              <a:spcBef>
                <a:spcPts val="100"/>
              </a:spcBef>
              <a:buSzTx/>
              <a:buFontTx/>
              <a:buNone/>
              <a:defRPr sz="1300">
                <a:solidFill>
                  <a:srgbClr val="000000"/>
                </a:solidFill>
              </a:defRPr>
            </a:pPr>
            <a:endParaRPr lang="de-DE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5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0892C-2DBF-4749-9CF9-6284EEB3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Inklusive Schulbündnisse (</a:t>
            </a:r>
            <a:r>
              <a:rPr lang="de-DE" dirty="0" err="1"/>
              <a:t>iSB</a:t>
            </a:r>
            <a:r>
              <a:rPr lang="de-DE" dirty="0"/>
              <a:t>) in Hessen</a:t>
            </a:r>
            <a:br>
              <a:rPr lang="de-DE" dirty="0"/>
            </a:br>
            <a:r>
              <a:rPr lang="de-DE" sz="1200" dirty="0"/>
              <a:t>Verordnung über die Aufgaben und die Organisation der inklusiven Schulbündnisse (</a:t>
            </a:r>
            <a:r>
              <a:rPr lang="de-DE" sz="1200" dirty="0" err="1"/>
              <a:t>VOiSB</a:t>
            </a:r>
            <a:r>
              <a:rPr lang="de-DE" sz="1200" dirty="0"/>
              <a:t>) vom 14. Juni 2019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0FE1AAE-7CCF-4769-AA97-6F287842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056" y="2242431"/>
            <a:ext cx="5437743" cy="29867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9D06985-E6EE-4FD6-BB97-922DE9BBC63E}"/>
              </a:ext>
            </a:extLst>
          </p:cNvPr>
          <p:cNvSpPr txBox="1"/>
          <p:nvPr/>
        </p:nvSpPr>
        <p:spPr>
          <a:xfrm>
            <a:off x="323528" y="5229200"/>
            <a:ext cx="8432800" cy="110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8160" lvl="1" indent="-285750" defTabSz="496427" hangingPunct="1">
              <a:lnSpc>
                <a:spcPct val="1500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Allgemeine Schulen = </a:t>
            </a: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Mitglied in </a:t>
            </a:r>
            <a:r>
              <a:rPr lang="de-DE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inklusivem Schulbündnis </a:t>
            </a: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1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iSB</a:t>
            </a: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</a:p>
          <a:p>
            <a:pPr marL="518160" lvl="1" indent="-285750" defTabSz="496427" hangingPunct="1">
              <a:lnSpc>
                <a:spcPct val="150000"/>
              </a:lnSpc>
              <a:spcBef>
                <a:spcPts val="100"/>
              </a:spcBef>
              <a:buClrTx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Ziel der </a:t>
            </a:r>
            <a:r>
              <a:rPr lang="de-DE" sz="1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iSBs</a:t>
            </a:r>
            <a:r>
              <a:rPr lang="de-DE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DE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„(…) durchgängige, inklusive Schulbiografie mit dem bestmöglichen Schulabschluss zu ermöglichen“</a:t>
            </a:r>
          </a:p>
        </p:txBody>
      </p:sp>
    </p:spTree>
    <p:extLst>
      <p:ext uri="{BB962C8B-B14F-4D97-AF65-F5344CB8AC3E}">
        <p14:creationId xmlns:p14="http://schemas.microsoft.com/office/powerpoint/2010/main" val="49660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B42FB-EACA-4538-8C5F-C4A5AEA3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591021"/>
          </a:xfrm>
        </p:spPr>
        <p:txBody>
          <a:bodyPr/>
          <a:lstStyle/>
          <a:p>
            <a:pPr algn="ctr"/>
            <a:r>
              <a:rPr lang="de-DE" dirty="0"/>
              <a:t>Unsere Region</a:t>
            </a:r>
          </a:p>
        </p:txBody>
      </p:sp>
      <p:sp>
        <p:nvSpPr>
          <p:cNvPr id="4" name="Regionalen Beratungs- und Förderzentren (rBFZ)  …">
            <a:extLst>
              <a:ext uri="{FF2B5EF4-FFF2-40B4-BE49-F238E27FC236}">
                <a16:creationId xmlns:a16="http://schemas.microsoft.com/office/drawing/2014/main" id="{C1683DD1-5B32-464C-9FAA-571719A655C2}"/>
              </a:ext>
            </a:extLst>
          </p:cNvPr>
          <p:cNvSpPr txBox="1">
            <a:spLocks/>
          </p:cNvSpPr>
          <p:nvPr/>
        </p:nvSpPr>
        <p:spPr bwMode="auto">
          <a:xfrm>
            <a:off x="900617" y="1700219"/>
            <a:ext cx="7342766" cy="158476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15000"/>
              </a:spcAft>
              <a:buClr>
                <a:srgbClr val="003399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rgbClr val="F00000"/>
              </a:buClr>
              <a:buSzPct val="100000"/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SzPct val="75000"/>
              <a:buFont typeface="Courier New" pitchFamily="49" charset="0"/>
              <a:buChar char="o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4776" algn="ctr" defTabSz="379291">
              <a:lnSpc>
                <a:spcPct val="160000"/>
              </a:lnSpc>
              <a:spcBef>
                <a:spcPts val="100"/>
              </a:spcBef>
              <a:buSzTx/>
              <a:buFont typeface="Wingdings" pitchFamily="2" charset="2"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Inklusive Schulbündnisse</a:t>
            </a:r>
          </a:p>
          <a:p>
            <a:pPr marL="285750" indent="-285750" defTabSz="379291">
              <a:lnSpc>
                <a:spcPct val="16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Bildung von </a:t>
            </a:r>
            <a:r>
              <a:rPr lang="de-DE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Schwerpunktschulen</a:t>
            </a: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(Regelschulen)</a:t>
            </a:r>
          </a:p>
          <a:p>
            <a:pPr marL="285750" indent="-285750" defTabSz="379291">
              <a:lnSpc>
                <a:spcPct val="16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rPr lang="de-DE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Förderschulen:</a:t>
            </a: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geistige Entwicklung, Sprachheilförderung, Sehen, Hören, Kranke</a:t>
            </a:r>
          </a:p>
          <a:p>
            <a:pPr marL="285750" indent="-285750" defTabSz="379291">
              <a:lnSpc>
                <a:spcPct val="16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rPr lang="de-DE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Angebotsschulen: </a:t>
            </a: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Lernen</a:t>
            </a:r>
          </a:p>
          <a:p>
            <a:pPr marL="285750" indent="-285750" defTabSz="379291">
              <a:lnSpc>
                <a:spcPct val="16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rPr lang="de-DE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Projekte:</a:t>
            </a:r>
            <a:r>
              <a:rPr lang="de-DE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Emotionale und soziale Entwicklung</a:t>
            </a:r>
            <a:endParaRPr lang="de-DE"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defTabSz="37929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 lang="de-DE" sz="1600" kern="0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5" name="Regionalen Beratungs- und Förderzentren (rBFZ)  …">
            <a:extLst>
              <a:ext uri="{FF2B5EF4-FFF2-40B4-BE49-F238E27FC236}">
                <a16:creationId xmlns:a16="http://schemas.microsoft.com/office/drawing/2014/main" id="{B25245BE-D52B-4242-9A43-8D3EA6C06997}"/>
              </a:ext>
            </a:extLst>
          </p:cNvPr>
          <p:cNvSpPr txBox="1">
            <a:spLocks/>
          </p:cNvSpPr>
          <p:nvPr/>
        </p:nvSpPr>
        <p:spPr>
          <a:xfrm>
            <a:off x="5834167" y="3429000"/>
            <a:ext cx="2986305" cy="2806652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>
            <a:lvl1pPr marL="365125" marR="0" indent="-25558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68" marR="0" indent="-268356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◦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49" marR="0" indent="-293912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1" marR="0" indent="-32485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marL="19431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marL="24003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marL="28575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marL="33147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 marL="0" indent="44776" algn="ctr" defTabSz="379291" hangingPunct="1">
              <a:lnSpc>
                <a:spcPts val="25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überregionale</a:t>
            </a: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Beratungs-  </a:t>
            </a:r>
          </a:p>
          <a:p>
            <a:pPr marL="0" indent="44776" algn="ctr" defTabSz="379291" hangingPunct="1">
              <a:lnSpc>
                <a:spcPts val="25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 Förderzentren (</a:t>
            </a:r>
            <a:r>
              <a:rPr lang="de-DE" sz="1600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</a:t>
            </a:r>
            <a:r>
              <a:rPr lang="de-DE" sz="1600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BFZ</a:t>
            </a: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de-DE" sz="1600" u="sng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0" lvl="1" indent="402885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 u="sng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endParaRPr lang="de-DE" sz="1600" u="sng" dirty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0" indent="44776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Förderschwerpunkte:</a:t>
            </a:r>
          </a:p>
          <a:p>
            <a:pPr marL="0" lvl="1" indent="348319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Sehen (SEH)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Hören (HÖR)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Körperliche und motorische Entwicklung (KME)</a:t>
            </a: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Kranke Schülerinnen und Schüler (KRA)</a:t>
            </a:r>
          </a:p>
        </p:txBody>
      </p:sp>
      <p:sp>
        <p:nvSpPr>
          <p:cNvPr id="6" name="Regionalen Beratungs- und Förderzentren (rBFZ)  …">
            <a:extLst>
              <a:ext uri="{FF2B5EF4-FFF2-40B4-BE49-F238E27FC236}">
                <a16:creationId xmlns:a16="http://schemas.microsoft.com/office/drawing/2014/main" id="{6902B8F4-CD7A-49CB-8336-553D572ED23D}"/>
              </a:ext>
            </a:extLst>
          </p:cNvPr>
          <p:cNvSpPr txBox="1">
            <a:spLocks/>
          </p:cNvSpPr>
          <p:nvPr/>
        </p:nvSpPr>
        <p:spPr>
          <a:xfrm>
            <a:off x="429833" y="3429000"/>
            <a:ext cx="2879999" cy="2806652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365125" marR="0" indent="-25558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0468" marR="0" indent="-268356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◦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149" marR="0" indent="-293912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251" marR="0" indent="-32485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●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  <a:lvl6pPr marL="19431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6pPr>
            <a:lvl7pPr marL="24003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7pPr>
            <a:lvl8pPr marL="28575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8pPr>
            <a:lvl9pPr marL="33147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•"/>
              <a:tabLst/>
              <a:defRPr sz="2700" b="0" i="0" u="none" strike="noStrike" cap="none" spc="0" baseline="0">
                <a:solidFill>
                  <a:srgbClr val="FFFFFF"/>
                </a:solidFill>
                <a:uFillTx/>
                <a:latin typeface="Lucida Sans Unicode"/>
                <a:ea typeface="Lucida Sans Unicode"/>
                <a:cs typeface="Lucida Sans Unicode"/>
                <a:sym typeface="Lucida Sans Unicode"/>
              </a:defRPr>
            </a:lvl9pPr>
          </a:lstStyle>
          <a:p>
            <a:pPr marL="0" indent="44776" algn="ctr" defTabSz="379291" hangingPunct="1">
              <a:lnSpc>
                <a:spcPts val="25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regionalen</a:t>
            </a: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Beratungs- und  </a:t>
            </a:r>
          </a:p>
          <a:p>
            <a:pPr marL="0" indent="44776" algn="ctr" defTabSz="379291" hangingPunct="1">
              <a:lnSpc>
                <a:spcPts val="25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Förderzentren (</a:t>
            </a:r>
            <a:r>
              <a:rPr lang="de-DE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de-DE" sz="16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BFZ)</a:t>
            </a:r>
          </a:p>
          <a:p>
            <a:pPr marL="0" indent="44776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44776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Förderschwerpunkte:</a:t>
            </a:r>
          </a:p>
          <a:p>
            <a:pPr marL="0" lvl="1" indent="348319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Lernen (LER)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Emotionale und soziale Entwicklung (EMS)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Sprachheilförderung (SPR)</a:t>
            </a:r>
          </a:p>
          <a:p>
            <a:pPr marL="285750" lvl="1" indent="-285750" algn="ctr" defTabSz="379291" hangingPunct="1">
              <a:lnSpc>
                <a:spcPct val="80000"/>
              </a:lnSpc>
              <a:spcBef>
                <a:spcPts val="100"/>
              </a:spcBef>
              <a:buSzTx/>
              <a:buFontTx/>
              <a:buChar char="-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e-DE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ctr" defTabSz="379291" hangingPunct="1">
              <a:lnSpc>
                <a:spcPct val="80000"/>
              </a:lnSpc>
              <a:spcBef>
                <a:spcPts val="100"/>
              </a:spcBef>
              <a:buSzTx/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Geistige Entwicklung (GE)</a:t>
            </a:r>
          </a:p>
        </p:txBody>
      </p:sp>
      <p:pic>
        <p:nvPicPr>
          <p:cNvPr id="7" name="image10.tif" descr="image10.tif">
            <a:extLst>
              <a:ext uri="{FF2B5EF4-FFF2-40B4-BE49-F238E27FC236}">
                <a16:creationId xmlns:a16="http://schemas.microsoft.com/office/drawing/2014/main" id="{8AED54B6-FF5B-42E6-9F12-49C27AC64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100" y="3429000"/>
            <a:ext cx="2075799" cy="28066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2442538"/>
      </p:ext>
    </p:extLst>
  </p:cSld>
  <p:clrMapOvr>
    <a:masterClrMapping/>
  </p:clrMapOvr>
</p:sld>
</file>

<file path=ppt/theme/theme1.xml><?xml version="1.0" encoding="utf-8"?>
<a:theme xmlns:a="http://schemas.openxmlformats.org/drawingml/2006/main" name="LSA_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Vorlage_LA.potx [Schreibgeschützt]" id="{8290168C-A64B-4C90-BD8A-60290131EC93}" vid="{A3EA1447-062B-41A1-9844-A2D92E16349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988</Words>
  <Application>Microsoft Office PowerPoint</Application>
  <PresentationFormat>Bildschirmpräsentation (4:3)</PresentationFormat>
  <Paragraphs>181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Courier New</vt:lpstr>
      <vt:lpstr>Symbol</vt:lpstr>
      <vt:lpstr>Wingdings</vt:lpstr>
      <vt:lpstr>LSA_Grunddesign</vt:lpstr>
      <vt:lpstr>VINN – Inklusion</vt:lpstr>
      <vt:lpstr>Tagestransparenz:</vt:lpstr>
      <vt:lpstr>Inklusive Beschulung</vt:lpstr>
      <vt:lpstr>Dimensionen von Heterogenität</vt:lpstr>
      <vt:lpstr>Umgang mit Heterogenität als gemeinsamer Auftrag</vt:lpstr>
      <vt:lpstr>Rechtliche Grundlagen</vt:lpstr>
      <vt:lpstr>Sonderpädagogische Förderschwerpunkte</vt:lpstr>
      <vt:lpstr>Inklusive Schulbündnisse (iSB) in Hessen Verordnung über die Aufgaben und die Organisation der inklusiven Schulbündnisse (VOiSB) vom 14. Juni 2019</vt:lpstr>
      <vt:lpstr>Unsere Region</vt:lpstr>
      <vt:lpstr>Hochtaunuskreis</vt:lpstr>
      <vt:lpstr>Wetteraukreis</vt:lpstr>
      <vt:lpstr>Zusammenfassung</vt:lpstr>
      <vt:lpstr>TO DO</vt:lpstr>
      <vt:lpstr>Gemeinsame Arbeit am Kind</vt:lpstr>
      <vt:lpstr>Multiprofessionelles Team</vt:lpstr>
      <vt:lpstr>Nachteilsausgleich</vt:lpstr>
      <vt:lpstr>Förderplanung</vt:lpstr>
      <vt:lpstr>Zuständigkeiten im Förderprozess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 der 2. Staatsprüfung</dc:title>
  <dc:creator>Ilse Ebert</dc:creator>
  <cp:lastModifiedBy>Alsheimer, Fabian (LA BV)</cp:lastModifiedBy>
  <cp:revision>76</cp:revision>
  <cp:lastPrinted>2011-03-19T11:53:53Z</cp:lastPrinted>
  <dcterms:created xsi:type="dcterms:W3CDTF">2011-03-18T20:06:50Z</dcterms:created>
  <dcterms:modified xsi:type="dcterms:W3CDTF">2026-05-26T10:47:16Z</dcterms:modified>
</cp:coreProperties>
</file>