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5" r:id="rId2"/>
    <p:sldId id="257" r:id="rId3"/>
    <p:sldId id="288" r:id="rId4"/>
    <p:sldId id="277" r:id="rId5"/>
    <p:sldId id="290" r:id="rId6"/>
    <p:sldId id="274" r:id="rId7"/>
    <p:sldId id="291" r:id="rId8"/>
    <p:sldId id="272" r:id="rId9"/>
    <p:sldId id="286" r:id="rId10"/>
    <p:sldId id="279" r:id="rId11"/>
    <p:sldId id="292" r:id="rId12"/>
    <p:sldId id="289" r:id="rId1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CEE"/>
    <a:srgbClr val="FFFFFF"/>
    <a:srgbClr val="003399"/>
    <a:srgbClr val="0033CC"/>
    <a:srgbClr val="1BB756"/>
    <a:srgbClr val="DF7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784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3051376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431797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Fabian</a:t>
            </a:r>
          </a:p>
        </p:txBody>
      </p:sp>
    </p:spTree>
    <p:extLst>
      <p:ext uri="{BB962C8B-B14F-4D97-AF65-F5344CB8AC3E}">
        <p14:creationId xmlns:p14="http://schemas.microsoft.com/office/powerpoint/2010/main" val="4231675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1204422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4258723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2221112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dirty="0"/>
              <a:t>Anja</a:t>
            </a:r>
          </a:p>
        </p:txBody>
      </p:sp>
      <p:sp>
        <p:nvSpPr>
          <p:cNvPr id="256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367">
              <a:defRPr sz="2300">
                <a:solidFill>
                  <a:schemeClr val="tx1"/>
                </a:solidFill>
                <a:latin typeface="Times" pitchFamily="18" charset="0"/>
              </a:defRPr>
            </a:lvl1pPr>
            <a:lvl2pPr marL="716739" indent="-275669" defTabSz="917367">
              <a:defRPr sz="2300">
                <a:solidFill>
                  <a:schemeClr val="tx1"/>
                </a:solidFill>
                <a:latin typeface="Times" pitchFamily="18" charset="0"/>
              </a:defRPr>
            </a:lvl2pPr>
            <a:lvl3pPr marL="1102677" indent="-220535" defTabSz="917367">
              <a:defRPr sz="2300">
                <a:solidFill>
                  <a:schemeClr val="tx1"/>
                </a:solidFill>
                <a:latin typeface="Times" pitchFamily="18" charset="0"/>
              </a:defRPr>
            </a:lvl3pPr>
            <a:lvl4pPr marL="1543748" indent="-220535" defTabSz="917367">
              <a:defRPr sz="2300">
                <a:solidFill>
                  <a:schemeClr val="tx1"/>
                </a:solidFill>
                <a:latin typeface="Times" pitchFamily="18" charset="0"/>
              </a:defRPr>
            </a:lvl4pPr>
            <a:lvl5pPr marL="1984818" indent="-220535" defTabSz="917367">
              <a:defRPr sz="2300">
                <a:solidFill>
                  <a:schemeClr val="tx1"/>
                </a:solidFill>
                <a:latin typeface="Times" pitchFamily="18" charset="0"/>
              </a:defRPr>
            </a:lvl5pPr>
            <a:lvl6pPr marL="2425889" indent="-220535" defTabSz="91736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8" charset="0"/>
              </a:defRPr>
            </a:lvl6pPr>
            <a:lvl7pPr marL="2866960" indent="-220535" defTabSz="91736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8" charset="0"/>
              </a:defRPr>
            </a:lvl7pPr>
            <a:lvl8pPr marL="3308030" indent="-220535" defTabSz="91736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8" charset="0"/>
              </a:defRPr>
            </a:lvl8pPr>
            <a:lvl9pPr marL="3749101" indent="-220535" defTabSz="91736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55BF71DD-B23E-438B-B617-96E273B0368F}" type="slidenum">
              <a:rPr lang="de-DE" sz="1200">
                <a:solidFill>
                  <a:prstClr val="black"/>
                </a:solidFill>
                <a:latin typeface="Arial" charset="0"/>
              </a:rPr>
              <a:pPr/>
              <a:t>6</a:t>
            </a:fld>
            <a:endParaRPr lang="de-DE" sz="120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045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Sandra</a:t>
            </a:r>
          </a:p>
        </p:txBody>
      </p:sp>
    </p:spTree>
    <p:extLst>
      <p:ext uri="{BB962C8B-B14F-4D97-AF65-F5344CB8AC3E}">
        <p14:creationId xmlns:p14="http://schemas.microsoft.com/office/powerpoint/2010/main" val="355705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Anja</a:t>
            </a:r>
          </a:p>
        </p:txBody>
      </p:sp>
    </p:spTree>
    <p:extLst>
      <p:ext uri="{BB962C8B-B14F-4D97-AF65-F5344CB8AC3E}">
        <p14:creationId xmlns:p14="http://schemas.microsoft.com/office/powerpoint/2010/main" val="1314481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Anja</a:t>
            </a:r>
          </a:p>
        </p:txBody>
      </p:sp>
    </p:spTree>
    <p:extLst>
      <p:ext uri="{BB962C8B-B14F-4D97-AF65-F5344CB8AC3E}">
        <p14:creationId xmlns:p14="http://schemas.microsoft.com/office/powerpoint/2010/main" val="607449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uppieren"/>
          <p:cNvGrpSpPr/>
          <p:nvPr/>
        </p:nvGrpSpPr>
        <p:grpSpPr>
          <a:xfrm>
            <a:off x="0" y="2438400"/>
            <a:ext cx="9144000" cy="4046538"/>
            <a:chOff x="0" y="0"/>
            <a:chExt cx="9144000" cy="4046537"/>
          </a:xfrm>
        </p:grpSpPr>
        <p:sp>
          <p:nvSpPr>
            <p:cNvPr id="50" name="Rechteck"/>
            <p:cNvSpPr/>
            <p:nvPr/>
          </p:nvSpPr>
          <p:spPr>
            <a:xfrm rot="20175249">
              <a:off x="3367087" y="1676400"/>
              <a:ext cx="4876801" cy="609600"/>
            </a:xfrm>
            <a:prstGeom prst="rect">
              <a:avLst/>
            </a:prstGeom>
            <a:gradFill flip="none" rotWithShape="1">
              <a:gsLst>
                <a:gs pos="0">
                  <a:srgbClr val="006060"/>
                </a:gs>
                <a:gs pos="50000">
                  <a:srgbClr val="006666"/>
                </a:gs>
                <a:gs pos="100000">
                  <a:srgbClr val="006060"/>
                </a:gs>
              </a:gsLst>
              <a:lin ang="81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defRPr>
              </a:pPr>
              <a:endParaRPr/>
            </a:p>
          </p:txBody>
        </p:sp>
        <p:sp>
          <p:nvSpPr>
            <p:cNvPr id="51" name="Form"/>
            <p:cNvSpPr/>
            <p:nvPr/>
          </p:nvSpPr>
          <p:spPr>
            <a:xfrm>
              <a:off x="0" y="1790700"/>
              <a:ext cx="4267200" cy="1943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7714" y="9741"/>
                  </a:lnTo>
                  <a:lnTo>
                    <a:pt x="15814" y="4659"/>
                  </a:lnTo>
                  <a:lnTo>
                    <a:pt x="16296" y="4765"/>
                  </a:lnTo>
                  <a:lnTo>
                    <a:pt x="21383" y="9318"/>
                  </a:lnTo>
                  <a:lnTo>
                    <a:pt x="21600" y="11435"/>
                  </a:lnTo>
                  <a:lnTo>
                    <a:pt x="18514" y="19059"/>
                  </a:lnTo>
                  <a:lnTo>
                    <a:pt x="12729" y="21600"/>
                  </a:lnTo>
                  <a:lnTo>
                    <a:pt x="10414" y="16518"/>
                  </a:lnTo>
                  <a:lnTo>
                    <a:pt x="6943" y="18212"/>
                  </a:lnTo>
                  <a:lnTo>
                    <a:pt x="0" y="97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E6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2" name="Form"/>
            <p:cNvSpPr/>
            <p:nvPr/>
          </p:nvSpPr>
          <p:spPr>
            <a:xfrm>
              <a:off x="5332412" y="0"/>
              <a:ext cx="3811588" cy="1955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1" y="53"/>
                  </a:moveTo>
                  <a:lnTo>
                    <a:pt x="20511" y="53"/>
                  </a:lnTo>
                  <a:lnTo>
                    <a:pt x="19216" y="473"/>
                  </a:lnTo>
                  <a:lnTo>
                    <a:pt x="19000" y="684"/>
                  </a:lnTo>
                  <a:lnTo>
                    <a:pt x="18784" y="999"/>
                  </a:lnTo>
                  <a:lnTo>
                    <a:pt x="18676" y="1210"/>
                  </a:lnTo>
                  <a:lnTo>
                    <a:pt x="17552" y="1736"/>
                  </a:lnTo>
                  <a:lnTo>
                    <a:pt x="17057" y="1946"/>
                  </a:lnTo>
                  <a:lnTo>
                    <a:pt x="16517" y="2051"/>
                  </a:lnTo>
                  <a:lnTo>
                    <a:pt x="14142" y="2682"/>
                  </a:lnTo>
                  <a:lnTo>
                    <a:pt x="12901" y="2893"/>
                  </a:lnTo>
                  <a:lnTo>
                    <a:pt x="11821" y="3103"/>
                  </a:lnTo>
                  <a:lnTo>
                    <a:pt x="11335" y="3208"/>
                  </a:lnTo>
                  <a:lnTo>
                    <a:pt x="10903" y="3314"/>
                  </a:lnTo>
                  <a:lnTo>
                    <a:pt x="10580" y="3314"/>
                  </a:lnTo>
                  <a:lnTo>
                    <a:pt x="10310" y="3419"/>
                  </a:lnTo>
                  <a:lnTo>
                    <a:pt x="10094" y="3419"/>
                  </a:lnTo>
                  <a:lnTo>
                    <a:pt x="10040" y="3524"/>
                  </a:lnTo>
                  <a:lnTo>
                    <a:pt x="9941" y="3629"/>
                  </a:lnTo>
                  <a:lnTo>
                    <a:pt x="9671" y="4050"/>
                  </a:lnTo>
                  <a:lnTo>
                    <a:pt x="9230" y="4576"/>
                  </a:lnTo>
                  <a:lnTo>
                    <a:pt x="8744" y="5102"/>
                  </a:lnTo>
                  <a:lnTo>
                    <a:pt x="8313" y="5628"/>
                  </a:lnTo>
                  <a:lnTo>
                    <a:pt x="7881" y="6049"/>
                  </a:lnTo>
                  <a:lnTo>
                    <a:pt x="7611" y="6364"/>
                  </a:lnTo>
                  <a:lnTo>
                    <a:pt x="7557" y="6469"/>
                  </a:lnTo>
                  <a:lnTo>
                    <a:pt x="7503" y="6469"/>
                  </a:lnTo>
                  <a:lnTo>
                    <a:pt x="6585" y="7311"/>
                  </a:lnTo>
                  <a:lnTo>
                    <a:pt x="5668" y="8030"/>
                  </a:lnTo>
                  <a:lnTo>
                    <a:pt x="5290" y="8345"/>
                  </a:lnTo>
                  <a:lnTo>
                    <a:pt x="4966" y="8556"/>
                  </a:lnTo>
                  <a:lnTo>
                    <a:pt x="4759" y="8766"/>
                  </a:lnTo>
                  <a:lnTo>
                    <a:pt x="4651" y="8871"/>
                  </a:lnTo>
                  <a:lnTo>
                    <a:pt x="4489" y="9187"/>
                  </a:lnTo>
                  <a:lnTo>
                    <a:pt x="4381" y="9503"/>
                  </a:lnTo>
                  <a:lnTo>
                    <a:pt x="4327" y="9818"/>
                  </a:lnTo>
                  <a:lnTo>
                    <a:pt x="4327" y="10134"/>
                  </a:lnTo>
                  <a:lnTo>
                    <a:pt x="4111" y="10344"/>
                  </a:lnTo>
                  <a:lnTo>
                    <a:pt x="3940" y="10449"/>
                  </a:lnTo>
                  <a:lnTo>
                    <a:pt x="3778" y="10765"/>
                  </a:lnTo>
                  <a:lnTo>
                    <a:pt x="3616" y="11186"/>
                  </a:lnTo>
                  <a:lnTo>
                    <a:pt x="2969" y="13290"/>
                  </a:lnTo>
                  <a:lnTo>
                    <a:pt x="2915" y="13605"/>
                  </a:lnTo>
                  <a:lnTo>
                    <a:pt x="2807" y="13816"/>
                  </a:lnTo>
                  <a:lnTo>
                    <a:pt x="2699" y="13921"/>
                  </a:lnTo>
                  <a:lnTo>
                    <a:pt x="2537" y="14131"/>
                  </a:lnTo>
                  <a:lnTo>
                    <a:pt x="2267" y="14447"/>
                  </a:lnTo>
                  <a:lnTo>
                    <a:pt x="1790" y="14973"/>
                  </a:lnTo>
                  <a:lnTo>
                    <a:pt x="1358" y="15499"/>
                  </a:lnTo>
                  <a:lnTo>
                    <a:pt x="756" y="16235"/>
                  </a:lnTo>
                  <a:lnTo>
                    <a:pt x="108" y="17077"/>
                  </a:lnTo>
                  <a:lnTo>
                    <a:pt x="0" y="17392"/>
                  </a:lnTo>
                  <a:lnTo>
                    <a:pt x="0" y="17918"/>
                  </a:lnTo>
                  <a:lnTo>
                    <a:pt x="108" y="18234"/>
                  </a:lnTo>
                  <a:lnTo>
                    <a:pt x="378" y="18339"/>
                  </a:lnTo>
                  <a:lnTo>
                    <a:pt x="756" y="18339"/>
                  </a:lnTo>
                  <a:lnTo>
                    <a:pt x="1188" y="18129"/>
                  </a:lnTo>
                  <a:lnTo>
                    <a:pt x="1736" y="17918"/>
                  </a:lnTo>
                  <a:lnTo>
                    <a:pt x="2375" y="17603"/>
                  </a:lnTo>
                  <a:lnTo>
                    <a:pt x="3023" y="17182"/>
                  </a:lnTo>
                  <a:lnTo>
                    <a:pt x="3670" y="16656"/>
                  </a:lnTo>
                  <a:lnTo>
                    <a:pt x="4273" y="16130"/>
                  </a:lnTo>
                  <a:lnTo>
                    <a:pt x="4759" y="15709"/>
                  </a:lnTo>
                  <a:lnTo>
                    <a:pt x="5074" y="15394"/>
                  </a:lnTo>
                  <a:lnTo>
                    <a:pt x="5128" y="15288"/>
                  </a:lnTo>
                  <a:lnTo>
                    <a:pt x="5452" y="15288"/>
                  </a:lnTo>
                  <a:lnTo>
                    <a:pt x="5830" y="15183"/>
                  </a:lnTo>
                  <a:lnTo>
                    <a:pt x="6423" y="14868"/>
                  </a:lnTo>
                  <a:lnTo>
                    <a:pt x="7134" y="14552"/>
                  </a:lnTo>
                  <a:lnTo>
                    <a:pt x="7881" y="14236"/>
                  </a:lnTo>
                  <a:lnTo>
                    <a:pt x="8690" y="13921"/>
                  </a:lnTo>
                  <a:lnTo>
                    <a:pt x="9563" y="13710"/>
                  </a:lnTo>
                  <a:lnTo>
                    <a:pt x="10364" y="13605"/>
                  </a:lnTo>
                  <a:lnTo>
                    <a:pt x="10903" y="13710"/>
                  </a:lnTo>
                  <a:lnTo>
                    <a:pt x="11551" y="14131"/>
                  </a:lnTo>
                  <a:lnTo>
                    <a:pt x="12208" y="14657"/>
                  </a:lnTo>
                  <a:lnTo>
                    <a:pt x="12739" y="15288"/>
                  </a:lnTo>
                  <a:lnTo>
                    <a:pt x="13063" y="15919"/>
                  </a:lnTo>
                  <a:lnTo>
                    <a:pt x="13171" y="16340"/>
                  </a:lnTo>
                  <a:lnTo>
                    <a:pt x="13171" y="16656"/>
                  </a:lnTo>
                  <a:lnTo>
                    <a:pt x="13117" y="16971"/>
                  </a:lnTo>
                  <a:lnTo>
                    <a:pt x="12955" y="17392"/>
                  </a:lnTo>
                  <a:lnTo>
                    <a:pt x="12685" y="17603"/>
                  </a:lnTo>
                  <a:lnTo>
                    <a:pt x="12316" y="17918"/>
                  </a:lnTo>
                  <a:lnTo>
                    <a:pt x="11713" y="18234"/>
                  </a:lnTo>
                  <a:lnTo>
                    <a:pt x="11227" y="18655"/>
                  </a:lnTo>
                  <a:lnTo>
                    <a:pt x="10796" y="18970"/>
                  </a:lnTo>
                  <a:lnTo>
                    <a:pt x="10418" y="19286"/>
                  </a:lnTo>
                  <a:lnTo>
                    <a:pt x="10148" y="19601"/>
                  </a:lnTo>
                  <a:lnTo>
                    <a:pt x="9986" y="19812"/>
                  </a:lnTo>
                  <a:lnTo>
                    <a:pt x="9833" y="20127"/>
                  </a:lnTo>
                  <a:lnTo>
                    <a:pt x="9725" y="20338"/>
                  </a:lnTo>
                  <a:lnTo>
                    <a:pt x="9617" y="20864"/>
                  </a:lnTo>
                  <a:lnTo>
                    <a:pt x="9671" y="21179"/>
                  </a:lnTo>
                  <a:lnTo>
                    <a:pt x="9725" y="21390"/>
                  </a:lnTo>
                  <a:lnTo>
                    <a:pt x="9833" y="21600"/>
                  </a:lnTo>
                  <a:lnTo>
                    <a:pt x="9986" y="21600"/>
                  </a:lnTo>
                  <a:lnTo>
                    <a:pt x="10148" y="21495"/>
                  </a:lnTo>
                  <a:lnTo>
                    <a:pt x="10364" y="21495"/>
                  </a:lnTo>
                  <a:lnTo>
                    <a:pt x="11983" y="21179"/>
                  </a:lnTo>
                  <a:lnTo>
                    <a:pt x="12532" y="20969"/>
                  </a:lnTo>
                  <a:lnTo>
                    <a:pt x="12739" y="20864"/>
                  </a:lnTo>
                  <a:lnTo>
                    <a:pt x="12901" y="20758"/>
                  </a:lnTo>
                  <a:lnTo>
                    <a:pt x="13009" y="20653"/>
                  </a:lnTo>
                  <a:lnTo>
                    <a:pt x="13063" y="20653"/>
                  </a:lnTo>
                  <a:lnTo>
                    <a:pt x="13171" y="20548"/>
                  </a:lnTo>
                  <a:lnTo>
                    <a:pt x="13386" y="20443"/>
                  </a:lnTo>
                  <a:lnTo>
                    <a:pt x="13764" y="20127"/>
                  </a:lnTo>
                  <a:lnTo>
                    <a:pt x="14196" y="19812"/>
                  </a:lnTo>
                  <a:lnTo>
                    <a:pt x="15123" y="19181"/>
                  </a:lnTo>
                  <a:lnTo>
                    <a:pt x="15492" y="18865"/>
                  </a:lnTo>
                  <a:lnTo>
                    <a:pt x="15815" y="18655"/>
                  </a:lnTo>
                  <a:lnTo>
                    <a:pt x="16301" y="18234"/>
                  </a:lnTo>
                  <a:lnTo>
                    <a:pt x="16625" y="17603"/>
                  </a:lnTo>
                  <a:lnTo>
                    <a:pt x="16841" y="16866"/>
                  </a:lnTo>
                  <a:lnTo>
                    <a:pt x="17003" y="16340"/>
                  </a:lnTo>
                  <a:lnTo>
                    <a:pt x="17381" y="15183"/>
                  </a:lnTo>
                  <a:lnTo>
                    <a:pt x="17867" y="14026"/>
                  </a:lnTo>
                  <a:lnTo>
                    <a:pt x="18406" y="12974"/>
                  </a:lnTo>
                  <a:lnTo>
                    <a:pt x="19000" y="12132"/>
                  </a:lnTo>
                  <a:lnTo>
                    <a:pt x="19486" y="11396"/>
                  </a:lnTo>
                  <a:lnTo>
                    <a:pt x="19918" y="10870"/>
                  </a:lnTo>
                  <a:lnTo>
                    <a:pt x="20188" y="10449"/>
                  </a:lnTo>
                  <a:lnTo>
                    <a:pt x="20305" y="10344"/>
                  </a:lnTo>
                  <a:lnTo>
                    <a:pt x="21591" y="9082"/>
                  </a:lnTo>
                  <a:lnTo>
                    <a:pt x="21591" y="999"/>
                  </a:lnTo>
                  <a:lnTo>
                    <a:pt x="21600" y="0"/>
                  </a:lnTo>
                  <a:lnTo>
                    <a:pt x="20781" y="53"/>
                  </a:lnTo>
                  <a:close/>
                </a:path>
              </a:pathLst>
            </a:custGeom>
            <a:solidFill>
              <a:srgbClr val="006E6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3" name="Linie"/>
            <p:cNvSpPr/>
            <p:nvPr/>
          </p:nvSpPr>
          <p:spPr>
            <a:xfrm>
              <a:off x="6019800" y="0"/>
              <a:ext cx="3124200" cy="1209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4677"/>
                  </a:moveTo>
                  <a:lnTo>
                    <a:pt x="7639" y="5669"/>
                  </a:lnTo>
                  <a:lnTo>
                    <a:pt x="7606" y="6718"/>
                  </a:lnTo>
                  <a:lnTo>
                    <a:pt x="10141" y="7313"/>
                  </a:lnTo>
                  <a:lnTo>
                    <a:pt x="10899" y="7569"/>
                  </a:lnTo>
                  <a:lnTo>
                    <a:pt x="7474" y="8249"/>
                  </a:lnTo>
                  <a:lnTo>
                    <a:pt x="6948" y="8759"/>
                  </a:lnTo>
                  <a:lnTo>
                    <a:pt x="7079" y="9524"/>
                  </a:lnTo>
                  <a:lnTo>
                    <a:pt x="7376" y="9950"/>
                  </a:lnTo>
                  <a:lnTo>
                    <a:pt x="10800" y="9439"/>
                  </a:lnTo>
                  <a:lnTo>
                    <a:pt x="11854" y="10120"/>
                  </a:lnTo>
                  <a:lnTo>
                    <a:pt x="6849" y="13946"/>
                  </a:lnTo>
                  <a:lnTo>
                    <a:pt x="6761" y="15194"/>
                  </a:lnTo>
                  <a:lnTo>
                    <a:pt x="88" y="20523"/>
                  </a:lnTo>
                  <a:lnTo>
                    <a:pt x="0" y="21430"/>
                  </a:lnTo>
                  <a:lnTo>
                    <a:pt x="296" y="21600"/>
                  </a:lnTo>
                  <a:lnTo>
                    <a:pt x="7288" y="15987"/>
                  </a:lnTo>
                  <a:lnTo>
                    <a:pt x="9395" y="17008"/>
                  </a:lnTo>
                  <a:lnTo>
                    <a:pt x="12710" y="14372"/>
                  </a:lnTo>
                  <a:lnTo>
                    <a:pt x="15739" y="13181"/>
                  </a:lnTo>
                  <a:lnTo>
                    <a:pt x="17254" y="10431"/>
                  </a:lnTo>
                  <a:lnTo>
                    <a:pt x="18790" y="9638"/>
                  </a:lnTo>
                  <a:lnTo>
                    <a:pt x="20371" y="9298"/>
                  </a:lnTo>
                  <a:lnTo>
                    <a:pt x="21600" y="9354"/>
                  </a:lnTo>
                  <a:lnTo>
                    <a:pt x="21600" y="0"/>
                  </a:lnTo>
                  <a:lnTo>
                    <a:pt x="21227" y="85"/>
                  </a:lnTo>
                  <a:lnTo>
                    <a:pt x="20107" y="142"/>
                  </a:lnTo>
                  <a:lnTo>
                    <a:pt x="18461" y="992"/>
                  </a:lnTo>
                  <a:lnTo>
                    <a:pt x="18033" y="2041"/>
                  </a:lnTo>
                  <a:lnTo>
                    <a:pt x="15278" y="3373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2E8886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4" name="Form"/>
            <p:cNvSpPr/>
            <p:nvPr/>
          </p:nvSpPr>
          <p:spPr>
            <a:xfrm>
              <a:off x="5713412" y="1493837"/>
              <a:ext cx="295276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6480"/>
                  </a:lnTo>
                  <a:lnTo>
                    <a:pt x="20899" y="9720"/>
                  </a:lnTo>
                  <a:lnTo>
                    <a:pt x="15996" y="17280"/>
                  </a:lnTo>
                  <a:lnTo>
                    <a:pt x="11792" y="19440"/>
                  </a:lnTo>
                  <a:lnTo>
                    <a:pt x="5488" y="21600"/>
                  </a:lnTo>
                  <a:lnTo>
                    <a:pt x="3386" y="21600"/>
                  </a:lnTo>
                  <a:lnTo>
                    <a:pt x="1985" y="20520"/>
                  </a:lnTo>
                  <a:lnTo>
                    <a:pt x="0" y="17280"/>
                  </a:lnTo>
                  <a:lnTo>
                    <a:pt x="0" y="1296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5" name="Form"/>
            <p:cNvSpPr/>
            <p:nvPr/>
          </p:nvSpPr>
          <p:spPr>
            <a:xfrm>
              <a:off x="5999162" y="1360487"/>
              <a:ext cx="29368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1080"/>
                  </a:lnTo>
                  <a:lnTo>
                    <a:pt x="20899" y="4320"/>
                  </a:lnTo>
                  <a:lnTo>
                    <a:pt x="19498" y="7560"/>
                  </a:lnTo>
                  <a:lnTo>
                    <a:pt x="15295" y="16200"/>
                  </a:lnTo>
                  <a:lnTo>
                    <a:pt x="11909" y="19440"/>
                  </a:lnTo>
                  <a:lnTo>
                    <a:pt x="7706" y="21600"/>
                  </a:lnTo>
                  <a:lnTo>
                    <a:pt x="2102" y="21600"/>
                  </a:lnTo>
                  <a:lnTo>
                    <a:pt x="0" y="108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6" name="Form"/>
            <p:cNvSpPr/>
            <p:nvPr/>
          </p:nvSpPr>
          <p:spPr>
            <a:xfrm>
              <a:off x="6094412" y="476250"/>
              <a:ext cx="838201" cy="436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21129"/>
                  </a:lnTo>
                  <a:lnTo>
                    <a:pt x="246" y="19715"/>
                  </a:lnTo>
                  <a:lnTo>
                    <a:pt x="246" y="18772"/>
                  </a:lnTo>
                  <a:lnTo>
                    <a:pt x="493" y="17830"/>
                  </a:lnTo>
                  <a:lnTo>
                    <a:pt x="739" y="17359"/>
                  </a:lnTo>
                  <a:lnTo>
                    <a:pt x="1478" y="16887"/>
                  </a:lnTo>
                  <a:lnTo>
                    <a:pt x="3162" y="15945"/>
                  </a:lnTo>
                  <a:lnTo>
                    <a:pt x="5626" y="14060"/>
                  </a:lnTo>
                  <a:lnTo>
                    <a:pt x="8583" y="11232"/>
                  </a:lnTo>
                  <a:lnTo>
                    <a:pt x="10307" y="9425"/>
                  </a:lnTo>
                  <a:lnTo>
                    <a:pt x="12278" y="7540"/>
                  </a:lnTo>
                  <a:lnTo>
                    <a:pt x="16179" y="3770"/>
                  </a:lnTo>
                  <a:lnTo>
                    <a:pt x="18151" y="2356"/>
                  </a:lnTo>
                  <a:lnTo>
                    <a:pt x="19629" y="943"/>
                  </a:lnTo>
                  <a:lnTo>
                    <a:pt x="20614" y="471"/>
                  </a:lnTo>
                  <a:lnTo>
                    <a:pt x="21354" y="0"/>
                  </a:lnTo>
                  <a:lnTo>
                    <a:pt x="21600" y="0"/>
                  </a:lnTo>
                  <a:lnTo>
                    <a:pt x="21354" y="471"/>
                  </a:lnTo>
                  <a:lnTo>
                    <a:pt x="19875" y="1885"/>
                  </a:lnTo>
                  <a:lnTo>
                    <a:pt x="18890" y="3299"/>
                  </a:lnTo>
                  <a:lnTo>
                    <a:pt x="17904" y="4241"/>
                  </a:lnTo>
                  <a:lnTo>
                    <a:pt x="16179" y="6127"/>
                  </a:lnTo>
                  <a:lnTo>
                    <a:pt x="13962" y="8483"/>
                  </a:lnTo>
                  <a:lnTo>
                    <a:pt x="11293" y="11232"/>
                  </a:lnTo>
                  <a:lnTo>
                    <a:pt x="5379" y="17359"/>
                  </a:lnTo>
                  <a:lnTo>
                    <a:pt x="2669" y="19715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" name="Form"/>
            <p:cNvSpPr/>
            <p:nvPr/>
          </p:nvSpPr>
          <p:spPr>
            <a:xfrm>
              <a:off x="5835650" y="760412"/>
              <a:ext cx="1144588" cy="485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44" y="15247"/>
                  </a:moveTo>
                  <a:lnTo>
                    <a:pt x="903" y="17788"/>
                  </a:lnTo>
                  <a:lnTo>
                    <a:pt x="361" y="19906"/>
                  </a:lnTo>
                  <a:lnTo>
                    <a:pt x="181" y="21176"/>
                  </a:lnTo>
                  <a:lnTo>
                    <a:pt x="0" y="21600"/>
                  </a:lnTo>
                  <a:lnTo>
                    <a:pt x="1444" y="19482"/>
                  </a:lnTo>
                  <a:lnTo>
                    <a:pt x="2527" y="17788"/>
                  </a:lnTo>
                  <a:lnTo>
                    <a:pt x="3249" y="16518"/>
                  </a:lnTo>
                  <a:lnTo>
                    <a:pt x="3610" y="16094"/>
                  </a:lnTo>
                  <a:lnTo>
                    <a:pt x="3791" y="16094"/>
                  </a:lnTo>
                  <a:lnTo>
                    <a:pt x="4332" y="15671"/>
                  </a:lnTo>
                  <a:lnTo>
                    <a:pt x="5054" y="15247"/>
                  </a:lnTo>
                  <a:lnTo>
                    <a:pt x="5957" y="14400"/>
                  </a:lnTo>
                  <a:lnTo>
                    <a:pt x="8273" y="12706"/>
                  </a:lnTo>
                  <a:lnTo>
                    <a:pt x="11161" y="11012"/>
                  </a:lnTo>
                  <a:lnTo>
                    <a:pt x="13869" y="8894"/>
                  </a:lnTo>
                  <a:lnTo>
                    <a:pt x="16365" y="7200"/>
                  </a:lnTo>
                  <a:lnTo>
                    <a:pt x="17268" y="6353"/>
                  </a:lnTo>
                  <a:lnTo>
                    <a:pt x="18170" y="5929"/>
                  </a:lnTo>
                  <a:lnTo>
                    <a:pt x="18712" y="5506"/>
                  </a:lnTo>
                  <a:lnTo>
                    <a:pt x="19073" y="4659"/>
                  </a:lnTo>
                  <a:lnTo>
                    <a:pt x="19614" y="4235"/>
                  </a:lnTo>
                  <a:lnTo>
                    <a:pt x="20878" y="2118"/>
                  </a:lnTo>
                  <a:lnTo>
                    <a:pt x="21419" y="1271"/>
                  </a:lnTo>
                  <a:lnTo>
                    <a:pt x="21600" y="424"/>
                  </a:lnTo>
                  <a:lnTo>
                    <a:pt x="21419" y="0"/>
                  </a:lnTo>
                  <a:lnTo>
                    <a:pt x="16365" y="0"/>
                  </a:lnTo>
                  <a:lnTo>
                    <a:pt x="15463" y="1271"/>
                  </a:lnTo>
                  <a:lnTo>
                    <a:pt x="14591" y="2965"/>
                  </a:lnTo>
                  <a:lnTo>
                    <a:pt x="14049" y="3812"/>
                  </a:lnTo>
                  <a:lnTo>
                    <a:pt x="13508" y="4235"/>
                  </a:lnTo>
                  <a:lnTo>
                    <a:pt x="12786" y="4235"/>
                  </a:lnTo>
                  <a:lnTo>
                    <a:pt x="11703" y="4659"/>
                  </a:lnTo>
                  <a:lnTo>
                    <a:pt x="10439" y="5929"/>
                  </a:lnTo>
                  <a:lnTo>
                    <a:pt x="9356" y="7624"/>
                  </a:lnTo>
                  <a:lnTo>
                    <a:pt x="8634" y="8894"/>
                  </a:lnTo>
                  <a:lnTo>
                    <a:pt x="8273" y="9318"/>
                  </a:lnTo>
                  <a:lnTo>
                    <a:pt x="7731" y="9741"/>
                  </a:lnTo>
                  <a:lnTo>
                    <a:pt x="5235" y="9741"/>
                  </a:lnTo>
                  <a:lnTo>
                    <a:pt x="3430" y="11435"/>
                  </a:lnTo>
                  <a:lnTo>
                    <a:pt x="1444" y="15247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8" name="Form"/>
            <p:cNvSpPr/>
            <p:nvPr/>
          </p:nvSpPr>
          <p:spPr>
            <a:xfrm>
              <a:off x="5330825" y="561975"/>
              <a:ext cx="3810001" cy="1398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7" y="883"/>
                  </a:moveTo>
                  <a:lnTo>
                    <a:pt x="20462" y="1177"/>
                  </a:lnTo>
                  <a:lnTo>
                    <a:pt x="20146" y="1324"/>
                  </a:lnTo>
                  <a:lnTo>
                    <a:pt x="19767" y="1324"/>
                  </a:lnTo>
                  <a:lnTo>
                    <a:pt x="19659" y="1471"/>
                  </a:lnTo>
                  <a:lnTo>
                    <a:pt x="19388" y="1618"/>
                  </a:lnTo>
                  <a:lnTo>
                    <a:pt x="19008" y="1912"/>
                  </a:lnTo>
                  <a:lnTo>
                    <a:pt x="18575" y="2182"/>
                  </a:lnTo>
                  <a:lnTo>
                    <a:pt x="18250" y="2476"/>
                  </a:lnTo>
                  <a:lnTo>
                    <a:pt x="17816" y="2770"/>
                  </a:lnTo>
                  <a:lnTo>
                    <a:pt x="17663" y="2918"/>
                  </a:lnTo>
                  <a:lnTo>
                    <a:pt x="17392" y="3212"/>
                  </a:lnTo>
                  <a:lnTo>
                    <a:pt x="17121" y="3359"/>
                  </a:lnTo>
                  <a:lnTo>
                    <a:pt x="16796" y="4094"/>
                  </a:lnTo>
                  <a:lnTo>
                    <a:pt x="16633" y="4683"/>
                  </a:lnTo>
                  <a:lnTo>
                    <a:pt x="16579" y="5418"/>
                  </a:lnTo>
                  <a:lnTo>
                    <a:pt x="16579" y="6007"/>
                  </a:lnTo>
                  <a:lnTo>
                    <a:pt x="16633" y="6595"/>
                  </a:lnTo>
                  <a:lnTo>
                    <a:pt x="16633" y="7478"/>
                  </a:lnTo>
                  <a:lnTo>
                    <a:pt x="16471" y="7919"/>
                  </a:lnTo>
                  <a:lnTo>
                    <a:pt x="16200" y="8066"/>
                  </a:lnTo>
                  <a:lnTo>
                    <a:pt x="15875" y="7772"/>
                  </a:lnTo>
                  <a:lnTo>
                    <a:pt x="15496" y="7331"/>
                  </a:lnTo>
                  <a:lnTo>
                    <a:pt x="14963" y="6742"/>
                  </a:lnTo>
                  <a:lnTo>
                    <a:pt x="14421" y="6448"/>
                  </a:lnTo>
                  <a:lnTo>
                    <a:pt x="13933" y="6301"/>
                  </a:lnTo>
                  <a:lnTo>
                    <a:pt x="13608" y="6301"/>
                  </a:lnTo>
                  <a:lnTo>
                    <a:pt x="13446" y="6448"/>
                  </a:lnTo>
                  <a:lnTo>
                    <a:pt x="13175" y="6742"/>
                  </a:lnTo>
                  <a:lnTo>
                    <a:pt x="12633" y="7625"/>
                  </a:lnTo>
                  <a:lnTo>
                    <a:pt x="12425" y="8066"/>
                  </a:lnTo>
                  <a:lnTo>
                    <a:pt x="12209" y="8360"/>
                  </a:lnTo>
                  <a:lnTo>
                    <a:pt x="12046" y="8655"/>
                  </a:lnTo>
                  <a:lnTo>
                    <a:pt x="11992" y="8802"/>
                  </a:lnTo>
                  <a:lnTo>
                    <a:pt x="11829" y="8802"/>
                  </a:lnTo>
                  <a:lnTo>
                    <a:pt x="11613" y="8949"/>
                  </a:lnTo>
                  <a:lnTo>
                    <a:pt x="11396" y="8949"/>
                  </a:lnTo>
                  <a:lnTo>
                    <a:pt x="10963" y="9096"/>
                  </a:lnTo>
                  <a:lnTo>
                    <a:pt x="10800" y="9096"/>
                  </a:lnTo>
                  <a:lnTo>
                    <a:pt x="10637" y="8949"/>
                  </a:lnTo>
                  <a:lnTo>
                    <a:pt x="9888" y="8949"/>
                  </a:lnTo>
                  <a:lnTo>
                    <a:pt x="9509" y="9096"/>
                  </a:lnTo>
                  <a:lnTo>
                    <a:pt x="9184" y="9243"/>
                  </a:lnTo>
                  <a:lnTo>
                    <a:pt x="8859" y="9243"/>
                  </a:lnTo>
                  <a:lnTo>
                    <a:pt x="8642" y="9390"/>
                  </a:lnTo>
                  <a:lnTo>
                    <a:pt x="8533" y="9537"/>
                  </a:lnTo>
                  <a:lnTo>
                    <a:pt x="8479" y="9684"/>
                  </a:lnTo>
                  <a:lnTo>
                    <a:pt x="8317" y="9832"/>
                  </a:lnTo>
                  <a:lnTo>
                    <a:pt x="7937" y="9979"/>
                  </a:lnTo>
                  <a:lnTo>
                    <a:pt x="7558" y="10273"/>
                  </a:lnTo>
                  <a:lnTo>
                    <a:pt x="6809" y="10273"/>
                  </a:lnTo>
                  <a:lnTo>
                    <a:pt x="5996" y="10714"/>
                  </a:lnTo>
                  <a:lnTo>
                    <a:pt x="5563" y="11303"/>
                  </a:lnTo>
                  <a:lnTo>
                    <a:pt x="5400" y="11597"/>
                  </a:lnTo>
                  <a:lnTo>
                    <a:pt x="4858" y="11597"/>
                  </a:lnTo>
                  <a:lnTo>
                    <a:pt x="4542" y="11450"/>
                  </a:lnTo>
                  <a:lnTo>
                    <a:pt x="4163" y="11597"/>
                  </a:lnTo>
                  <a:lnTo>
                    <a:pt x="4000" y="11744"/>
                  </a:lnTo>
                  <a:lnTo>
                    <a:pt x="3892" y="12038"/>
                  </a:lnTo>
                  <a:lnTo>
                    <a:pt x="3838" y="12479"/>
                  </a:lnTo>
                  <a:lnTo>
                    <a:pt x="3784" y="13068"/>
                  </a:lnTo>
                  <a:lnTo>
                    <a:pt x="3675" y="13362"/>
                  </a:lnTo>
                  <a:lnTo>
                    <a:pt x="3513" y="13509"/>
                  </a:lnTo>
                  <a:lnTo>
                    <a:pt x="3133" y="13951"/>
                  </a:lnTo>
                  <a:lnTo>
                    <a:pt x="2700" y="14392"/>
                  </a:lnTo>
                  <a:lnTo>
                    <a:pt x="2321" y="14539"/>
                  </a:lnTo>
                  <a:lnTo>
                    <a:pt x="2005" y="14686"/>
                  </a:lnTo>
                  <a:lnTo>
                    <a:pt x="1625" y="15127"/>
                  </a:lnTo>
                  <a:lnTo>
                    <a:pt x="1355" y="15716"/>
                  </a:lnTo>
                  <a:lnTo>
                    <a:pt x="1246" y="15863"/>
                  </a:lnTo>
                  <a:lnTo>
                    <a:pt x="1138" y="16157"/>
                  </a:lnTo>
                  <a:lnTo>
                    <a:pt x="975" y="16157"/>
                  </a:lnTo>
                  <a:lnTo>
                    <a:pt x="867" y="16010"/>
                  </a:lnTo>
                  <a:lnTo>
                    <a:pt x="813" y="16010"/>
                  </a:lnTo>
                  <a:lnTo>
                    <a:pt x="0" y="16451"/>
                  </a:lnTo>
                  <a:lnTo>
                    <a:pt x="108" y="16893"/>
                  </a:lnTo>
                  <a:lnTo>
                    <a:pt x="379" y="17040"/>
                  </a:lnTo>
                  <a:lnTo>
                    <a:pt x="759" y="17040"/>
                  </a:lnTo>
                  <a:lnTo>
                    <a:pt x="1192" y="16746"/>
                  </a:lnTo>
                  <a:lnTo>
                    <a:pt x="1734" y="16451"/>
                  </a:lnTo>
                  <a:lnTo>
                    <a:pt x="2375" y="16010"/>
                  </a:lnTo>
                  <a:lnTo>
                    <a:pt x="3025" y="15422"/>
                  </a:lnTo>
                  <a:lnTo>
                    <a:pt x="3675" y="14686"/>
                  </a:lnTo>
                  <a:lnTo>
                    <a:pt x="4271" y="13951"/>
                  </a:lnTo>
                  <a:lnTo>
                    <a:pt x="4759" y="13362"/>
                  </a:lnTo>
                  <a:lnTo>
                    <a:pt x="5075" y="12921"/>
                  </a:lnTo>
                  <a:lnTo>
                    <a:pt x="5129" y="12774"/>
                  </a:lnTo>
                  <a:lnTo>
                    <a:pt x="5454" y="12774"/>
                  </a:lnTo>
                  <a:lnTo>
                    <a:pt x="5833" y="12627"/>
                  </a:lnTo>
                  <a:lnTo>
                    <a:pt x="6429" y="12185"/>
                  </a:lnTo>
                  <a:lnTo>
                    <a:pt x="7134" y="11744"/>
                  </a:lnTo>
                  <a:lnTo>
                    <a:pt x="7883" y="11303"/>
                  </a:lnTo>
                  <a:lnTo>
                    <a:pt x="8696" y="10861"/>
                  </a:lnTo>
                  <a:lnTo>
                    <a:pt x="9563" y="10567"/>
                  </a:lnTo>
                  <a:lnTo>
                    <a:pt x="10367" y="10420"/>
                  </a:lnTo>
                  <a:lnTo>
                    <a:pt x="10637" y="10420"/>
                  </a:lnTo>
                  <a:lnTo>
                    <a:pt x="10963" y="10714"/>
                  </a:lnTo>
                  <a:lnTo>
                    <a:pt x="11667" y="11303"/>
                  </a:lnTo>
                  <a:lnTo>
                    <a:pt x="12100" y="11744"/>
                  </a:lnTo>
                  <a:lnTo>
                    <a:pt x="12480" y="12332"/>
                  </a:lnTo>
                  <a:lnTo>
                    <a:pt x="12796" y="13068"/>
                  </a:lnTo>
                  <a:lnTo>
                    <a:pt x="13012" y="13803"/>
                  </a:lnTo>
                  <a:lnTo>
                    <a:pt x="13067" y="14392"/>
                  </a:lnTo>
                  <a:lnTo>
                    <a:pt x="12958" y="15127"/>
                  </a:lnTo>
                  <a:lnTo>
                    <a:pt x="12850" y="15422"/>
                  </a:lnTo>
                  <a:lnTo>
                    <a:pt x="12687" y="15716"/>
                  </a:lnTo>
                  <a:lnTo>
                    <a:pt x="12425" y="16010"/>
                  </a:lnTo>
                  <a:lnTo>
                    <a:pt x="12155" y="16304"/>
                  </a:lnTo>
                  <a:lnTo>
                    <a:pt x="11559" y="16746"/>
                  </a:lnTo>
                  <a:lnTo>
                    <a:pt x="11071" y="17187"/>
                  </a:lnTo>
                  <a:lnTo>
                    <a:pt x="10637" y="17628"/>
                  </a:lnTo>
                  <a:lnTo>
                    <a:pt x="10312" y="18217"/>
                  </a:lnTo>
                  <a:lnTo>
                    <a:pt x="10041" y="18511"/>
                  </a:lnTo>
                  <a:lnTo>
                    <a:pt x="9834" y="18952"/>
                  </a:lnTo>
                  <a:lnTo>
                    <a:pt x="9617" y="19835"/>
                  </a:lnTo>
                  <a:lnTo>
                    <a:pt x="9563" y="20423"/>
                  </a:lnTo>
                  <a:lnTo>
                    <a:pt x="9617" y="21012"/>
                  </a:lnTo>
                  <a:lnTo>
                    <a:pt x="9834" y="21600"/>
                  </a:lnTo>
                  <a:lnTo>
                    <a:pt x="9987" y="21600"/>
                  </a:lnTo>
                  <a:lnTo>
                    <a:pt x="10150" y="21453"/>
                  </a:lnTo>
                  <a:lnTo>
                    <a:pt x="10367" y="21453"/>
                  </a:lnTo>
                  <a:lnTo>
                    <a:pt x="11450" y="21159"/>
                  </a:lnTo>
                  <a:lnTo>
                    <a:pt x="11992" y="21159"/>
                  </a:lnTo>
                  <a:lnTo>
                    <a:pt x="12534" y="21012"/>
                  </a:lnTo>
                  <a:lnTo>
                    <a:pt x="12741" y="21012"/>
                  </a:lnTo>
                  <a:lnTo>
                    <a:pt x="12904" y="20864"/>
                  </a:lnTo>
                  <a:lnTo>
                    <a:pt x="13067" y="20864"/>
                  </a:lnTo>
                  <a:lnTo>
                    <a:pt x="13392" y="20423"/>
                  </a:lnTo>
                  <a:lnTo>
                    <a:pt x="13771" y="19982"/>
                  </a:lnTo>
                  <a:lnTo>
                    <a:pt x="14204" y="19393"/>
                  </a:lnTo>
                  <a:lnTo>
                    <a:pt x="15125" y="18217"/>
                  </a:lnTo>
                  <a:lnTo>
                    <a:pt x="15496" y="17775"/>
                  </a:lnTo>
                  <a:lnTo>
                    <a:pt x="15821" y="17481"/>
                  </a:lnTo>
                  <a:lnTo>
                    <a:pt x="16308" y="16893"/>
                  </a:lnTo>
                  <a:lnTo>
                    <a:pt x="16633" y="16010"/>
                  </a:lnTo>
                  <a:lnTo>
                    <a:pt x="16850" y="14980"/>
                  </a:lnTo>
                  <a:lnTo>
                    <a:pt x="17013" y="14245"/>
                  </a:lnTo>
                  <a:lnTo>
                    <a:pt x="17392" y="12627"/>
                  </a:lnTo>
                  <a:lnTo>
                    <a:pt x="17871" y="11008"/>
                  </a:lnTo>
                  <a:lnTo>
                    <a:pt x="18412" y="9537"/>
                  </a:lnTo>
                  <a:lnTo>
                    <a:pt x="19008" y="8360"/>
                  </a:lnTo>
                  <a:lnTo>
                    <a:pt x="19496" y="7331"/>
                  </a:lnTo>
                  <a:lnTo>
                    <a:pt x="19929" y="6595"/>
                  </a:lnTo>
                  <a:lnTo>
                    <a:pt x="20200" y="6007"/>
                  </a:lnTo>
                  <a:lnTo>
                    <a:pt x="20309" y="5860"/>
                  </a:lnTo>
                  <a:lnTo>
                    <a:pt x="21600" y="4094"/>
                  </a:lnTo>
                  <a:lnTo>
                    <a:pt x="21600" y="0"/>
                  </a:lnTo>
                  <a:lnTo>
                    <a:pt x="21167" y="441"/>
                  </a:lnTo>
                  <a:lnTo>
                    <a:pt x="20787" y="883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9" name="Form"/>
            <p:cNvSpPr/>
            <p:nvPr/>
          </p:nvSpPr>
          <p:spPr>
            <a:xfrm>
              <a:off x="6094412" y="504825"/>
              <a:ext cx="915988" cy="409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8" y="20591"/>
                  </a:moveTo>
                  <a:lnTo>
                    <a:pt x="236" y="21600"/>
                  </a:lnTo>
                  <a:lnTo>
                    <a:pt x="0" y="21600"/>
                  </a:lnTo>
                  <a:lnTo>
                    <a:pt x="11978" y="9497"/>
                  </a:lnTo>
                  <a:lnTo>
                    <a:pt x="20422" y="0"/>
                  </a:lnTo>
                  <a:lnTo>
                    <a:pt x="20657" y="504"/>
                  </a:lnTo>
                  <a:lnTo>
                    <a:pt x="21364" y="1513"/>
                  </a:lnTo>
                  <a:lnTo>
                    <a:pt x="21600" y="2017"/>
                  </a:lnTo>
                  <a:lnTo>
                    <a:pt x="21600" y="3026"/>
                  </a:lnTo>
                  <a:lnTo>
                    <a:pt x="21364" y="3530"/>
                  </a:lnTo>
                  <a:lnTo>
                    <a:pt x="20657" y="4539"/>
                  </a:lnTo>
                  <a:lnTo>
                    <a:pt x="19715" y="5547"/>
                  </a:lnTo>
                  <a:lnTo>
                    <a:pt x="17594" y="7060"/>
                  </a:lnTo>
                  <a:lnTo>
                    <a:pt x="15002" y="9497"/>
                  </a:lnTo>
                  <a:lnTo>
                    <a:pt x="11978" y="12019"/>
                  </a:lnTo>
                  <a:lnTo>
                    <a:pt x="5852" y="17061"/>
                  </a:lnTo>
                  <a:lnTo>
                    <a:pt x="3260" y="19079"/>
                  </a:lnTo>
                  <a:lnTo>
                    <a:pt x="1178" y="2059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62" name="Gruppieren"/>
            <p:cNvGrpSpPr/>
            <p:nvPr/>
          </p:nvGrpSpPr>
          <p:grpSpPr>
            <a:xfrm>
              <a:off x="8454231" y="168275"/>
              <a:ext cx="12701" cy="1"/>
              <a:chOff x="0" y="0"/>
              <a:chExt cx="12700" cy="0"/>
            </a:xfrm>
          </p:grpSpPr>
          <p:sp>
            <p:nvSpPr>
              <p:cNvPr id="60" name="Linie"/>
              <p:cNvSpPr/>
              <p:nvPr/>
            </p:nvSpPr>
            <p:spPr>
              <a:xfrm>
                <a:off x="0" y="0"/>
                <a:ext cx="12700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Linie"/>
              <p:cNvSpPr/>
              <p:nvPr/>
            </p:nvSpPr>
            <p:spPr>
              <a:xfrm flipH="1" flipV="1">
                <a:off x="0" y="0"/>
                <a:ext cx="12700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63" name="Linie"/>
            <p:cNvSpPr/>
            <p:nvPr/>
          </p:nvSpPr>
          <p:spPr>
            <a:xfrm>
              <a:off x="6094412" y="304800"/>
              <a:ext cx="1136651" cy="608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880" y="338"/>
                  </a:moveTo>
                  <a:lnTo>
                    <a:pt x="17739" y="2369"/>
                  </a:lnTo>
                  <a:lnTo>
                    <a:pt x="15536" y="4737"/>
                  </a:lnTo>
                  <a:lnTo>
                    <a:pt x="15355" y="5076"/>
                  </a:lnTo>
                  <a:lnTo>
                    <a:pt x="14631" y="5752"/>
                  </a:lnTo>
                  <a:lnTo>
                    <a:pt x="12821" y="7783"/>
                  </a:lnTo>
                  <a:lnTo>
                    <a:pt x="11192" y="9475"/>
                  </a:lnTo>
                  <a:lnTo>
                    <a:pt x="9231" y="11167"/>
                  </a:lnTo>
                  <a:lnTo>
                    <a:pt x="5611" y="14156"/>
                  </a:lnTo>
                  <a:lnTo>
                    <a:pt x="3952" y="15171"/>
                  </a:lnTo>
                  <a:lnTo>
                    <a:pt x="2685" y="16186"/>
                  </a:lnTo>
                  <a:lnTo>
                    <a:pt x="1599" y="17201"/>
                  </a:lnTo>
                  <a:lnTo>
                    <a:pt x="1086" y="17539"/>
                  </a:lnTo>
                  <a:lnTo>
                    <a:pt x="362" y="18555"/>
                  </a:lnTo>
                  <a:lnTo>
                    <a:pt x="0" y="19908"/>
                  </a:lnTo>
                  <a:lnTo>
                    <a:pt x="0" y="21600"/>
                  </a:lnTo>
                  <a:lnTo>
                    <a:pt x="905" y="19908"/>
                  </a:lnTo>
                  <a:lnTo>
                    <a:pt x="1599" y="18893"/>
                  </a:lnTo>
                  <a:lnTo>
                    <a:pt x="2323" y="17878"/>
                  </a:lnTo>
                  <a:lnTo>
                    <a:pt x="3047" y="17539"/>
                  </a:lnTo>
                  <a:lnTo>
                    <a:pt x="3952" y="16863"/>
                  </a:lnTo>
                  <a:lnTo>
                    <a:pt x="6154" y="15171"/>
                  </a:lnTo>
                  <a:lnTo>
                    <a:pt x="7240" y="14156"/>
                  </a:lnTo>
                  <a:lnTo>
                    <a:pt x="8145" y="13479"/>
                  </a:lnTo>
                  <a:lnTo>
                    <a:pt x="8869" y="12858"/>
                  </a:lnTo>
                  <a:lnTo>
                    <a:pt x="9412" y="12520"/>
                  </a:lnTo>
                  <a:lnTo>
                    <a:pt x="9955" y="11843"/>
                  </a:lnTo>
                  <a:lnTo>
                    <a:pt x="11011" y="10490"/>
                  </a:lnTo>
                  <a:lnTo>
                    <a:pt x="12640" y="8798"/>
                  </a:lnTo>
                  <a:lnTo>
                    <a:pt x="14269" y="6768"/>
                  </a:lnTo>
                  <a:lnTo>
                    <a:pt x="15898" y="5076"/>
                  </a:lnTo>
                  <a:lnTo>
                    <a:pt x="17377" y="3384"/>
                  </a:lnTo>
                  <a:lnTo>
                    <a:pt x="18463" y="2369"/>
                  </a:lnTo>
                  <a:lnTo>
                    <a:pt x="18975" y="2030"/>
                  </a:lnTo>
                  <a:lnTo>
                    <a:pt x="19518" y="1692"/>
                  </a:lnTo>
                  <a:lnTo>
                    <a:pt x="20423" y="1015"/>
                  </a:lnTo>
                  <a:lnTo>
                    <a:pt x="21509" y="0"/>
                  </a:lnTo>
                  <a:lnTo>
                    <a:pt x="19880" y="338"/>
                  </a:lnTo>
                  <a:lnTo>
                    <a:pt x="21600" y="3553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4" name="Linie"/>
            <p:cNvSpPr/>
            <p:nvPr/>
          </p:nvSpPr>
          <p:spPr>
            <a:xfrm>
              <a:off x="5481637" y="1166812"/>
              <a:ext cx="504826" cy="357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8" y="21600"/>
                  </a:moveTo>
                  <a:lnTo>
                    <a:pt x="0" y="18720"/>
                  </a:lnTo>
                  <a:lnTo>
                    <a:pt x="21396" y="0"/>
                  </a:lnTo>
                  <a:lnTo>
                    <a:pt x="20581" y="2592"/>
                  </a:lnTo>
                  <a:lnTo>
                    <a:pt x="21600" y="4032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5" name="Form"/>
            <p:cNvSpPr/>
            <p:nvPr/>
          </p:nvSpPr>
          <p:spPr>
            <a:xfrm>
              <a:off x="0" y="1781175"/>
              <a:ext cx="4119563" cy="1481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166" y="15627"/>
                  </a:moveTo>
                  <a:lnTo>
                    <a:pt x="8740" y="15210"/>
                  </a:lnTo>
                  <a:lnTo>
                    <a:pt x="9514" y="15071"/>
                  </a:lnTo>
                  <a:lnTo>
                    <a:pt x="13160" y="15974"/>
                  </a:lnTo>
                  <a:lnTo>
                    <a:pt x="13509" y="17086"/>
                  </a:lnTo>
                  <a:lnTo>
                    <a:pt x="13909" y="16738"/>
                  </a:lnTo>
                  <a:lnTo>
                    <a:pt x="13784" y="15627"/>
                  </a:lnTo>
                  <a:lnTo>
                    <a:pt x="9789" y="14377"/>
                  </a:lnTo>
                  <a:lnTo>
                    <a:pt x="14958" y="12363"/>
                  </a:lnTo>
                  <a:lnTo>
                    <a:pt x="15432" y="13127"/>
                  </a:lnTo>
                  <a:lnTo>
                    <a:pt x="15657" y="13543"/>
                  </a:lnTo>
                  <a:lnTo>
                    <a:pt x="15557" y="14168"/>
                  </a:lnTo>
                  <a:lnTo>
                    <a:pt x="16606" y="19725"/>
                  </a:lnTo>
                  <a:lnTo>
                    <a:pt x="17505" y="19933"/>
                  </a:lnTo>
                  <a:lnTo>
                    <a:pt x="15723" y="12455"/>
                  </a:lnTo>
                  <a:lnTo>
                    <a:pt x="15674" y="12039"/>
                  </a:lnTo>
                  <a:lnTo>
                    <a:pt x="15582" y="11761"/>
                  </a:lnTo>
                  <a:lnTo>
                    <a:pt x="15332" y="11344"/>
                  </a:lnTo>
                  <a:lnTo>
                    <a:pt x="14733" y="10788"/>
                  </a:lnTo>
                  <a:lnTo>
                    <a:pt x="14583" y="10511"/>
                  </a:lnTo>
                  <a:lnTo>
                    <a:pt x="14483" y="10372"/>
                  </a:lnTo>
                  <a:lnTo>
                    <a:pt x="14533" y="10094"/>
                  </a:lnTo>
                  <a:lnTo>
                    <a:pt x="14633" y="10094"/>
                  </a:lnTo>
                  <a:lnTo>
                    <a:pt x="14833" y="9955"/>
                  </a:lnTo>
                  <a:lnTo>
                    <a:pt x="15432" y="9955"/>
                  </a:lnTo>
                  <a:lnTo>
                    <a:pt x="15624" y="9816"/>
                  </a:lnTo>
                  <a:lnTo>
                    <a:pt x="16023" y="9260"/>
                  </a:lnTo>
                  <a:lnTo>
                    <a:pt x="16273" y="9122"/>
                  </a:lnTo>
                  <a:lnTo>
                    <a:pt x="16473" y="9122"/>
                  </a:lnTo>
                  <a:lnTo>
                    <a:pt x="17080" y="9168"/>
                  </a:lnTo>
                  <a:lnTo>
                    <a:pt x="17030" y="10557"/>
                  </a:lnTo>
                  <a:lnTo>
                    <a:pt x="18753" y="16947"/>
                  </a:lnTo>
                  <a:lnTo>
                    <a:pt x="19428" y="18891"/>
                  </a:lnTo>
                  <a:lnTo>
                    <a:pt x="20102" y="21600"/>
                  </a:lnTo>
                  <a:lnTo>
                    <a:pt x="20227" y="21044"/>
                  </a:lnTo>
                  <a:lnTo>
                    <a:pt x="19952" y="19169"/>
                  </a:lnTo>
                  <a:lnTo>
                    <a:pt x="17430" y="9538"/>
                  </a:lnTo>
                  <a:lnTo>
                    <a:pt x="17280" y="8705"/>
                  </a:lnTo>
                  <a:lnTo>
                    <a:pt x="17030" y="8010"/>
                  </a:lnTo>
                  <a:lnTo>
                    <a:pt x="16772" y="7455"/>
                  </a:lnTo>
                  <a:lnTo>
                    <a:pt x="16622" y="7038"/>
                  </a:lnTo>
                  <a:lnTo>
                    <a:pt x="16473" y="6760"/>
                  </a:lnTo>
                  <a:lnTo>
                    <a:pt x="16373" y="6621"/>
                  </a:lnTo>
                  <a:lnTo>
                    <a:pt x="16722" y="6621"/>
                  </a:lnTo>
                  <a:lnTo>
                    <a:pt x="16980" y="6899"/>
                  </a:lnTo>
                  <a:lnTo>
                    <a:pt x="17330" y="7455"/>
                  </a:lnTo>
                  <a:lnTo>
                    <a:pt x="17680" y="8057"/>
                  </a:lnTo>
                  <a:lnTo>
                    <a:pt x="18304" y="8890"/>
                  </a:lnTo>
                  <a:lnTo>
                    <a:pt x="19353" y="9862"/>
                  </a:lnTo>
                  <a:lnTo>
                    <a:pt x="19927" y="10372"/>
                  </a:lnTo>
                  <a:lnTo>
                    <a:pt x="21001" y="12085"/>
                  </a:lnTo>
                  <a:lnTo>
                    <a:pt x="21600" y="11946"/>
                  </a:lnTo>
                  <a:lnTo>
                    <a:pt x="20326" y="10511"/>
                  </a:lnTo>
                  <a:lnTo>
                    <a:pt x="19877" y="9816"/>
                  </a:lnTo>
                  <a:lnTo>
                    <a:pt x="19369" y="8983"/>
                  </a:lnTo>
                  <a:lnTo>
                    <a:pt x="18470" y="7871"/>
                  </a:lnTo>
                  <a:lnTo>
                    <a:pt x="17530" y="6760"/>
                  </a:lnTo>
                  <a:lnTo>
                    <a:pt x="17080" y="6482"/>
                  </a:lnTo>
                  <a:lnTo>
                    <a:pt x="16672" y="6205"/>
                  </a:lnTo>
                  <a:lnTo>
                    <a:pt x="16273" y="6066"/>
                  </a:lnTo>
                  <a:lnTo>
                    <a:pt x="15973" y="6205"/>
                  </a:lnTo>
                  <a:lnTo>
                    <a:pt x="15624" y="6343"/>
                  </a:lnTo>
                  <a:lnTo>
                    <a:pt x="14583" y="6343"/>
                  </a:lnTo>
                  <a:lnTo>
                    <a:pt x="14175" y="6621"/>
                  </a:lnTo>
                  <a:lnTo>
                    <a:pt x="13826" y="6760"/>
                  </a:lnTo>
                  <a:lnTo>
                    <a:pt x="13576" y="7038"/>
                  </a:lnTo>
                  <a:lnTo>
                    <a:pt x="13276" y="7455"/>
                  </a:lnTo>
                  <a:lnTo>
                    <a:pt x="13226" y="7455"/>
                  </a:lnTo>
                  <a:lnTo>
                    <a:pt x="12486" y="7732"/>
                  </a:lnTo>
                  <a:lnTo>
                    <a:pt x="11728" y="8288"/>
                  </a:lnTo>
                  <a:lnTo>
                    <a:pt x="10288" y="9677"/>
                  </a:lnTo>
                  <a:lnTo>
                    <a:pt x="9589" y="10233"/>
                  </a:lnTo>
                  <a:lnTo>
                    <a:pt x="8831" y="10650"/>
                  </a:lnTo>
                  <a:lnTo>
                    <a:pt x="8041" y="10650"/>
                  </a:lnTo>
                  <a:lnTo>
                    <a:pt x="7641" y="10511"/>
                  </a:lnTo>
                  <a:lnTo>
                    <a:pt x="7242" y="10233"/>
                  </a:lnTo>
                  <a:lnTo>
                    <a:pt x="7142" y="10094"/>
                  </a:lnTo>
                  <a:lnTo>
                    <a:pt x="6892" y="9955"/>
                  </a:lnTo>
                  <a:lnTo>
                    <a:pt x="6584" y="9538"/>
                  </a:lnTo>
                  <a:lnTo>
                    <a:pt x="6185" y="8983"/>
                  </a:lnTo>
                  <a:lnTo>
                    <a:pt x="5743" y="8427"/>
                  </a:lnTo>
                  <a:lnTo>
                    <a:pt x="5294" y="7732"/>
                  </a:lnTo>
                  <a:lnTo>
                    <a:pt x="4287" y="6482"/>
                  </a:lnTo>
                  <a:lnTo>
                    <a:pt x="3687" y="5649"/>
                  </a:lnTo>
                  <a:lnTo>
                    <a:pt x="0" y="0"/>
                  </a:lnTo>
                  <a:lnTo>
                    <a:pt x="1024" y="2778"/>
                  </a:lnTo>
                  <a:lnTo>
                    <a:pt x="4869" y="9029"/>
                  </a:lnTo>
                  <a:lnTo>
                    <a:pt x="5893" y="10696"/>
                  </a:lnTo>
                  <a:lnTo>
                    <a:pt x="7067" y="12571"/>
                  </a:lnTo>
                  <a:lnTo>
                    <a:pt x="7342" y="13057"/>
                  </a:lnTo>
                  <a:lnTo>
                    <a:pt x="7466" y="14377"/>
                  </a:lnTo>
                  <a:lnTo>
                    <a:pt x="8166" y="1562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2E8886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6" name="Form"/>
            <p:cNvSpPr/>
            <p:nvPr/>
          </p:nvSpPr>
          <p:spPr>
            <a:xfrm>
              <a:off x="0" y="2314575"/>
              <a:ext cx="4322763" cy="1731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920"/>
                  </a:moveTo>
                  <a:lnTo>
                    <a:pt x="21537" y="4752"/>
                  </a:lnTo>
                  <a:lnTo>
                    <a:pt x="21069" y="3861"/>
                  </a:lnTo>
                  <a:lnTo>
                    <a:pt x="18800" y="1425"/>
                  </a:lnTo>
                  <a:lnTo>
                    <a:pt x="18268" y="1069"/>
                  </a:lnTo>
                  <a:lnTo>
                    <a:pt x="20505" y="3682"/>
                  </a:lnTo>
                  <a:lnTo>
                    <a:pt x="20601" y="3920"/>
                  </a:lnTo>
                  <a:lnTo>
                    <a:pt x="20791" y="4514"/>
                  </a:lnTo>
                  <a:lnTo>
                    <a:pt x="20934" y="5108"/>
                  </a:lnTo>
                  <a:lnTo>
                    <a:pt x="20989" y="5346"/>
                  </a:lnTo>
                  <a:lnTo>
                    <a:pt x="20934" y="5464"/>
                  </a:lnTo>
                  <a:lnTo>
                    <a:pt x="20648" y="5583"/>
                  </a:lnTo>
                  <a:lnTo>
                    <a:pt x="20267" y="5583"/>
                  </a:lnTo>
                  <a:lnTo>
                    <a:pt x="19887" y="5464"/>
                  </a:lnTo>
                  <a:lnTo>
                    <a:pt x="19458" y="5227"/>
                  </a:lnTo>
                  <a:lnTo>
                    <a:pt x="18990" y="4870"/>
                  </a:lnTo>
                  <a:lnTo>
                    <a:pt x="18562" y="4395"/>
                  </a:lnTo>
                  <a:lnTo>
                    <a:pt x="18411" y="4276"/>
                  </a:lnTo>
                  <a:lnTo>
                    <a:pt x="18221" y="4039"/>
                  </a:lnTo>
                  <a:lnTo>
                    <a:pt x="17221" y="2495"/>
                  </a:lnTo>
                  <a:lnTo>
                    <a:pt x="17174" y="2376"/>
                  </a:lnTo>
                  <a:lnTo>
                    <a:pt x="17086" y="2019"/>
                  </a:lnTo>
                  <a:lnTo>
                    <a:pt x="16753" y="1307"/>
                  </a:lnTo>
                  <a:lnTo>
                    <a:pt x="16373" y="475"/>
                  </a:lnTo>
                  <a:lnTo>
                    <a:pt x="16230" y="119"/>
                  </a:lnTo>
                  <a:lnTo>
                    <a:pt x="16135" y="0"/>
                  </a:lnTo>
                  <a:lnTo>
                    <a:pt x="16563" y="1425"/>
                  </a:lnTo>
                  <a:lnTo>
                    <a:pt x="16706" y="2138"/>
                  </a:lnTo>
                  <a:lnTo>
                    <a:pt x="16706" y="2257"/>
                  </a:lnTo>
                  <a:lnTo>
                    <a:pt x="16753" y="2257"/>
                  </a:lnTo>
                  <a:lnTo>
                    <a:pt x="19085" y="10216"/>
                  </a:lnTo>
                  <a:lnTo>
                    <a:pt x="19133" y="10572"/>
                  </a:lnTo>
                  <a:lnTo>
                    <a:pt x="19133" y="10929"/>
                  </a:lnTo>
                  <a:lnTo>
                    <a:pt x="18990" y="11404"/>
                  </a:lnTo>
                  <a:lnTo>
                    <a:pt x="18752" y="11641"/>
                  </a:lnTo>
                  <a:lnTo>
                    <a:pt x="18411" y="11641"/>
                  </a:lnTo>
                  <a:lnTo>
                    <a:pt x="18078" y="11166"/>
                  </a:lnTo>
                  <a:lnTo>
                    <a:pt x="17745" y="10572"/>
                  </a:lnTo>
                  <a:lnTo>
                    <a:pt x="17459" y="9978"/>
                  </a:lnTo>
                  <a:lnTo>
                    <a:pt x="17364" y="9741"/>
                  </a:lnTo>
                  <a:lnTo>
                    <a:pt x="17221" y="9147"/>
                  </a:lnTo>
                  <a:lnTo>
                    <a:pt x="16991" y="8315"/>
                  </a:lnTo>
                  <a:lnTo>
                    <a:pt x="16658" y="7484"/>
                  </a:lnTo>
                  <a:lnTo>
                    <a:pt x="16325" y="6533"/>
                  </a:lnTo>
                  <a:lnTo>
                    <a:pt x="16182" y="6296"/>
                  </a:lnTo>
                  <a:lnTo>
                    <a:pt x="16087" y="5940"/>
                  </a:lnTo>
                  <a:lnTo>
                    <a:pt x="15936" y="5227"/>
                  </a:lnTo>
                  <a:lnTo>
                    <a:pt x="15793" y="4633"/>
                  </a:lnTo>
                  <a:lnTo>
                    <a:pt x="15746" y="4158"/>
                  </a:lnTo>
                  <a:lnTo>
                    <a:pt x="15651" y="3801"/>
                  </a:lnTo>
                  <a:lnTo>
                    <a:pt x="15603" y="3564"/>
                  </a:lnTo>
                  <a:lnTo>
                    <a:pt x="15460" y="3445"/>
                  </a:lnTo>
                  <a:lnTo>
                    <a:pt x="15127" y="3089"/>
                  </a:lnTo>
                  <a:lnTo>
                    <a:pt x="14754" y="2732"/>
                  </a:lnTo>
                  <a:lnTo>
                    <a:pt x="14564" y="2613"/>
                  </a:lnTo>
                  <a:lnTo>
                    <a:pt x="14326" y="2613"/>
                  </a:lnTo>
                  <a:lnTo>
                    <a:pt x="14231" y="2851"/>
                  </a:lnTo>
                  <a:lnTo>
                    <a:pt x="14612" y="3089"/>
                  </a:lnTo>
                  <a:lnTo>
                    <a:pt x="14850" y="3564"/>
                  </a:lnTo>
                  <a:lnTo>
                    <a:pt x="14984" y="4039"/>
                  </a:lnTo>
                  <a:lnTo>
                    <a:pt x="15032" y="4395"/>
                  </a:lnTo>
                  <a:lnTo>
                    <a:pt x="14984" y="4752"/>
                  </a:lnTo>
                  <a:lnTo>
                    <a:pt x="15080" y="5346"/>
                  </a:lnTo>
                  <a:lnTo>
                    <a:pt x="15222" y="6296"/>
                  </a:lnTo>
                  <a:lnTo>
                    <a:pt x="15413" y="7246"/>
                  </a:lnTo>
                  <a:lnTo>
                    <a:pt x="15793" y="9503"/>
                  </a:lnTo>
                  <a:lnTo>
                    <a:pt x="16031" y="10572"/>
                  </a:lnTo>
                  <a:lnTo>
                    <a:pt x="16182" y="11523"/>
                  </a:lnTo>
                  <a:lnTo>
                    <a:pt x="16373" y="12473"/>
                  </a:lnTo>
                  <a:lnTo>
                    <a:pt x="16468" y="13186"/>
                  </a:lnTo>
                  <a:lnTo>
                    <a:pt x="16515" y="13522"/>
                  </a:lnTo>
                  <a:lnTo>
                    <a:pt x="16420" y="13760"/>
                  </a:lnTo>
                  <a:lnTo>
                    <a:pt x="15841" y="13760"/>
                  </a:lnTo>
                  <a:lnTo>
                    <a:pt x="15651" y="13641"/>
                  </a:lnTo>
                  <a:lnTo>
                    <a:pt x="15508" y="13522"/>
                  </a:lnTo>
                  <a:lnTo>
                    <a:pt x="15460" y="13522"/>
                  </a:lnTo>
                  <a:lnTo>
                    <a:pt x="15460" y="13403"/>
                  </a:lnTo>
                  <a:lnTo>
                    <a:pt x="15413" y="13304"/>
                  </a:lnTo>
                  <a:lnTo>
                    <a:pt x="15175" y="12592"/>
                  </a:lnTo>
                  <a:lnTo>
                    <a:pt x="14326" y="6415"/>
                  </a:lnTo>
                  <a:lnTo>
                    <a:pt x="14088" y="6533"/>
                  </a:lnTo>
                  <a:lnTo>
                    <a:pt x="13850" y="6533"/>
                  </a:lnTo>
                  <a:lnTo>
                    <a:pt x="13509" y="6177"/>
                  </a:lnTo>
                  <a:lnTo>
                    <a:pt x="13271" y="5702"/>
                  </a:lnTo>
                  <a:lnTo>
                    <a:pt x="13223" y="5464"/>
                  </a:lnTo>
                  <a:lnTo>
                    <a:pt x="13128" y="5346"/>
                  </a:lnTo>
                  <a:lnTo>
                    <a:pt x="12985" y="5464"/>
                  </a:lnTo>
                  <a:lnTo>
                    <a:pt x="12938" y="5702"/>
                  </a:lnTo>
                  <a:lnTo>
                    <a:pt x="12890" y="6058"/>
                  </a:lnTo>
                  <a:lnTo>
                    <a:pt x="12890" y="6177"/>
                  </a:lnTo>
                  <a:lnTo>
                    <a:pt x="13033" y="6296"/>
                  </a:lnTo>
                  <a:lnTo>
                    <a:pt x="13128" y="6652"/>
                  </a:lnTo>
                  <a:lnTo>
                    <a:pt x="13223" y="7246"/>
                  </a:lnTo>
                  <a:lnTo>
                    <a:pt x="13271" y="7959"/>
                  </a:lnTo>
                  <a:lnTo>
                    <a:pt x="13271" y="8197"/>
                  </a:lnTo>
                  <a:lnTo>
                    <a:pt x="13612" y="15067"/>
                  </a:lnTo>
                  <a:lnTo>
                    <a:pt x="13612" y="15423"/>
                  </a:lnTo>
                  <a:lnTo>
                    <a:pt x="13557" y="15304"/>
                  </a:lnTo>
                  <a:lnTo>
                    <a:pt x="13509" y="14948"/>
                  </a:lnTo>
                  <a:lnTo>
                    <a:pt x="13461" y="14829"/>
                  </a:lnTo>
                  <a:lnTo>
                    <a:pt x="13319" y="14116"/>
                  </a:lnTo>
                  <a:lnTo>
                    <a:pt x="13176" y="13304"/>
                  </a:lnTo>
                  <a:lnTo>
                    <a:pt x="13033" y="12473"/>
                  </a:lnTo>
                  <a:lnTo>
                    <a:pt x="12795" y="11523"/>
                  </a:lnTo>
                  <a:lnTo>
                    <a:pt x="12605" y="10691"/>
                  </a:lnTo>
                  <a:lnTo>
                    <a:pt x="12375" y="10097"/>
                  </a:lnTo>
                  <a:lnTo>
                    <a:pt x="12184" y="9741"/>
                  </a:lnTo>
                  <a:lnTo>
                    <a:pt x="11851" y="9503"/>
                  </a:lnTo>
                  <a:lnTo>
                    <a:pt x="11470" y="9503"/>
                  </a:lnTo>
                  <a:lnTo>
                    <a:pt x="11082" y="9622"/>
                  </a:lnTo>
                  <a:lnTo>
                    <a:pt x="10701" y="9860"/>
                  </a:lnTo>
                  <a:lnTo>
                    <a:pt x="9900" y="10454"/>
                  </a:lnTo>
                  <a:lnTo>
                    <a:pt x="9186" y="11285"/>
                  </a:lnTo>
                  <a:lnTo>
                    <a:pt x="8757" y="11879"/>
                  </a:lnTo>
                  <a:lnTo>
                    <a:pt x="8226" y="12354"/>
                  </a:lnTo>
                  <a:lnTo>
                    <a:pt x="7901" y="12473"/>
                  </a:lnTo>
                  <a:lnTo>
                    <a:pt x="7520" y="12473"/>
                  </a:lnTo>
                  <a:lnTo>
                    <a:pt x="7139" y="12235"/>
                  </a:lnTo>
                  <a:lnTo>
                    <a:pt x="6663" y="11641"/>
                  </a:lnTo>
                  <a:lnTo>
                    <a:pt x="5664" y="10572"/>
                  </a:lnTo>
                  <a:lnTo>
                    <a:pt x="4617" y="9384"/>
                  </a:lnTo>
                  <a:lnTo>
                    <a:pt x="3514" y="8078"/>
                  </a:lnTo>
                  <a:lnTo>
                    <a:pt x="2523" y="6890"/>
                  </a:lnTo>
                  <a:lnTo>
                    <a:pt x="1571" y="5702"/>
                  </a:lnTo>
                  <a:lnTo>
                    <a:pt x="1182" y="5227"/>
                  </a:lnTo>
                  <a:lnTo>
                    <a:pt x="809" y="4752"/>
                  </a:lnTo>
                  <a:lnTo>
                    <a:pt x="0" y="3702"/>
                  </a:lnTo>
                  <a:lnTo>
                    <a:pt x="0" y="9107"/>
                  </a:lnTo>
                  <a:lnTo>
                    <a:pt x="286" y="9384"/>
                  </a:lnTo>
                  <a:lnTo>
                    <a:pt x="1182" y="10216"/>
                  </a:lnTo>
                  <a:lnTo>
                    <a:pt x="1713" y="10691"/>
                  </a:lnTo>
                  <a:lnTo>
                    <a:pt x="2285" y="11285"/>
                  </a:lnTo>
                  <a:lnTo>
                    <a:pt x="2760" y="11760"/>
                  </a:lnTo>
                  <a:lnTo>
                    <a:pt x="3427" y="12592"/>
                  </a:lnTo>
                  <a:lnTo>
                    <a:pt x="3657" y="12948"/>
                  </a:lnTo>
                  <a:lnTo>
                    <a:pt x="3998" y="13304"/>
                  </a:lnTo>
                  <a:lnTo>
                    <a:pt x="4664" y="13997"/>
                  </a:lnTo>
                  <a:lnTo>
                    <a:pt x="5426" y="14710"/>
                  </a:lnTo>
                  <a:lnTo>
                    <a:pt x="5751" y="14948"/>
                  </a:lnTo>
                  <a:lnTo>
                    <a:pt x="6037" y="15185"/>
                  </a:lnTo>
                  <a:lnTo>
                    <a:pt x="6568" y="15423"/>
                  </a:lnTo>
                  <a:lnTo>
                    <a:pt x="7092" y="15542"/>
                  </a:lnTo>
                  <a:lnTo>
                    <a:pt x="7663" y="15660"/>
                  </a:lnTo>
                  <a:lnTo>
                    <a:pt x="8178" y="15660"/>
                  </a:lnTo>
                  <a:lnTo>
                    <a:pt x="8662" y="15542"/>
                  </a:lnTo>
                  <a:lnTo>
                    <a:pt x="9091" y="15542"/>
                  </a:lnTo>
                  <a:lnTo>
                    <a:pt x="9329" y="15423"/>
                  </a:lnTo>
                  <a:lnTo>
                    <a:pt x="9424" y="15423"/>
                  </a:lnTo>
                  <a:lnTo>
                    <a:pt x="9804" y="15542"/>
                  </a:lnTo>
                  <a:lnTo>
                    <a:pt x="10138" y="15660"/>
                  </a:lnTo>
                  <a:lnTo>
                    <a:pt x="10368" y="15898"/>
                  </a:lnTo>
                  <a:lnTo>
                    <a:pt x="10606" y="16017"/>
                  </a:lnTo>
                  <a:lnTo>
                    <a:pt x="10939" y="16373"/>
                  </a:lnTo>
                  <a:lnTo>
                    <a:pt x="11137" y="16730"/>
                  </a:lnTo>
                  <a:lnTo>
                    <a:pt x="11232" y="17086"/>
                  </a:lnTo>
                  <a:lnTo>
                    <a:pt x="11232" y="17561"/>
                  </a:lnTo>
                  <a:lnTo>
                    <a:pt x="11185" y="17561"/>
                  </a:lnTo>
                  <a:lnTo>
                    <a:pt x="11082" y="17680"/>
                  </a:lnTo>
                  <a:lnTo>
                    <a:pt x="10939" y="17918"/>
                  </a:lnTo>
                  <a:lnTo>
                    <a:pt x="10796" y="18274"/>
                  </a:lnTo>
                  <a:lnTo>
                    <a:pt x="10748" y="18630"/>
                  </a:lnTo>
                  <a:lnTo>
                    <a:pt x="10796" y="19224"/>
                  </a:lnTo>
                  <a:lnTo>
                    <a:pt x="10844" y="19581"/>
                  </a:lnTo>
                  <a:lnTo>
                    <a:pt x="10986" y="19937"/>
                  </a:lnTo>
                  <a:lnTo>
                    <a:pt x="11137" y="20293"/>
                  </a:lnTo>
                  <a:lnTo>
                    <a:pt x="11375" y="20768"/>
                  </a:lnTo>
                  <a:lnTo>
                    <a:pt x="11851" y="21481"/>
                  </a:lnTo>
                  <a:lnTo>
                    <a:pt x="12327" y="21600"/>
                  </a:lnTo>
                  <a:lnTo>
                    <a:pt x="12747" y="21481"/>
                  </a:lnTo>
                  <a:lnTo>
                    <a:pt x="13176" y="21125"/>
                  </a:lnTo>
                  <a:lnTo>
                    <a:pt x="13461" y="20650"/>
                  </a:lnTo>
                  <a:lnTo>
                    <a:pt x="13755" y="20175"/>
                  </a:lnTo>
                  <a:lnTo>
                    <a:pt x="13898" y="19699"/>
                  </a:lnTo>
                  <a:lnTo>
                    <a:pt x="13945" y="19581"/>
                  </a:lnTo>
                  <a:lnTo>
                    <a:pt x="14374" y="19581"/>
                  </a:lnTo>
                  <a:lnTo>
                    <a:pt x="14754" y="19462"/>
                  </a:lnTo>
                  <a:lnTo>
                    <a:pt x="15127" y="19105"/>
                  </a:lnTo>
                  <a:lnTo>
                    <a:pt x="15413" y="18630"/>
                  </a:lnTo>
                  <a:lnTo>
                    <a:pt x="15651" y="18155"/>
                  </a:lnTo>
                  <a:lnTo>
                    <a:pt x="15889" y="17799"/>
                  </a:lnTo>
                  <a:lnTo>
                    <a:pt x="15984" y="17442"/>
                  </a:lnTo>
                  <a:lnTo>
                    <a:pt x="16031" y="17324"/>
                  </a:lnTo>
                  <a:lnTo>
                    <a:pt x="17459" y="17799"/>
                  </a:lnTo>
                  <a:lnTo>
                    <a:pt x="17792" y="17918"/>
                  </a:lnTo>
                  <a:lnTo>
                    <a:pt x="18030" y="17799"/>
                  </a:lnTo>
                  <a:lnTo>
                    <a:pt x="18459" y="17561"/>
                  </a:lnTo>
                  <a:lnTo>
                    <a:pt x="18752" y="17086"/>
                  </a:lnTo>
                  <a:lnTo>
                    <a:pt x="18943" y="16373"/>
                  </a:lnTo>
                  <a:lnTo>
                    <a:pt x="19038" y="15779"/>
                  </a:lnTo>
                  <a:lnTo>
                    <a:pt x="19038" y="14591"/>
                  </a:lnTo>
                  <a:lnTo>
                    <a:pt x="19181" y="14591"/>
                  </a:lnTo>
                  <a:lnTo>
                    <a:pt x="19323" y="14473"/>
                  </a:lnTo>
                  <a:lnTo>
                    <a:pt x="19601" y="13879"/>
                  </a:lnTo>
                  <a:lnTo>
                    <a:pt x="19934" y="13067"/>
                  </a:lnTo>
                  <a:lnTo>
                    <a:pt x="20267" y="11998"/>
                  </a:lnTo>
                  <a:lnTo>
                    <a:pt x="20553" y="10929"/>
                  </a:lnTo>
                  <a:lnTo>
                    <a:pt x="20791" y="9978"/>
                  </a:lnTo>
                  <a:lnTo>
                    <a:pt x="20934" y="9266"/>
                  </a:lnTo>
                  <a:lnTo>
                    <a:pt x="20989" y="9147"/>
                  </a:lnTo>
                  <a:lnTo>
                    <a:pt x="20989" y="9028"/>
                  </a:lnTo>
                  <a:lnTo>
                    <a:pt x="21362" y="7405"/>
                  </a:lnTo>
                  <a:lnTo>
                    <a:pt x="21600" y="592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439785" y="6449060"/>
            <a:ext cx="247015" cy="256541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A64-ECB2-4F3A-A26D-BD92AC8CDC8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17.03.2026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 ©Studienseminar Friedberg, Februar 2012 (Port/Pusch/Bettner)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7382-FD84-44CC-AEC9-F3311C47B66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6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Roger Port, Vorbereitungsdienst in Hessen ab 01.11.2011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A9EC1-757F-4EB7-898D-A4AA5BB06F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34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-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8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9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9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29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4" y="6453190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9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r>
              <a:rPr lang="de-DE"/>
              <a:t>DB 26.11.2021 Herr Carl/Frau Schappel</a:t>
            </a:r>
            <a:endParaRPr lang="de-DE" dirty="0"/>
          </a:p>
        </p:txBody>
      </p:sp>
      <p:sp>
        <p:nvSpPr>
          <p:cNvPr id="30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9237" y="6453190"/>
            <a:ext cx="369651" cy="253916"/>
          </a:xfrm>
          <a:prstGeom prst="rect">
            <a:avLst/>
          </a:prstGeom>
        </p:spPr>
        <p:txBody>
          <a:bodyPr/>
          <a:lstStyle>
            <a:lvl1pPr eaLnBrk="0" hangingPunct="0">
              <a:defRPr sz="105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9" y="2060577"/>
            <a:ext cx="84105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156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mit Ver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/>
        </p:nvSpPr>
        <p:spPr>
          <a:xfrm>
            <a:off x="323598" y="2694185"/>
            <a:ext cx="8855999" cy="4140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82055" y="2697162"/>
            <a:ext cx="2352675" cy="4155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1853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296862" y="923925"/>
            <a:ext cx="8847137" cy="1224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Rechteck 21"/>
          <p:cNvSpPr/>
          <p:nvPr userDrawn="1"/>
        </p:nvSpPr>
        <p:spPr>
          <a:xfrm>
            <a:off x="293365" y="2106613"/>
            <a:ext cx="8845872" cy="427154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12" descr="BL_Logo_2010_klein_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38" y="333375"/>
            <a:ext cx="1400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8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3" y="6453188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12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endParaRPr lang="de-DE" dirty="0"/>
          </a:p>
        </p:txBody>
      </p:sp>
      <p:sp>
        <p:nvSpPr>
          <p:cNvPr id="13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2450" y="6453188"/>
            <a:ext cx="706438" cy="300037"/>
          </a:xfrm>
          <a:prstGeom prst="rect">
            <a:avLst/>
          </a:prstGeom>
        </p:spPr>
        <p:txBody>
          <a:bodyPr/>
          <a:lstStyle>
            <a:lvl1pPr eaLnBrk="0" hangingPunct="0">
              <a:defRPr sz="140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6" name="Rectangle 30"/>
          <p:cNvSpPr>
            <a:spLocks noChangeAspect="1" noChangeArrowheads="1"/>
          </p:cNvSpPr>
          <p:nvPr userDrawn="1"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7" name="Rectangle 31"/>
          <p:cNvSpPr>
            <a:spLocks noChangeArrowheads="1"/>
          </p:cNvSpPr>
          <p:nvPr userDrawn="1"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8" name="Rectangle 32"/>
          <p:cNvSpPr>
            <a:spLocks noChangeArrowheads="1"/>
          </p:cNvSpPr>
          <p:nvPr userDrawn="1"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0" name="Rectangle 34"/>
          <p:cNvSpPr>
            <a:spLocks noChangeArrowheads="1"/>
          </p:cNvSpPr>
          <p:nvPr userDrawn="1"/>
        </p:nvSpPr>
        <p:spPr bwMode="auto">
          <a:xfrm>
            <a:off x="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8" y="2109788"/>
            <a:ext cx="8410575" cy="427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5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66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s-ghrf-badvilbel.bildung.hessen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nja.dombrowski@kultus.hessen.de" TargetMode="External"/><Relationship Id="rId2" Type="http://schemas.openxmlformats.org/officeDocument/2006/relationships/hyperlink" Target="mailto:sandra.appelhans@kultus.hessen.de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fabian.alsheimer@kultus.hessen.d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87362" y="1340768"/>
            <a:ext cx="8477250" cy="984250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3399"/>
                </a:solidFill>
              </a:rPr>
              <a:t>Informationen für </a:t>
            </a:r>
            <a:br>
              <a:rPr lang="de-DE" dirty="0">
                <a:solidFill>
                  <a:srgbClr val="003399"/>
                </a:solidFill>
              </a:rPr>
            </a:br>
            <a:r>
              <a:rPr lang="de-DE" dirty="0">
                <a:solidFill>
                  <a:srgbClr val="003399"/>
                </a:solidFill>
              </a:rPr>
              <a:t>Mentorinnen und Mentoren </a:t>
            </a:r>
          </a:p>
        </p:txBody>
      </p:sp>
      <p:sp>
        <p:nvSpPr>
          <p:cNvPr id="4" name="Titel 2"/>
          <p:cNvSpPr txBox="1">
            <a:spLocks/>
          </p:cNvSpPr>
          <p:nvPr/>
        </p:nvSpPr>
        <p:spPr bwMode="auto">
          <a:xfrm>
            <a:off x="487362" y="504428"/>
            <a:ext cx="1018867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69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0369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Studienseminar GHRF Bad Vilbel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2592110" y="3115874"/>
            <a:ext cx="6058114" cy="2834218"/>
          </a:xfrm>
          <a:prstGeom prst="rect">
            <a:avLst/>
          </a:prstGeom>
          <a:noFill/>
          <a:ln w="12700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19" rIns="45719" anchor="ctr"/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3695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4572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9144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13716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18288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hangingPunct="1"/>
            <a:r>
              <a:rPr lang="de-DE" sz="2400" b="1" dirty="0">
                <a:solidFill>
                  <a:schemeClr val="tx1"/>
                </a:solidFill>
              </a:rPr>
              <a:t>- Allgemeine Informationen</a:t>
            </a:r>
          </a:p>
          <a:p>
            <a:pPr hangingPunct="1"/>
            <a:endParaRPr lang="de-DE" sz="2400" b="1" dirty="0">
              <a:solidFill>
                <a:schemeClr val="tx1"/>
              </a:solidFill>
            </a:endParaRPr>
          </a:p>
          <a:p>
            <a:pPr hangingPunct="1"/>
            <a:r>
              <a:rPr lang="de-DE" sz="2400" b="1" dirty="0">
                <a:solidFill>
                  <a:schemeClr val="tx1"/>
                </a:solidFill>
              </a:rPr>
              <a:t>- Kurze Pause</a:t>
            </a:r>
          </a:p>
          <a:p>
            <a:pPr hangingPunct="1"/>
            <a:endParaRPr lang="de-DE" sz="2400" b="1" dirty="0">
              <a:solidFill>
                <a:schemeClr val="tx1"/>
              </a:solidFill>
            </a:endParaRPr>
          </a:p>
          <a:p>
            <a:pPr hangingPunct="1"/>
            <a:r>
              <a:rPr lang="de-DE" sz="2400" b="1" dirty="0">
                <a:solidFill>
                  <a:schemeClr val="tx1"/>
                </a:solidFill>
              </a:rPr>
              <a:t>- Schulformbezogene Gruppen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63D7441-5AF9-A297-E68F-1BEA81998BD4}"/>
              </a:ext>
            </a:extLst>
          </p:cNvPr>
          <p:cNvSpPr txBox="1"/>
          <p:nvPr/>
        </p:nvSpPr>
        <p:spPr>
          <a:xfrm>
            <a:off x="2289749" y="6273731"/>
            <a:ext cx="667486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indent="0">
              <a:buNone/>
            </a:pPr>
            <a:r>
              <a:rPr lang="de-DE" dirty="0">
                <a:hlinkClick r:id="rId3"/>
              </a:rPr>
              <a:t>Siehe: Homepage Studienseminar Hessischer Bildungsserver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629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1055807"/>
          </a:xfrm>
          <a:noFill/>
        </p:spPr>
        <p:txBody>
          <a:bodyPr/>
          <a:lstStyle/>
          <a:p>
            <a:r>
              <a:rPr lang="de-DE" sz="2400" b="1" dirty="0">
                <a:solidFill>
                  <a:schemeClr val="tx1"/>
                </a:solidFill>
              </a:rPr>
              <a:t>Schulleitungsgutachten und Bewertung des Ausbildungsstandes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1338" y="2231136"/>
            <a:ext cx="8410575" cy="3867912"/>
          </a:xfrm>
          <a:noFill/>
        </p:spPr>
        <p:txBody>
          <a:bodyPr/>
          <a:lstStyle/>
          <a:p>
            <a:pPr marL="0" indent="0">
              <a:buNone/>
            </a:pPr>
            <a:endParaRPr lang="de-DE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1800" dirty="0"/>
              <a:t>Die Schulleiterin oder der Schulleiter </a:t>
            </a:r>
            <a:r>
              <a:rPr lang="de-DE" sz="1800" b="1" dirty="0"/>
              <a:t>bewertet in einem Gutachten die Arbeit der LiV in der Schule</a:t>
            </a:r>
            <a:r>
              <a:rPr lang="de-DE" sz="1800" dirty="0"/>
              <a:t> unter besonderer Berücksichtigung der praktischen Unterrichtstätigkeit.</a:t>
            </a:r>
          </a:p>
          <a:p>
            <a:pPr marL="0" indent="0">
              <a:buNone/>
            </a:pPr>
            <a:endParaRPr lang="de-DE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1800" b="1" dirty="0"/>
              <a:t>Beurteilungsbereiche:</a:t>
            </a:r>
            <a:r>
              <a:rPr lang="de-DE" sz="1800" dirty="0"/>
              <a:t> </a:t>
            </a:r>
          </a:p>
          <a:p>
            <a:pPr lvl="1">
              <a:buAutoNum type="arabicPeriod"/>
            </a:pPr>
            <a:r>
              <a:rPr lang="de-DE" sz="1800" b="1" dirty="0"/>
              <a:t>Handlungsfelder</a:t>
            </a:r>
            <a:r>
              <a:rPr lang="de-DE" sz="1800" dirty="0"/>
              <a:t> Unterrichten - Erziehen, Beraten, Betreuen - Diagnostizieren, Fördern, Beurteilen - Innovieren in Unterricht und Schule mit dem Schwerpunkt bildungspolitisch relevanter Fragestellungen</a:t>
            </a:r>
          </a:p>
          <a:p>
            <a:pPr lvl="1">
              <a:buAutoNum type="arabicPeriod"/>
            </a:pPr>
            <a:r>
              <a:rPr lang="de-DE" sz="1800" b="1" dirty="0"/>
              <a:t>Zusammenarbeit</a:t>
            </a:r>
            <a:r>
              <a:rPr lang="de-DE" sz="1800" dirty="0"/>
              <a:t> mit Kolleginnen und Kollegen</a:t>
            </a:r>
          </a:p>
          <a:p>
            <a:pPr lvl="1">
              <a:buAutoNum type="arabicPeriod"/>
            </a:pPr>
            <a:r>
              <a:rPr lang="de-DE" sz="1800" dirty="0"/>
              <a:t>Wahrnehmung </a:t>
            </a:r>
            <a:r>
              <a:rPr lang="de-DE" sz="1800" b="1" dirty="0"/>
              <a:t>dienstlicher Aufgaben </a:t>
            </a:r>
          </a:p>
        </p:txBody>
      </p:sp>
    </p:spTree>
    <p:extLst>
      <p:ext uri="{BB962C8B-B14F-4D97-AF65-F5344CB8AC3E}">
        <p14:creationId xmlns:p14="http://schemas.microsoft.com/office/powerpoint/2010/main" val="310501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1055807"/>
          </a:xfrm>
          <a:noFill/>
        </p:spPr>
        <p:txBody>
          <a:bodyPr/>
          <a:lstStyle/>
          <a:p>
            <a:r>
              <a:rPr lang="de-DE" sz="2400" b="1" dirty="0">
                <a:solidFill>
                  <a:schemeClr val="tx1"/>
                </a:solidFill>
              </a:rPr>
              <a:t>Wissenswertes: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1338" y="2231136"/>
            <a:ext cx="8410575" cy="3867912"/>
          </a:xfrm>
          <a:noFill/>
        </p:spPr>
        <p:txBody>
          <a:bodyPr/>
          <a:lstStyle/>
          <a:p>
            <a:pPr marL="0" indent="0">
              <a:buNone/>
            </a:pPr>
            <a:r>
              <a:rPr lang="de-DE" sz="1600" b="1" dirty="0"/>
              <a:t>Vertretungsunterricht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Die LiV soll nur in begründeten Ausnahmefällen zu </a:t>
            </a:r>
            <a:r>
              <a:rPr lang="de-DE" sz="1600" b="1" dirty="0">
                <a:solidFill>
                  <a:srgbClr val="FF3300"/>
                </a:solidFill>
              </a:rPr>
              <a:t>Vertretungsstunden</a:t>
            </a:r>
            <a:r>
              <a:rPr lang="de-DE" sz="1600" dirty="0"/>
              <a:t> herangezogen werden.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Dabei ist darauf zu achten, dass ein Einsatz möglichst nur in den Lerngruppen und Fächern oder Fachrichtungen stattfindet, in denen sie unterrichtet. </a:t>
            </a:r>
          </a:p>
          <a:p>
            <a:pPr marL="0" indent="0">
              <a:buNone/>
            </a:pPr>
            <a:endParaRPr lang="de-DE" sz="1600" u="sng" dirty="0"/>
          </a:p>
          <a:p>
            <a:pPr marL="0" indent="0">
              <a:buNone/>
            </a:pPr>
            <a:r>
              <a:rPr lang="de-DE" sz="1600" b="1" dirty="0"/>
              <a:t>Termindopplung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Im Falle des </a:t>
            </a:r>
            <a:r>
              <a:rPr lang="de-DE" sz="1600" b="1" dirty="0">
                <a:solidFill>
                  <a:srgbClr val="FF3300"/>
                </a:solidFill>
              </a:rPr>
              <a:t>zeitlichen Zusammentreffens</a:t>
            </a:r>
            <a:r>
              <a:rPr lang="de-DE" sz="1600" b="1" dirty="0"/>
              <a:t> </a:t>
            </a:r>
            <a:r>
              <a:rPr lang="de-DE" sz="1600" dirty="0"/>
              <a:t>von Veranstaltungen des Studienseminars und der Ausbildungsschulen entscheidet die Leitung des Studienseminars im Benehmen mit der Leitung der Ausbildungsschulen nach Anhörung der betroffenen LiV über den Vorrang nach §41 Abs.5.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In der Einführungsphase haben Seminarveranstaltungen grundsätzlich Vorrang.</a:t>
            </a:r>
          </a:p>
        </p:txBody>
      </p:sp>
    </p:spTree>
    <p:extLst>
      <p:ext uri="{BB962C8B-B14F-4D97-AF65-F5344CB8AC3E}">
        <p14:creationId xmlns:p14="http://schemas.microsoft.com/office/powerpoint/2010/main" val="2716891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35A9FF-A235-8310-9F89-94569D7F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>
                <a:solidFill>
                  <a:schemeClr val="tx1"/>
                </a:solidFill>
              </a:rPr>
              <a:t>Ansprechpartnerinnen und Partner: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4E94C8-2944-2D64-2286-9660E01ED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38" y="2242456"/>
            <a:ext cx="8410575" cy="3973287"/>
          </a:xfrm>
        </p:spPr>
        <p:txBody>
          <a:bodyPr/>
          <a:lstStyle/>
          <a:p>
            <a:pPr marL="0" indent="0">
              <a:buNone/>
            </a:pPr>
            <a:endParaRPr lang="de-DE" sz="1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b="1" dirty="0">
                <a:solidFill>
                  <a:schemeClr val="tx1"/>
                </a:solidFill>
              </a:rPr>
              <a:t>	Grundschule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	Sandra Appelhans		</a:t>
            </a:r>
            <a:r>
              <a:rPr lang="de-DE" sz="1600" dirty="0">
                <a:solidFill>
                  <a:schemeClr val="tx1"/>
                </a:solidFill>
                <a:hlinkClick r:id="rId2"/>
              </a:rPr>
              <a:t>sandra.appelhans@kultus.hessen.de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b="1" dirty="0">
                <a:solidFill>
                  <a:schemeClr val="tx1"/>
                </a:solidFill>
              </a:rPr>
              <a:t>	Haupt- und Realschule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	Anja Dombrowski		</a:t>
            </a:r>
            <a:r>
              <a:rPr lang="de-DE" sz="1600" dirty="0">
                <a:solidFill>
                  <a:schemeClr val="tx1"/>
                </a:solidFill>
                <a:hlinkClick r:id="rId3"/>
              </a:rPr>
              <a:t>anja.dombrowski@kultus.hessen.de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b="1" dirty="0">
                <a:solidFill>
                  <a:schemeClr val="tx1"/>
                </a:solidFill>
              </a:rPr>
              <a:t>	Förderpädagogik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	Fabian Alsheimer		</a:t>
            </a:r>
            <a:r>
              <a:rPr lang="de-DE" sz="1600" dirty="0">
                <a:solidFill>
                  <a:schemeClr val="tx1"/>
                </a:solidFill>
                <a:hlinkClick r:id="rId4"/>
              </a:rPr>
              <a:t>fabian.alsheimer@kultus.hessen.de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26632A7B-E9B7-8047-C0A1-513DEABE4A4C}"/>
              </a:ext>
            </a:extLst>
          </p:cNvPr>
          <p:cNvSpPr/>
          <p:nvPr/>
        </p:nvSpPr>
        <p:spPr>
          <a:xfrm>
            <a:off x="3525012" y="5736660"/>
            <a:ext cx="429768" cy="144000"/>
          </a:xfrm>
          <a:prstGeom prst="rightArrow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FE1B65C2-51F5-F2EC-4272-79B894D6114B}"/>
              </a:ext>
            </a:extLst>
          </p:cNvPr>
          <p:cNvSpPr/>
          <p:nvPr/>
        </p:nvSpPr>
        <p:spPr>
          <a:xfrm>
            <a:off x="3525012" y="3008124"/>
            <a:ext cx="429768" cy="144000"/>
          </a:xfrm>
          <a:prstGeom prst="rightArrow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C41EE5FD-9B17-F4EB-8AC2-223592FD0537}"/>
              </a:ext>
            </a:extLst>
          </p:cNvPr>
          <p:cNvSpPr/>
          <p:nvPr/>
        </p:nvSpPr>
        <p:spPr>
          <a:xfrm>
            <a:off x="3525012" y="4373176"/>
            <a:ext cx="429768" cy="144000"/>
          </a:xfrm>
          <a:prstGeom prst="rightArrow">
            <a:avLst/>
          </a:prstGeom>
          <a:solidFill>
            <a:schemeClr val="tx1"/>
          </a:solidFill>
          <a:ln w="254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514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HLbG-DV…"/>
          <p:cNvSpPr txBox="1"/>
          <p:nvPr/>
        </p:nvSpPr>
        <p:spPr>
          <a:xfrm>
            <a:off x="548957" y="929240"/>
            <a:ext cx="8192565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342900" indent="-342900" algn="ctr">
              <a:defRPr sz="1600" b="1"/>
            </a:pPr>
            <a:r>
              <a:rPr sz="2400" dirty="0" err="1"/>
              <a:t>HLbG</a:t>
            </a:r>
            <a:r>
              <a:rPr lang="de-DE" sz="2400" dirty="0"/>
              <a:t> mit der zugehörigen </a:t>
            </a:r>
          </a:p>
          <a:p>
            <a:pPr marL="342900" indent="-342900" algn="ctr">
              <a:defRPr sz="1600" b="1"/>
            </a:pPr>
            <a:r>
              <a:rPr lang="de-DE" sz="2400" dirty="0"/>
              <a:t>Durchführungsverordnung (HLbGDV) vom 13.5.22</a:t>
            </a:r>
            <a:endParaRPr sz="2400" dirty="0"/>
          </a:p>
          <a:p>
            <a:pPr marL="342900" indent="-342900">
              <a:defRPr sz="1600"/>
            </a:pP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22EE127-CEBE-E754-654C-B9A3006766DB}"/>
              </a:ext>
            </a:extLst>
          </p:cNvPr>
          <p:cNvSpPr txBox="1"/>
          <p:nvPr/>
        </p:nvSpPr>
        <p:spPr>
          <a:xfrm>
            <a:off x="402478" y="2191124"/>
            <a:ext cx="8668370" cy="4570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§4 Rechtsstellung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der hauptamtlichen Ausbilderinnen und Ausbilder, der Ausbildungsbeauftragten sowie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der Mentorinnen und Mentoren</a:t>
            </a:r>
          </a:p>
          <a:p>
            <a:pPr>
              <a:lnSpc>
                <a:spcPct val="150000"/>
              </a:lnSpc>
            </a:pP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600" dirty="0"/>
              <a:t>(3) Auf Vorschlag der Lehrkraft im Vorbereitungsdienst bestimmt die Leitung der Ausbildungs-schule im Benehmen mit der Leiterin oder dem Leiter des Studienseminars für die jeweiligen Unterrichtsfächer oder Fachrichtungen eine anleitende Lehrkraft als Mentorin oder Mentor. </a:t>
            </a:r>
          </a:p>
          <a:p>
            <a:pPr>
              <a:lnSpc>
                <a:spcPct val="150000"/>
              </a:lnSpc>
            </a:pPr>
            <a:endParaRPr lang="de-DE" sz="1600" dirty="0"/>
          </a:p>
          <a:p>
            <a:pPr>
              <a:lnSpc>
                <a:spcPct val="150000"/>
              </a:lnSpc>
            </a:pPr>
            <a:r>
              <a:rPr lang="de-DE" sz="1600" dirty="0"/>
              <a:t>(5) Zu den Aufgaben der Lehrkräfte gehört es, im Rahmen der geltenden Vorschriften bei der Lehrkräfteausbildung und Lehrkräftefortbildung  in der Schule mitzuwirken, insbesondere als </a:t>
            </a:r>
            <a:r>
              <a:rPr lang="de-DE" sz="1600" dirty="0">
                <a:solidFill>
                  <a:schemeClr val="tx1"/>
                </a:solidFill>
              </a:rPr>
              <a:t>Mentorinnen und Mentoren </a:t>
            </a:r>
            <a:r>
              <a:rPr lang="de-DE" sz="1600" dirty="0"/>
              <a:t>der Lehrkräfte im Vorbereitungsdienst und als Betreuerinnen und Betreuer der Teilnehmerinnen und Teilnehmer der Schulpraktika.</a:t>
            </a:r>
          </a:p>
          <a:p>
            <a:pPr>
              <a:lnSpc>
                <a:spcPct val="150000"/>
              </a:lnSpc>
            </a:pPr>
            <a:endParaRPr 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circle/>
      </p:transition>
    </mc:Choice>
    <mc:Fallback xmlns="" xmlns:m="http://schemas.openxmlformats.org/officeDocument/2006/math" xmlns:a14="http://schemas.microsoft.com/office/drawing/2010/main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8883" y="1229709"/>
            <a:ext cx="8639503" cy="756745"/>
          </a:xfrm>
        </p:spPr>
        <p:txBody>
          <a:bodyPr/>
          <a:lstStyle/>
          <a:p>
            <a:pPr marL="342900" indent="-342900">
              <a:defRPr sz="1600" b="1"/>
            </a:pPr>
            <a:r>
              <a:rPr lang="de-DE" sz="2400" dirty="0">
                <a:solidFill>
                  <a:schemeClr val="bg1">
                    <a:lumMod val="10000"/>
                  </a:schemeClr>
                </a:solidFill>
              </a:rPr>
              <a:t>Mentorinnen und Mentoren leiten LiV in Unterrichtsfächern und Fachrichtungen an. Sie haben folgende Aufgaben: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15515F3-2127-55E6-E04D-80FB74D67373}"/>
              </a:ext>
            </a:extLst>
          </p:cNvPr>
          <p:cNvSpPr txBox="1"/>
          <p:nvPr/>
        </p:nvSpPr>
        <p:spPr>
          <a:xfrm>
            <a:off x="388883" y="1986454"/>
            <a:ext cx="8639503" cy="48013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b="1" dirty="0"/>
              <a:t>Beratung</a:t>
            </a:r>
            <a:r>
              <a:rPr lang="de-DE" sz="1600" dirty="0"/>
              <a:t> in schul- und unterrichtspraktischen Fragen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Erteilung von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Unterricht als Hospitationsangebot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mit Reflexionsangeboten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Bereitstellung ihrer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Lerngruppen für angeleiteten Unterricht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(Unterricht der Mentorinnen und Mentoren)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Mindestens 2 bis maximal 4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Stunden </a:t>
            </a:r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Doppelsteckungen</a:t>
            </a:r>
            <a:r>
              <a:rPr lang="de-DE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mit Mentorinnen und  Mentoren in Summe (Hospitation im Unterricht der LiV) – gesetzlich vorgegeben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Teilnahme an </a:t>
            </a:r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Unterrichtsbesuchen und Unterrichtsberatung </a:t>
            </a:r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Ausbildenden des Studienseminars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Unterstützung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bei Elterngesprächen, Elternabenden und anderen außerunterrichtlichen Tätigkeiten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Zusammenarbeit mit den am Studienseminar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für die pädagogische Ausbildung Verantwortlichen</a:t>
            </a:r>
          </a:p>
          <a:p>
            <a:pPr>
              <a:buFont typeface="Wingdings" panose="05000000000000000000" pitchFamily="2" charset="2"/>
              <a:buChar char="v"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429480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circle/>
      </p:transition>
    </mc:Choice>
    <mc:Fallback xmlns="" xmlns:m="http://schemas.openxmlformats.org/officeDocument/2006/math" xmlns:a14="http://schemas.microsoft.com/office/drawing/2010/main">
      <p:transition spd="fast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Line 2"/>
          <p:cNvSpPr>
            <a:spLocks noChangeShapeType="1"/>
          </p:cNvSpPr>
          <p:nvPr/>
        </p:nvSpPr>
        <p:spPr bwMode="auto">
          <a:xfrm flipH="1">
            <a:off x="6440487" y="2734751"/>
            <a:ext cx="8734" cy="26228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 flipH="1">
            <a:off x="2678109" y="2453865"/>
            <a:ext cx="26199" cy="2898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887829" y="2743679"/>
            <a:ext cx="1732338" cy="1871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CCFF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/>
              <a:t>Einführungs-</a:t>
            </a:r>
            <a:br>
              <a:rPr lang="de-DE" altLang="de-DE" sz="1600" dirty="0"/>
            </a:br>
            <a:r>
              <a:rPr lang="de-DE" altLang="de-DE" sz="1600" dirty="0" err="1"/>
              <a:t>phase</a:t>
            </a:r>
            <a:endParaRPr lang="de-DE" altLang="de-DE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1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Hospitation</a:t>
            </a:r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Angeleiteter Unterricht</a:t>
            </a:r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Mindestens 10 Stunden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2774950" y="2738339"/>
            <a:ext cx="1728788" cy="1871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CCFF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/>
              <a:t>1.</a:t>
            </a:r>
            <a:br>
              <a:rPr lang="de-DE" altLang="de-DE" sz="1600" dirty="0"/>
            </a:br>
            <a:r>
              <a:rPr lang="de-DE" altLang="de-DE" sz="1600" dirty="0"/>
              <a:t>Hauptsemester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10 – 12 Stunden eigen-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verantworteter Unterricht</a:t>
            </a:r>
          </a:p>
          <a:p>
            <a:pPr algn="ctr" hangingPunct="1">
              <a:spcBef>
                <a:spcPct val="0"/>
              </a:spcBef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Mindestens 2 Stunden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Hospitation</a:t>
            </a: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950976" y="1412875"/>
            <a:ext cx="73659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2483643" y="1196086"/>
            <a:ext cx="417671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Dauer des Vorbereitungsdienstes: 21 Monate</a:t>
            </a:r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H="1">
            <a:off x="812037" y="2449103"/>
            <a:ext cx="19812" cy="29084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255143" y="5405437"/>
            <a:ext cx="11525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Einstellung:</a:t>
            </a:r>
            <a:br>
              <a:rPr lang="de-DE" altLang="de-DE" sz="1400" dirty="0"/>
            </a:br>
            <a:r>
              <a:rPr lang="de-DE" altLang="de-DE" sz="1400" dirty="0"/>
              <a:t>01.11./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01.05.</a:t>
            </a: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2097088" y="5374551"/>
            <a:ext cx="1152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01.02./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01.08.</a:t>
            </a:r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4568822" y="2734751"/>
            <a:ext cx="4831" cy="26228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3995735" y="5378996"/>
            <a:ext cx="1152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01.08./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01.02.</a:t>
            </a: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5888762" y="5363286"/>
            <a:ext cx="1152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01.02./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01.08.</a:t>
            </a:r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V="1">
            <a:off x="2717059" y="2438086"/>
            <a:ext cx="5564191" cy="1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4685389" y="2210064"/>
            <a:ext cx="1665275" cy="431799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Eigenverantworteter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Unterricht</a:t>
            </a:r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V="1">
            <a:off x="831849" y="4883704"/>
            <a:ext cx="7480302" cy="74959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2842639" y="4777697"/>
            <a:ext cx="3446018" cy="288925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Hospitation in Schule und Arbeit des rBFZ</a:t>
            </a:r>
          </a:p>
        </p:txBody>
      </p:sp>
      <p:sp>
        <p:nvSpPr>
          <p:cNvPr id="44050" name="AutoShape 18"/>
          <p:cNvSpPr>
            <a:spLocks noChangeArrowheads="1"/>
          </p:cNvSpPr>
          <p:nvPr/>
        </p:nvSpPr>
        <p:spPr bwMode="auto">
          <a:xfrm>
            <a:off x="4633944" y="2738338"/>
            <a:ext cx="1728787" cy="1871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CCFF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/>
              <a:t>2.</a:t>
            </a:r>
            <a:br>
              <a:rPr lang="de-DE" altLang="de-DE" sz="1600" dirty="0"/>
            </a:br>
            <a:r>
              <a:rPr lang="de-DE" altLang="de-DE" sz="1600" dirty="0"/>
              <a:t>Hauptsemester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10 – 12 Stunden eigen-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verantworteter Unterricht</a:t>
            </a:r>
          </a:p>
          <a:p>
            <a:pPr algn="ctr" hangingPunct="1">
              <a:spcBef>
                <a:spcPct val="0"/>
              </a:spcBef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Mindestens 2 Stunden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Hospitation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000" dirty="0"/>
          </a:p>
        </p:txBody>
      </p:sp>
      <p:sp>
        <p:nvSpPr>
          <p:cNvPr id="44051" name="AutoShape 19"/>
          <p:cNvSpPr>
            <a:spLocks noChangeArrowheads="1"/>
          </p:cNvSpPr>
          <p:nvPr/>
        </p:nvSpPr>
        <p:spPr bwMode="auto">
          <a:xfrm>
            <a:off x="6517481" y="2734973"/>
            <a:ext cx="1728787" cy="1871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CCFF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/>
              <a:t>Prüfungs-</a:t>
            </a:r>
            <a:br>
              <a:rPr lang="de-DE" altLang="de-DE" sz="1600" dirty="0"/>
            </a:br>
            <a:r>
              <a:rPr lang="de-DE" altLang="de-DE" sz="1600" dirty="0" err="1"/>
              <a:t>semester</a:t>
            </a:r>
            <a:endParaRPr lang="de-DE" altLang="de-DE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10 – 12 Stunden eigen-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verantworteter Unterricht</a:t>
            </a:r>
          </a:p>
          <a:p>
            <a:pPr algn="ctr" hangingPunct="1">
              <a:spcBef>
                <a:spcPct val="0"/>
              </a:spcBef>
              <a:buNone/>
            </a:pPr>
            <a:endParaRPr lang="de-DE" altLang="de-DE" sz="1000" dirty="0"/>
          </a:p>
          <a:p>
            <a:pPr marL="171450" indent="-171450" algn="ctr" hangingPunct="1">
              <a:spcBef>
                <a:spcPct val="0"/>
              </a:spcBef>
            </a:pPr>
            <a:r>
              <a:rPr lang="de-DE" altLang="de-DE" sz="1000" dirty="0"/>
              <a:t>Mindestens 2 Stunden</a:t>
            </a:r>
          </a:p>
          <a:p>
            <a:pPr algn="ctr" hangingPunct="1">
              <a:spcBef>
                <a:spcPct val="0"/>
              </a:spcBef>
              <a:buNone/>
            </a:pPr>
            <a:r>
              <a:rPr lang="de-DE" altLang="de-DE" sz="1000" dirty="0"/>
              <a:t>Hospitation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1000" dirty="0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8300238" y="2449081"/>
            <a:ext cx="11913" cy="29085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7740650" y="5430647"/>
            <a:ext cx="1152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Entlassung:</a:t>
            </a:r>
            <a:br>
              <a:rPr lang="de-DE" altLang="de-DE" sz="1400" dirty="0"/>
            </a:br>
            <a:r>
              <a:rPr lang="de-DE" altLang="de-DE" sz="1400" dirty="0"/>
              <a:t>31.07./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31.01.</a:t>
            </a:r>
            <a:br>
              <a:rPr lang="de-DE" altLang="de-DE" sz="1400" dirty="0"/>
            </a:br>
            <a:endParaRPr lang="de-DE" altLang="de-DE" sz="1400" dirty="0"/>
          </a:p>
        </p:txBody>
      </p:sp>
      <p:sp>
        <p:nvSpPr>
          <p:cNvPr id="2" name="Line 14">
            <a:extLst>
              <a:ext uri="{FF2B5EF4-FFF2-40B4-BE49-F238E27FC236}">
                <a16:creationId xmlns:a16="http://schemas.microsoft.com/office/drawing/2014/main" id="{D41CA19A-0B68-8BEA-971A-E400E60D0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943" y="2446541"/>
            <a:ext cx="1865312" cy="2540"/>
          </a:xfrm>
          <a:prstGeom prst="line">
            <a:avLst/>
          </a:prstGeom>
          <a:noFill/>
          <a:ln w="57150">
            <a:solidFill>
              <a:srgbClr val="E89CEE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98067AA5-B281-F337-1BFD-9E6DA7E8D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913" y="2222186"/>
            <a:ext cx="1014363" cy="431799"/>
          </a:xfrm>
          <a:prstGeom prst="rect">
            <a:avLst/>
          </a:prstGeom>
          <a:solidFill>
            <a:srgbClr val="E89CEE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Angeleiteter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/>
              <a:t>Unterricht</a:t>
            </a:r>
          </a:p>
        </p:txBody>
      </p:sp>
    </p:spTree>
    <p:extLst>
      <p:ext uri="{BB962C8B-B14F-4D97-AF65-F5344CB8AC3E}">
        <p14:creationId xmlns:p14="http://schemas.microsoft.com/office/powerpoint/2010/main" val="141861245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8883" y="1010253"/>
            <a:ext cx="8639503" cy="756745"/>
          </a:xfrm>
        </p:spPr>
        <p:txBody>
          <a:bodyPr/>
          <a:lstStyle/>
          <a:p>
            <a:pPr marL="342900" indent="-342900">
              <a:defRPr sz="1600" b="1"/>
            </a:pPr>
            <a:r>
              <a:rPr lang="de-DE" sz="2400" dirty="0">
                <a:solidFill>
                  <a:schemeClr val="bg1">
                    <a:lumMod val="10000"/>
                  </a:schemeClr>
                </a:solidFill>
              </a:rPr>
              <a:t>Wichtiges in Kürze: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15515F3-2127-55E6-E04D-80FB74D67373}"/>
              </a:ext>
            </a:extLst>
          </p:cNvPr>
          <p:cNvSpPr txBox="1"/>
          <p:nvPr/>
        </p:nvSpPr>
        <p:spPr>
          <a:xfrm>
            <a:off x="388883" y="1986454"/>
            <a:ext cx="8639503" cy="41549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b="1" dirty="0"/>
              <a:t>Einführungsphase</a:t>
            </a:r>
            <a:r>
              <a:rPr lang="de-DE" sz="1600" dirty="0"/>
              <a:t> 10 Wochenstunden oder deren Entsprechung in der jeweiligen Schulform, abzuleisten als angeleiteter Unterricht und Hospitationen.</a:t>
            </a:r>
          </a:p>
          <a:p>
            <a:pPr>
              <a:lnSpc>
                <a:spcPct val="150000"/>
              </a:lnSpc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b="1" dirty="0"/>
              <a:t>1. und 2. Hauptsemester sowie Prüfungssemester </a:t>
            </a:r>
            <a:r>
              <a:rPr lang="de-DE" sz="1600" dirty="0"/>
              <a:t>je 10 bis 12 Wochenstunden als eigenverantworteter Unterricht.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Die LiV  </a:t>
            </a:r>
            <a:r>
              <a:rPr lang="de-DE" sz="1600" b="1" dirty="0">
                <a:solidFill>
                  <a:schemeClr val="tx1"/>
                </a:solidFill>
              </a:rPr>
              <a:t>hospitieren</a:t>
            </a:r>
            <a:r>
              <a:rPr lang="de-DE" sz="1600" dirty="0"/>
              <a:t> in jedem Semester </a:t>
            </a:r>
            <a:r>
              <a:rPr lang="de-DE" sz="1600" b="1" dirty="0">
                <a:solidFill>
                  <a:schemeClr val="tx1"/>
                </a:solidFill>
              </a:rPr>
              <a:t>mindestens zwei Wochenstunden </a:t>
            </a:r>
            <a:r>
              <a:rPr lang="de-DE" sz="1600" dirty="0">
                <a:solidFill>
                  <a:schemeClr val="tx1"/>
                </a:solidFill>
              </a:rPr>
              <a:t>bei Kolleginnen und Kollegen.</a:t>
            </a:r>
          </a:p>
          <a:p>
            <a:pPr>
              <a:lnSpc>
                <a:spcPct val="150000"/>
              </a:lnSpc>
            </a:pPr>
            <a:endParaRPr lang="de-DE" sz="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tx1"/>
                </a:solidFill>
              </a:rPr>
              <a:t>Mindestens 2, maximal 4 der </a:t>
            </a:r>
            <a:r>
              <a:rPr lang="de-DE" sz="1600" dirty="0"/>
              <a:t>eigenverantworteten Unterrichtsstunden müssen durch </a:t>
            </a:r>
            <a:r>
              <a:rPr lang="de-DE" sz="1600" dirty="0">
                <a:solidFill>
                  <a:schemeClr val="bg1">
                    <a:lumMod val="10000"/>
                  </a:schemeClr>
                </a:solidFill>
              </a:rPr>
              <a:t>Mentorinnen / Mentoren in </a:t>
            </a:r>
            <a:r>
              <a:rPr lang="de-DE" sz="1600" b="1" dirty="0">
                <a:solidFill>
                  <a:schemeClr val="bg1">
                    <a:lumMod val="10000"/>
                  </a:schemeClr>
                </a:solidFill>
              </a:rPr>
              <a:t>Doppelsteckung</a:t>
            </a:r>
            <a:r>
              <a:rPr lang="de-DE" sz="1600" dirty="0">
                <a:solidFill>
                  <a:schemeClr val="bg1">
                    <a:lumMod val="10000"/>
                  </a:schemeClr>
                </a:solidFill>
              </a:rPr>
              <a:t> begleitet werden (= </a:t>
            </a:r>
            <a:r>
              <a:rPr lang="de-DE" sz="1600" b="1" dirty="0">
                <a:solidFill>
                  <a:schemeClr val="bg1">
                    <a:lumMod val="10000"/>
                  </a:schemeClr>
                </a:solidFill>
              </a:rPr>
              <a:t>Mentorin oder Mentor hospitiert bei LiV</a:t>
            </a:r>
            <a:r>
              <a:rPr lang="de-DE" sz="1600" dirty="0">
                <a:solidFill>
                  <a:schemeClr val="bg1">
                    <a:lumMod val="10000"/>
                  </a:schemeClr>
                </a:solidFill>
              </a:rPr>
              <a:t>).</a:t>
            </a:r>
          </a:p>
          <a:p>
            <a:pPr>
              <a:lnSpc>
                <a:spcPct val="150000"/>
              </a:lnSpc>
            </a:pPr>
            <a:endParaRPr lang="de-DE" sz="400" dirty="0">
              <a:solidFill>
                <a:schemeClr val="bg1">
                  <a:lumMod val="1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tx1"/>
                </a:solidFill>
              </a:rPr>
              <a:t>Der Einsatz in Klassen mit </a:t>
            </a:r>
            <a:r>
              <a:rPr lang="de-DE" sz="1600" b="1" dirty="0">
                <a:solidFill>
                  <a:schemeClr val="tx1"/>
                </a:solidFill>
              </a:rPr>
              <a:t>inklusiver Beschulung </a:t>
            </a:r>
            <a:r>
              <a:rPr lang="de-DE" sz="1600" dirty="0">
                <a:solidFill>
                  <a:schemeClr val="tx1"/>
                </a:solidFill>
              </a:rPr>
              <a:t>ist zulässig.</a:t>
            </a:r>
          </a:p>
        </p:txBody>
      </p:sp>
    </p:spTree>
    <p:extLst>
      <p:ext uri="{BB962C8B-B14F-4D97-AF65-F5344CB8AC3E}">
        <p14:creationId xmlns:p14="http://schemas.microsoft.com/office/powerpoint/2010/main" val="2286090079"/>
      </p:ext>
    </p:extLst>
  </p:cSld>
  <p:clrMapOvr>
    <a:masterClrMapping/>
  </p:clrMapOvr>
  <p:transition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11750" y="348912"/>
            <a:ext cx="8932684" cy="5040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60288" y="60538"/>
            <a:ext cx="878522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sz="1400" b="1" dirty="0">
                <a:solidFill>
                  <a:srgbClr val="000000"/>
                </a:solidFill>
                <a:latin typeface="Arial" charset="0"/>
              </a:rPr>
              <a:t>        Strukturmodell der Ausbildung am Studienseminar GHRF Bad Vilbel</a:t>
            </a:r>
            <a:r>
              <a:rPr lang="de-DE" sz="105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de-DE" sz="1050" dirty="0">
                <a:solidFill>
                  <a:srgbClr val="000000"/>
                </a:solidFill>
                <a:latin typeface="Arial" charset="0"/>
              </a:rPr>
              <a:t>(für LiV ab 01.11.2022; Stand: 01.10.25)</a:t>
            </a:r>
            <a:r>
              <a:rPr lang="de-DE" sz="1050" b="1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634023" y="1674404"/>
            <a:ext cx="2087562" cy="40011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HR: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 2; 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G: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K1</a:t>
            </a:r>
          </a:p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Fö: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Fachrichtung </a:t>
            </a:r>
          </a:p>
        </p:txBody>
      </p:sp>
      <p:sp>
        <p:nvSpPr>
          <p:cNvPr id="18445" name="Text Box 16"/>
          <p:cNvSpPr txBox="1">
            <a:spLocks noChangeArrowheads="1"/>
          </p:cNvSpPr>
          <p:nvPr/>
        </p:nvSpPr>
        <p:spPr bwMode="auto">
          <a:xfrm>
            <a:off x="4791255" y="2136533"/>
            <a:ext cx="2087562" cy="384721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900" b="1" dirty="0">
                <a:solidFill>
                  <a:prstClr val="white"/>
                </a:solidFill>
                <a:latin typeface="Arial" charset="0"/>
              </a:rPr>
              <a:t>Diagnostizieren, Fördern, Beurteilen </a:t>
            </a:r>
          </a:p>
          <a:p>
            <a:endParaRPr lang="de-DE" sz="10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6" name="Text Box 17"/>
          <p:cNvSpPr txBox="1">
            <a:spLocks noChangeArrowheads="1"/>
          </p:cNvSpPr>
          <p:nvPr/>
        </p:nvSpPr>
        <p:spPr bwMode="auto">
          <a:xfrm>
            <a:off x="2627313" y="2607544"/>
            <a:ext cx="2087562" cy="353943"/>
          </a:xfrm>
          <a:prstGeom prst="rect">
            <a:avLst/>
          </a:prstGeom>
          <a:solidFill>
            <a:srgbClr val="CC94A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1000" b="1" dirty="0">
                <a:latin typeface="Arial" charset="0"/>
              </a:rPr>
              <a:t>V: Erziehen, Beraten, Betreuen</a:t>
            </a:r>
          </a:p>
          <a:p>
            <a:r>
              <a:rPr lang="de-DE" sz="700" dirty="0">
                <a:latin typeface="Arial" charset="0"/>
              </a:rPr>
              <a:t>(20 Pst.; 4 Sitzungen)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2634022" y="2152245"/>
            <a:ext cx="2087563" cy="384721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defPPr>
              <a:defRPr lang="de-DE"/>
            </a:defPPr>
            <a:lvl1pPr>
              <a:defRPr sz="1000" b="1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latin typeface="Times" pitchFamily="18" charset="0"/>
              </a:defRPr>
            </a:lvl2pPr>
            <a:lvl3pPr marL="1143000" indent="-228600">
              <a:defRPr sz="2400">
                <a:latin typeface="Times" pitchFamily="18" charset="0"/>
              </a:defRPr>
            </a:lvl3pPr>
            <a:lvl4pPr marL="1600200" indent="-228600">
              <a:defRPr sz="2400">
                <a:latin typeface="Times" pitchFamily="18" charset="0"/>
              </a:defRPr>
            </a:lvl4pPr>
            <a:lvl5pPr marL="2057400" indent="-228600">
              <a:defRPr sz="2400"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9pPr>
          </a:lstStyle>
          <a:p>
            <a:r>
              <a:rPr lang="de-DE" sz="900" dirty="0">
                <a:solidFill>
                  <a:prstClr val="white"/>
                </a:solidFill>
              </a:rPr>
              <a:t>Diversität im Lernprozess nutzen </a:t>
            </a:r>
          </a:p>
          <a:p>
            <a:endParaRPr lang="de-DE" dirty="0"/>
          </a:p>
        </p:txBody>
      </p:sp>
      <p:sp>
        <p:nvSpPr>
          <p:cNvPr id="18449" name="Text Box 20"/>
          <p:cNvSpPr txBox="1">
            <a:spLocks noChangeArrowheads="1"/>
          </p:cNvSpPr>
          <p:nvPr/>
        </p:nvSpPr>
        <p:spPr bwMode="auto">
          <a:xfrm>
            <a:off x="6948488" y="1338386"/>
            <a:ext cx="2087562" cy="40011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defPPr>
              <a:defRPr lang="de-DE"/>
            </a:defPPr>
            <a:lvl1pPr>
              <a:defRPr sz="1000" b="1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latin typeface="Times" pitchFamily="18" charset="0"/>
              </a:defRPr>
            </a:lvl2pPr>
            <a:lvl3pPr marL="1143000" indent="-228600">
              <a:defRPr sz="2400">
                <a:latin typeface="Times" pitchFamily="18" charset="0"/>
              </a:defRPr>
            </a:lvl3pPr>
            <a:lvl4pPr marL="1600200" indent="-228600">
              <a:defRPr sz="2400">
                <a:latin typeface="Times" pitchFamily="18" charset="0"/>
              </a:defRPr>
            </a:lvl4pPr>
            <a:lvl5pPr marL="2057400" indent="-228600">
              <a:defRPr sz="2400"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9pPr>
          </a:lstStyle>
          <a:p>
            <a:r>
              <a:rPr lang="de-DE" dirty="0">
                <a:solidFill>
                  <a:prstClr val="white"/>
                </a:solidFill>
              </a:rPr>
              <a:t>Lehr- und Lernprozesse in der (Schulform) innovativ gestalten </a:t>
            </a:r>
            <a:endParaRPr lang="de-DE" b="0" dirty="0">
              <a:solidFill>
                <a:prstClr val="white"/>
              </a:solidFill>
            </a:endParaRPr>
          </a:p>
        </p:txBody>
      </p:sp>
      <p:sp>
        <p:nvSpPr>
          <p:cNvPr id="18457" name="Text Box 37"/>
          <p:cNvSpPr txBox="1">
            <a:spLocks noChangeArrowheads="1"/>
          </p:cNvSpPr>
          <p:nvPr/>
        </p:nvSpPr>
        <p:spPr bwMode="auto">
          <a:xfrm>
            <a:off x="7874779" y="404833"/>
            <a:ext cx="10445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10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1000" dirty="0">
                <a:solidFill>
                  <a:srgbClr val="000000"/>
                </a:solidFill>
                <a:latin typeface="Arial" charset="0"/>
              </a:rPr>
              <a:t>. = Präsenzstunde</a:t>
            </a:r>
          </a:p>
        </p:txBody>
      </p:sp>
      <p:sp>
        <p:nvSpPr>
          <p:cNvPr id="18458" name="Text Box 39"/>
          <p:cNvSpPr txBox="1">
            <a:spLocks noChangeArrowheads="1"/>
          </p:cNvSpPr>
          <p:nvPr/>
        </p:nvSpPr>
        <p:spPr bwMode="auto">
          <a:xfrm>
            <a:off x="1652448" y="412793"/>
            <a:ext cx="881727" cy="34163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lvl1pPr marL="269875" indent="-2698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Veranstaltung</a:t>
            </a:r>
          </a:p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(V) VEIN</a:t>
            </a:r>
          </a:p>
        </p:txBody>
      </p:sp>
      <p:sp>
        <p:nvSpPr>
          <p:cNvPr id="18460" name="Text Box 41"/>
          <p:cNvSpPr txBox="1">
            <a:spLocks noChangeArrowheads="1"/>
          </p:cNvSpPr>
          <p:nvPr/>
        </p:nvSpPr>
        <p:spPr bwMode="auto">
          <a:xfrm>
            <a:off x="511069" y="444180"/>
            <a:ext cx="12426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bewertet, Pflicht, 2 UB, 20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4 Sitzungen</a:t>
            </a:r>
          </a:p>
        </p:txBody>
      </p:sp>
      <p:sp>
        <p:nvSpPr>
          <p:cNvPr id="18462" name="Text Box 46"/>
          <p:cNvSpPr txBox="1">
            <a:spLocks noChangeArrowheads="1"/>
          </p:cNvSpPr>
          <p:nvPr/>
        </p:nvSpPr>
        <p:spPr bwMode="auto">
          <a:xfrm>
            <a:off x="147175" y="426855"/>
            <a:ext cx="427525" cy="341632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269875" indent="-2698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prstClr val="white"/>
                </a:solidFill>
                <a:latin typeface="Arial" charset="0"/>
              </a:rPr>
              <a:t>Modul</a:t>
            </a:r>
          </a:p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prstClr val="white"/>
                </a:solidFill>
                <a:latin typeface="Arial" charset="0"/>
              </a:rPr>
              <a:t>(M)</a:t>
            </a:r>
          </a:p>
        </p:txBody>
      </p:sp>
      <p:sp>
        <p:nvSpPr>
          <p:cNvPr id="18463" name="Text Box 48"/>
          <p:cNvSpPr txBox="1">
            <a:spLocks noChangeArrowheads="1"/>
          </p:cNvSpPr>
          <p:nvPr/>
        </p:nvSpPr>
        <p:spPr bwMode="auto">
          <a:xfrm>
            <a:off x="2627312" y="891478"/>
            <a:ext cx="2107043" cy="4159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200" b="1">
                <a:solidFill>
                  <a:srgbClr val="000000"/>
                </a:solidFill>
                <a:latin typeface="Arial" charset="0"/>
              </a:rPr>
              <a:t>1. Hauptsemester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000" b="1">
                <a:solidFill>
                  <a:srgbClr val="000000"/>
                </a:solidFill>
                <a:latin typeface="Arial" charset="0"/>
              </a:rPr>
              <a:t>6 Monate</a:t>
            </a:r>
          </a:p>
        </p:txBody>
      </p:sp>
      <p:sp>
        <p:nvSpPr>
          <p:cNvPr id="18464" name="Text Box 49"/>
          <p:cNvSpPr txBox="1">
            <a:spLocks noChangeArrowheads="1"/>
          </p:cNvSpPr>
          <p:nvPr/>
        </p:nvSpPr>
        <p:spPr bwMode="auto">
          <a:xfrm>
            <a:off x="4799203" y="900946"/>
            <a:ext cx="2079613" cy="4159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200" b="1">
                <a:solidFill>
                  <a:srgbClr val="000000"/>
                </a:solidFill>
                <a:latin typeface="Arial" charset="0"/>
              </a:rPr>
              <a:t>2. Hauptsemester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000" b="1">
                <a:solidFill>
                  <a:srgbClr val="000000"/>
                </a:solidFill>
                <a:latin typeface="Arial" charset="0"/>
              </a:rPr>
              <a:t>6 Monate</a:t>
            </a:r>
          </a:p>
        </p:txBody>
      </p:sp>
      <p:sp>
        <p:nvSpPr>
          <p:cNvPr id="18465" name="Text Box 50"/>
          <p:cNvSpPr txBox="1">
            <a:spLocks noChangeArrowheads="1"/>
          </p:cNvSpPr>
          <p:nvPr/>
        </p:nvSpPr>
        <p:spPr bwMode="auto">
          <a:xfrm>
            <a:off x="6956872" y="900840"/>
            <a:ext cx="2087562" cy="4159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200" b="1">
                <a:solidFill>
                  <a:srgbClr val="000000"/>
                </a:solidFill>
                <a:latin typeface="Arial" charset="0"/>
              </a:rPr>
              <a:t>Prüfungssemester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000" b="1">
                <a:solidFill>
                  <a:srgbClr val="000000"/>
                </a:solidFill>
                <a:latin typeface="Arial" charset="0"/>
              </a:rPr>
              <a:t>6 Monate</a:t>
            </a:r>
          </a:p>
        </p:txBody>
      </p:sp>
      <p:sp>
        <p:nvSpPr>
          <p:cNvPr id="18467" name="Text Box 56"/>
          <p:cNvSpPr txBox="1">
            <a:spLocks noChangeArrowheads="1"/>
          </p:cNvSpPr>
          <p:nvPr/>
        </p:nvSpPr>
        <p:spPr bwMode="auto">
          <a:xfrm>
            <a:off x="2634023" y="1338386"/>
            <a:ext cx="2087562" cy="246221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36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HR: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 1;  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G:  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LF;  </a:t>
            </a:r>
            <a:r>
              <a:rPr lang="de-DE" sz="1000" b="1" dirty="0" err="1">
                <a:solidFill>
                  <a:prstClr val="white"/>
                </a:solidFill>
                <a:latin typeface="Arial" charset="0"/>
              </a:rPr>
              <a:t>Fö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</a:t>
            </a:r>
          </a:p>
        </p:txBody>
      </p:sp>
      <p:sp>
        <p:nvSpPr>
          <p:cNvPr id="18473" name="Text Box 63"/>
          <p:cNvSpPr txBox="1">
            <a:spLocks noChangeArrowheads="1"/>
          </p:cNvSpPr>
          <p:nvPr/>
        </p:nvSpPr>
        <p:spPr bwMode="auto">
          <a:xfrm>
            <a:off x="123191" y="1730985"/>
            <a:ext cx="2410984" cy="35548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Lernprozessgestaltung</a:t>
            </a:r>
          </a:p>
          <a:p>
            <a:pPr>
              <a:lnSpc>
                <a:spcPct val="90000"/>
              </a:lnSpc>
            </a:pPr>
            <a:r>
              <a:rPr lang="de-DE" sz="10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de-DE" sz="700" b="1" dirty="0">
                <a:solidFill>
                  <a:srgbClr val="000000"/>
                </a:solidFill>
                <a:latin typeface="Arial" charset="0"/>
              </a:rPr>
              <a:t>GS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: 12 </a:t>
            </a:r>
            <a:r>
              <a:rPr lang="de-DE" sz="7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.; 3 Sitzungen; </a:t>
            </a:r>
            <a:r>
              <a:rPr lang="de-DE" sz="700" b="1" dirty="0">
                <a:solidFill>
                  <a:srgbClr val="000000"/>
                </a:solidFill>
                <a:latin typeface="Arial" charset="0"/>
              </a:rPr>
              <a:t>HR/</a:t>
            </a:r>
            <a:r>
              <a:rPr lang="de-DE" sz="700" b="1" dirty="0" err="1">
                <a:solidFill>
                  <a:srgbClr val="000000"/>
                </a:solidFill>
                <a:latin typeface="Arial" charset="0"/>
              </a:rPr>
              <a:t>Fö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: 15 </a:t>
            </a:r>
            <a:r>
              <a:rPr lang="de-DE" sz="7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.; 3 Sitzungen) </a:t>
            </a:r>
          </a:p>
        </p:txBody>
      </p:sp>
      <p:sp>
        <p:nvSpPr>
          <p:cNvPr id="18475" name="Text Box 65"/>
          <p:cNvSpPr txBox="1">
            <a:spLocks noChangeArrowheads="1"/>
          </p:cNvSpPr>
          <p:nvPr/>
        </p:nvSpPr>
        <p:spPr bwMode="auto">
          <a:xfrm>
            <a:off x="111749" y="891478"/>
            <a:ext cx="2435381" cy="415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200" b="1">
                <a:solidFill>
                  <a:srgbClr val="000000"/>
                </a:solidFill>
                <a:latin typeface="Arial" charset="0"/>
              </a:rPr>
              <a:t>Einführungsphase</a:t>
            </a:r>
            <a:r>
              <a:rPr lang="de-DE" sz="1000" b="1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de-DE" sz="1000" b="1">
                <a:solidFill>
                  <a:srgbClr val="000000"/>
                </a:solidFill>
                <a:latin typeface="Arial" charset="0"/>
              </a:rPr>
              <a:t>3 Monate</a:t>
            </a:r>
          </a:p>
        </p:txBody>
      </p:sp>
      <p:sp>
        <p:nvSpPr>
          <p:cNvPr id="18479" name="Text Box 71"/>
          <p:cNvSpPr txBox="1">
            <a:spLocks noChangeArrowheads="1"/>
          </p:cNvSpPr>
          <p:nvPr/>
        </p:nvSpPr>
        <p:spPr bwMode="auto">
          <a:xfrm>
            <a:off x="2488124" y="404833"/>
            <a:ext cx="8050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unbewertet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Pflicht</a:t>
            </a:r>
            <a:endParaRPr lang="de-DE" sz="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72" name="Text Box 62"/>
          <p:cNvSpPr txBox="1">
            <a:spLocks noChangeArrowheads="1"/>
          </p:cNvSpPr>
          <p:nvPr/>
        </p:nvSpPr>
        <p:spPr bwMode="auto">
          <a:xfrm>
            <a:off x="111750" y="2128831"/>
            <a:ext cx="2442538" cy="43607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rIns="54000"/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1000" b="1" dirty="0">
                <a:solidFill>
                  <a:srgbClr val="000000"/>
                </a:solidFill>
                <a:latin typeface="Arial" charset="0"/>
              </a:rPr>
              <a:t>Einführung ins Fach</a:t>
            </a:r>
          </a:p>
          <a:p>
            <a:pPr>
              <a:lnSpc>
                <a:spcPct val="90000"/>
              </a:lnSpc>
            </a:pPr>
            <a:r>
              <a:rPr lang="de-DE" sz="7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de-DE" sz="700" b="1" dirty="0">
                <a:solidFill>
                  <a:srgbClr val="000000"/>
                </a:solidFill>
                <a:latin typeface="Arial" charset="0"/>
              </a:rPr>
              <a:t>HR/FÖ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: F1 und F2, 2 x 9 </a:t>
            </a:r>
            <a:r>
              <a:rPr lang="de-DE" sz="7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.; je 3 Sitzungen</a:t>
            </a:r>
          </a:p>
          <a:p>
            <a:pPr>
              <a:lnSpc>
                <a:spcPct val="90000"/>
              </a:lnSpc>
            </a:pPr>
            <a:r>
              <a:rPr lang="de-DE" sz="700" b="1" dirty="0">
                <a:solidFill>
                  <a:srgbClr val="000000"/>
                </a:solidFill>
                <a:latin typeface="Arial" charset="0"/>
              </a:rPr>
              <a:t>GS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: F1, F2 und F3, 3 x 9 </a:t>
            </a:r>
            <a:r>
              <a:rPr lang="de-DE" sz="7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.; je 3 Sitzungen)</a:t>
            </a:r>
          </a:p>
          <a:p>
            <a:pPr>
              <a:lnSpc>
                <a:spcPct val="90000"/>
              </a:lnSpc>
            </a:pPr>
            <a:endParaRPr lang="de-DE" sz="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50" name="Text Box 21"/>
          <p:cNvSpPr txBox="1">
            <a:spLocks noChangeArrowheads="1"/>
          </p:cNvSpPr>
          <p:nvPr/>
        </p:nvSpPr>
        <p:spPr bwMode="auto">
          <a:xfrm>
            <a:off x="111749" y="4248247"/>
            <a:ext cx="8820651" cy="7385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118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65000"/>
              </a:spcBef>
            </a:pPr>
            <a:r>
              <a:rPr lang="de-DE" sz="1000" b="1" dirty="0">
                <a:solidFill>
                  <a:srgbClr val="000000"/>
                </a:solidFill>
                <a:latin typeface="Arial" charset="0"/>
              </a:rPr>
              <a:t>V: Beratung und Reflexion von beruflichen Handlungssituationen (VBRH)</a:t>
            </a:r>
          </a:p>
          <a:p>
            <a:pPr algn="ctr">
              <a:lnSpc>
                <a:spcPct val="50000"/>
              </a:lnSpc>
              <a:spcBef>
                <a:spcPct val="65000"/>
              </a:spcBef>
            </a:pPr>
            <a:endParaRPr lang="de-DE" sz="1000" dirty="0">
              <a:solidFill>
                <a:srgbClr val="000000"/>
              </a:solidFill>
              <a:latin typeface="Arial" charset="0"/>
            </a:endParaRPr>
          </a:p>
          <a:p>
            <a:pPr algn="ctr">
              <a:lnSpc>
                <a:spcPct val="50000"/>
              </a:lnSpc>
              <a:spcBef>
                <a:spcPct val="65000"/>
              </a:spcBef>
            </a:pPr>
            <a:endParaRPr lang="de-DE" sz="800" dirty="0">
              <a:solidFill>
                <a:srgbClr val="000000"/>
              </a:solidFill>
              <a:latin typeface="Arial" charset="0"/>
            </a:endParaRPr>
          </a:p>
          <a:p>
            <a:pPr algn="ctr">
              <a:lnSpc>
                <a:spcPct val="50000"/>
              </a:lnSpc>
              <a:spcBef>
                <a:spcPct val="65000"/>
              </a:spcBef>
            </a:pPr>
            <a:endParaRPr lang="de-DE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" name="Text Box 61"/>
          <p:cNvSpPr txBox="1">
            <a:spLocks noChangeArrowheads="1"/>
          </p:cNvSpPr>
          <p:nvPr/>
        </p:nvSpPr>
        <p:spPr bwMode="auto">
          <a:xfrm>
            <a:off x="327374" y="4471726"/>
            <a:ext cx="2088232" cy="2308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algn="ctr">
              <a:lnSpc>
                <a:spcPct val="90000"/>
              </a:lnSpc>
            </a:pPr>
            <a:r>
              <a:rPr lang="de-DE" sz="1000" dirty="0">
                <a:solidFill>
                  <a:srgbClr val="000000"/>
                </a:solidFill>
                <a:latin typeface="Arial" charset="0"/>
              </a:rPr>
              <a:t>(12 Pstd.;3-4 Sitzungen)</a:t>
            </a:r>
          </a:p>
        </p:txBody>
      </p:sp>
      <p:sp>
        <p:nvSpPr>
          <p:cNvPr id="49" name="Text Box 61"/>
          <p:cNvSpPr txBox="1">
            <a:spLocks noChangeArrowheads="1"/>
          </p:cNvSpPr>
          <p:nvPr/>
        </p:nvSpPr>
        <p:spPr bwMode="auto">
          <a:xfrm>
            <a:off x="2619768" y="4462993"/>
            <a:ext cx="2088828" cy="2308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algn="ctr">
              <a:lnSpc>
                <a:spcPct val="90000"/>
              </a:lnSpc>
            </a:pPr>
            <a:r>
              <a:rPr lang="de-DE" sz="1000" dirty="0">
                <a:solidFill>
                  <a:srgbClr val="000000"/>
                </a:solidFill>
                <a:latin typeface="Arial" charset="0"/>
              </a:rPr>
              <a:t>(9 </a:t>
            </a:r>
            <a:r>
              <a:rPr lang="de-DE" sz="10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1000" dirty="0">
                <a:solidFill>
                  <a:srgbClr val="000000"/>
                </a:solidFill>
                <a:latin typeface="Arial" charset="0"/>
              </a:rPr>
              <a:t>.; 3 Sitzungen)</a:t>
            </a:r>
          </a:p>
        </p:txBody>
      </p:sp>
      <p:sp>
        <p:nvSpPr>
          <p:cNvPr id="50" name="Text Box 61"/>
          <p:cNvSpPr txBox="1">
            <a:spLocks noChangeArrowheads="1"/>
          </p:cNvSpPr>
          <p:nvPr/>
        </p:nvSpPr>
        <p:spPr bwMode="auto">
          <a:xfrm>
            <a:off x="4822928" y="4462221"/>
            <a:ext cx="2055887" cy="2308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algn="ctr">
              <a:lnSpc>
                <a:spcPct val="90000"/>
              </a:lnSpc>
            </a:pPr>
            <a:r>
              <a:rPr lang="de-DE" sz="1000" dirty="0">
                <a:solidFill>
                  <a:srgbClr val="000000"/>
                </a:solidFill>
                <a:latin typeface="Arial" charset="0"/>
              </a:rPr>
              <a:t>(9 </a:t>
            </a:r>
            <a:r>
              <a:rPr lang="de-DE" sz="10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1000" dirty="0">
                <a:solidFill>
                  <a:srgbClr val="000000"/>
                </a:solidFill>
                <a:latin typeface="Arial" charset="0"/>
              </a:rPr>
              <a:t>.; 3 Sitzungen)</a:t>
            </a:r>
          </a:p>
        </p:txBody>
      </p:sp>
      <p:sp>
        <p:nvSpPr>
          <p:cNvPr id="53" name="Text Box 61"/>
          <p:cNvSpPr txBox="1">
            <a:spLocks noChangeArrowheads="1"/>
          </p:cNvSpPr>
          <p:nvPr/>
        </p:nvSpPr>
        <p:spPr bwMode="auto">
          <a:xfrm>
            <a:off x="6935374" y="4462221"/>
            <a:ext cx="1983983" cy="2308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algn="ctr">
              <a:lnSpc>
                <a:spcPct val="90000"/>
              </a:lnSpc>
            </a:pPr>
            <a:r>
              <a:rPr lang="de-DE" sz="1000" dirty="0">
                <a:solidFill>
                  <a:srgbClr val="000000"/>
                </a:solidFill>
                <a:latin typeface="Arial" charset="0"/>
              </a:rPr>
              <a:t>(10 </a:t>
            </a:r>
            <a:r>
              <a:rPr lang="de-DE" sz="10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1000" dirty="0">
                <a:solidFill>
                  <a:srgbClr val="000000"/>
                </a:solidFill>
                <a:latin typeface="Arial" charset="0"/>
              </a:rPr>
              <a:t>.; 3 Sitzungen)</a:t>
            </a:r>
          </a:p>
        </p:txBody>
      </p:sp>
      <p:sp>
        <p:nvSpPr>
          <p:cNvPr id="18476" name="Text Box 66"/>
          <p:cNvSpPr txBox="1">
            <a:spLocks noChangeArrowheads="1"/>
          </p:cNvSpPr>
          <p:nvPr/>
        </p:nvSpPr>
        <p:spPr bwMode="auto">
          <a:xfrm>
            <a:off x="111750" y="2999019"/>
            <a:ext cx="2435381" cy="34009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Wahlangebote (12 </a:t>
            </a: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.)</a:t>
            </a:r>
          </a:p>
          <a:p>
            <a:pPr marL="0" indent="0"/>
            <a:r>
              <a:rPr lang="de-DE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de-DE" sz="7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HR/</a:t>
            </a:r>
            <a:r>
              <a:rPr lang="de-DE" sz="7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Fö</a:t>
            </a:r>
            <a:r>
              <a:rPr lang="de-DE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12 </a:t>
            </a:r>
            <a:r>
              <a:rPr lang="de-DE" sz="7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Pstd</a:t>
            </a:r>
            <a:r>
              <a:rPr lang="de-DE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., 3 Sitzungen)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23191" y="5458827"/>
            <a:ext cx="8822321" cy="861774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00"/>
            </a:lvl1pPr>
          </a:lstStyle>
          <a:p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  <a:p>
            <a:endParaRPr lang="de-DE" sz="1000" dirty="0">
              <a:solidFill>
                <a:prstClr val="black"/>
              </a:solidFill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70578" y="5477009"/>
            <a:ext cx="2270211" cy="64633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Hospi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 / angeleiteter U.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Summe: 10 </a:t>
            </a: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Ustd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./Woche/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mindestens 2 Std. Hospitation/Woche</a:t>
            </a:r>
          </a:p>
          <a:p>
            <a:pPr algn="ctr">
              <a:lnSpc>
                <a:spcPct val="80000"/>
              </a:lnSpc>
            </a:pPr>
            <a:endParaRPr lang="de-DE" sz="900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</a:pPr>
            <a:endParaRPr lang="de-DE" sz="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617573" y="5491732"/>
            <a:ext cx="2107042" cy="64633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Eigenverantwortlicher Unterricht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10 – 12 </a:t>
            </a: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Ustd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./Woche/ 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mindestens 2 Std. Hospitation/Woche</a:t>
            </a:r>
          </a:p>
          <a:p>
            <a:pPr algn="ctr">
              <a:lnSpc>
                <a:spcPct val="80000"/>
              </a:lnSpc>
            </a:pPr>
            <a:endParaRPr lang="de-DE" sz="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825096" y="5504027"/>
            <a:ext cx="2160587" cy="64633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Eigenverantwortlicher Unterricht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10 – 12 </a:t>
            </a: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Ustd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./Woche/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mindestens 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2 Std. Hospitation/Woche</a:t>
            </a:r>
          </a:p>
          <a:p>
            <a:pPr algn="ctr">
              <a:lnSpc>
                <a:spcPct val="80000"/>
              </a:lnSpc>
            </a:pPr>
            <a:endParaRPr lang="de-DE" sz="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7055124" y="5504028"/>
            <a:ext cx="1783751" cy="64633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Eigenverantwortlicher Unterricht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10 – 12 </a:t>
            </a:r>
            <a:r>
              <a:rPr lang="de-DE" sz="900" b="1" dirty="0" err="1">
                <a:solidFill>
                  <a:srgbClr val="000000"/>
                </a:solidFill>
                <a:latin typeface="Arial" charset="0"/>
              </a:rPr>
              <a:t>Ustd</a:t>
            </a: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./Woche/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mindestens </a:t>
            </a:r>
          </a:p>
          <a:p>
            <a:pPr algn="ctr">
              <a:lnSpc>
                <a:spcPct val="8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2 Std. Hospitation/Woche</a:t>
            </a:r>
          </a:p>
        </p:txBody>
      </p:sp>
      <p:sp>
        <p:nvSpPr>
          <p:cNvPr id="18451" name="Text Box 22"/>
          <p:cNvSpPr txBox="1">
            <a:spLocks noChangeArrowheads="1"/>
          </p:cNvSpPr>
          <p:nvPr/>
        </p:nvSpPr>
        <p:spPr bwMode="auto">
          <a:xfrm>
            <a:off x="111750" y="6315663"/>
            <a:ext cx="8810819" cy="2667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de-DE" sz="1200" b="1" dirty="0">
                <a:solidFill>
                  <a:srgbClr val="000000"/>
                </a:solidFill>
                <a:latin typeface="Arial" charset="0"/>
              </a:rPr>
              <a:t>Schulische Aufgaben </a:t>
            </a:r>
            <a:r>
              <a:rPr lang="de-DE" sz="1200" dirty="0">
                <a:solidFill>
                  <a:srgbClr val="000000"/>
                </a:solidFill>
                <a:latin typeface="Arial" charset="0"/>
              </a:rPr>
              <a:t>(z. B. Konferenzen, Klassenfahrt, Elternarbeit, Schulleben, …)</a:t>
            </a:r>
          </a:p>
        </p:txBody>
      </p:sp>
      <p:sp>
        <p:nvSpPr>
          <p:cNvPr id="57" name="Ellipse 56"/>
          <p:cNvSpPr/>
          <p:nvPr/>
        </p:nvSpPr>
        <p:spPr>
          <a:xfrm rot="657966">
            <a:off x="6944532" y="1823595"/>
            <a:ext cx="2055667" cy="562630"/>
          </a:xfrm>
          <a:prstGeom prst="ellipse">
            <a:avLst/>
          </a:prstGeom>
          <a:solidFill>
            <a:srgbClr val="AFFF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r>
              <a:rPr lang="de-DE" sz="1000" b="1" dirty="0">
                <a:latin typeface="Arial" charset="0"/>
              </a:rPr>
              <a:t>Prüfungsvorbereitung</a:t>
            </a:r>
          </a:p>
          <a:p>
            <a:r>
              <a:rPr lang="de-DE" sz="1000" b="1" dirty="0">
                <a:latin typeface="Arial" charset="0"/>
              </a:rPr>
              <a:t>(1 Sitzung)</a:t>
            </a:r>
          </a:p>
        </p:txBody>
      </p:sp>
      <p:cxnSp>
        <p:nvCxnSpPr>
          <p:cNvPr id="7" name="Gerade Verbindung 6"/>
          <p:cNvCxnSpPr/>
          <p:nvPr/>
        </p:nvCxnSpPr>
        <p:spPr>
          <a:xfrm>
            <a:off x="1619672" y="35286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3131840" y="345323"/>
            <a:ext cx="0" cy="504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6228184" y="35286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39"/>
          <p:cNvSpPr txBox="1">
            <a:spLocks noChangeArrowheads="1"/>
          </p:cNvSpPr>
          <p:nvPr/>
        </p:nvSpPr>
        <p:spPr bwMode="auto">
          <a:xfrm>
            <a:off x="3160647" y="412793"/>
            <a:ext cx="866973" cy="34163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269875" indent="-2698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Veranstaltung</a:t>
            </a:r>
          </a:p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(V) VINN</a:t>
            </a:r>
          </a:p>
        </p:txBody>
      </p:sp>
      <p:sp>
        <p:nvSpPr>
          <p:cNvPr id="62" name="Text Box 71"/>
          <p:cNvSpPr txBox="1">
            <a:spLocks noChangeArrowheads="1"/>
          </p:cNvSpPr>
          <p:nvPr/>
        </p:nvSpPr>
        <p:spPr bwMode="auto">
          <a:xfrm>
            <a:off x="3997606" y="391033"/>
            <a:ext cx="7641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unbewertet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Pflicht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63" name="Text Box 63"/>
          <p:cNvSpPr txBox="1">
            <a:spLocks noChangeArrowheads="1"/>
          </p:cNvSpPr>
          <p:nvPr/>
        </p:nvSpPr>
        <p:spPr bwMode="auto">
          <a:xfrm>
            <a:off x="111750" y="1350118"/>
            <a:ext cx="2422425" cy="31393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Arbeitsplatz Schule + Unterrichtsplanung</a:t>
            </a:r>
          </a:p>
          <a:p>
            <a:pPr>
              <a:lnSpc>
                <a:spcPct val="90000"/>
              </a:lnSpc>
            </a:pPr>
            <a:r>
              <a:rPr lang="de-DE" sz="700" dirty="0">
                <a:solidFill>
                  <a:srgbClr val="000000"/>
                </a:solidFill>
                <a:latin typeface="Arial" charset="0"/>
              </a:rPr>
              <a:t>(5 </a:t>
            </a:r>
            <a:r>
              <a:rPr lang="de-DE" sz="7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700" dirty="0">
                <a:solidFill>
                  <a:srgbClr val="000000"/>
                </a:solidFill>
                <a:latin typeface="Arial" charset="0"/>
              </a:rPr>
              <a:t>.; 1 Sitzung)</a:t>
            </a:r>
          </a:p>
        </p:txBody>
      </p:sp>
      <p:sp>
        <p:nvSpPr>
          <p:cNvPr id="64" name="Text Box 66"/>
          <p:cNvSpPr txBox="1">
            <a:spLocks noChangeArrowheads="1"/>
          </p:cNvSpPr>
          <p:nvPr/>
        </p:nvSpPr>
        <p:spPr bwMode="auto">
          <a:xfrm>
            <a:off x="111750" y="3397851"/>
            <a:ext cx="1003867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Inklusion 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(4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1 Sitzung)</a:t>
            </a:r>
          </a:p>
        </p:txBody>
      </p:sp>
      <p:sp>
        <p:nvSpPr>
          <p:cNvPr id="65" name="Text Box 66"/>
          <p:cNvSpPr txBox="1">
            <a:spLocks noChangeArrowheads="1"/>
          </p:cNvSpPr>
          <p:nvPr/>
        </p:nvSpPr>
        <p:spPr bwMode="auto">
          <a:xfrm>
            <a:off x="1187204" y="3407695"/>
            <a:ext cx="1367084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Digitale Medien 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(4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1 Sitzung)</a:t>
            </a:r>
          </a:p>
        </p:txBody>
      </p:sp>
      <p:sp>
        <p:nvSpPr>
          <p:cNvPr id="66" name="Text Box 66"/>
          <p:cNvSpPr txBox="1">
            <a:spLocks noChangeArrowheads="1"/>
          </p:cNvSpPr>
          <p:nvPr/>
        </p:nvSpPr>
        <p:spPr bwMode="auto">
          <a:xfrm>
            <a:off x="111750" y="3758365"/>
            <a:ext cx="1009017" cy="45243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Bildungssprache Deutsch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(3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1 Sitzung)</a:t>
            </a:r>
          </a:p>
        </p:txBody>
      </p: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1174064" y="3779200"/>
            <a:ext cx="1380224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Anfangsunterricht II D/M  </a:t>
            </a:r>
          </a:p>
          <a:p>
            <a:pPr marL="0"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GS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; 6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)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2619768" y="3033492"/>
            <a:ext cx="2095108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Inklusion 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(6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2 Sitzungen)</a:t>
            </a:r>
          </a:p>
        </p:txBody>
      </p:sp>
      <p:sp>
        <p:nvSpPr>
          <p:cNvPr id="52" name="Text Box 56"/>
          <p:cNvSpPr txBox="1">
            <a:spLocks noChangeArrowheads="1"/>
          </p:cNvSpPr>
          <p:nvPr/>
        </p:nvSpPr>
        <p:spPr bwMode="auto">
          <a:xfrm>
            <a:off x="4799204" y="1340324"/>
            <a:ext cx="2087562" cy="246221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36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HR: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 1;  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G:  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LF;  </a:t>
            </a:r>
            <a:r>
              <a:rPr lang="de-DE" sz="1000" b="1" dirty="0" err="1">
                <a:solidFill>
                  <a:prstClr val="white"/>
                </a:solidFill>
                <a:latin typeface="Arial" charset="0"/>
              </a:rPr>
              <a:t>Fö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</a:t>
            </a: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4791255" y="1674404"/>
            <a:ext cx="2087562" cy="40011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HR: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 2; </a:t>
            </a:r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G: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K2</a:t>
            </a:r>
          </a:p>
          <a:p>
            <a:r>
              <a:rPr lang="de-DE" sz="1000" b="1" dirty="0">
                <a:solidFill>
                  <a:prstClr val="white"/>
                </a:solidFill>
                <a:latin typeface="Arial" charset="0"/>
              </a:rPr>
              <a:t>Fö: </a:t>
            </a:r>
            <a:r>
              <a:rPr lang="de-DE" sz="1000" dirty="0">
                <a:solidFill>
                  <a:prstClr val="white"/>
                </a:solidFill>
                <a:latin typeface="Arial" charset="0"/>
              </a:rPr>
              <a:t>Fachrichtung </a:t>
            </a: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4791658" y="2614047"/>
            <a:ext cx="2095108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Inklusion 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(6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2 Sitzungen)</a:t>
            </a:r>
          </a:p>
        </p:txBody>
      </p:sp>
      <p:sp>
        <p:nvSpPr>
          <p:cNvPr id="59" name="Text Box 66"/>
          <p:cNvSpPr txBox="1">
            <a:spLocks noChangeArrowheads="1"/>
          </p:cNvSpPr>
          <p:nvPr/>
        </p:nvSpPr>
        <p:spPr bwMode="auto">
          <a:xfrm>
            <a:off x="4787513" y="3016159"/>
            <a:ext cx="2099253" cy="32778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Berufsorientierung </a:t>
            </a:r>
          </a:p>
          <a:p>
            <a:pPr>
              <a:lnSpc>
                <a:spcPct val="90000"/>
              </a:lnSpc>
            </a:pPr>
            <a:r>
              <a:rPr lang="de-DE" sz="8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HR/</a:t>
            </a:r>
            <a:r>
              <a:rPr lang="de-DE" sz="800" b="1" dirty="0" err="1">
                <a:solidFill>
                  <a:srgbClr val="000000"/>
                </a:solidFill>
                <a:latin typeface="Arial" charset="0"/>
              </a:rPr>
              <a:t>Fö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: 7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., 2 Sitzungen)</a:t>
            </a:r>
          </a:p>
        </p:txBody>
      </p:sp>
      <p:sp>
        <p:nvSpPr>
          <p:cNvPr id="55" name="Text Box 20"/>
          <p:cNvSpPr txBox="1">
            <a:spLocks noChangeArrowheads="1"/>
          </p:cNvSpPr>
          <p:nvPr/>
        </p:nvSpPr>
        <p:spPr bwMode="auto">
          <a:xfrm>
            <a:off x="6935375" y="2471321"/>
            <a:ext cx="1997025" cy="1754326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defPPr>
              <a:defRPr lang="de-DE"/>
            </a:defPPr>
            <a:lvl1pPr>
              <a:defRPr sz="1000" b="1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latin typeface="Times" pitchFamily="18" charset="0"/>
              </a:defRPr>
            </a:lvl2pPr>
            <a:lvl3pPr marL="1143000" indent="-228600">
              <a:defRPr sz="2400">
                <a:latin typeface="Times" pitchFamily="18" charset="0"/>
              </a:defRPr>
            </a:lvl3pPr>
            <a:lvl4pPr marL="1600200" indent="-228600">
              <a:defRPr sz="2400">
                <a:latin typeface="Times" pitchFamily="18" charset="0"/>
              </a:defRPr>
            </a:lvl4pPr>
            <a:lvl5pPr marL="2057400" indent="-228600">
              <a:defRPr sz="2400"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" pitchFamily="18" charset="0"/>
              </a:defRPr>
            </a:lvl9pPr>
          </a:lstStyle>
          <a:p>
            <a:pPr algn="ctr"/>
            <a:r>
              <a:rPr lang="de-DE" dirty="0">
                <a:solidFill>
                  <a:prstClr val="white"/>
                </a:solidFill>
              </a:rPr>
              <a:t>Zweite Staatsprüfung</a:t>
            </a:r>
          </a:p>
          <a:p>
            <a:pPr algn="ctr"/>
            <a:endParaRPr lang="de-DE" dirty="0">
              <a:solidFill>
                <a:prstClr val="white"/>
              </a:solidFill>
            </a:endParaRPr>
          </a:p>
          <a:p>
            <a:pPr algn="ctr"/>
            <a:r>
              <a:rPr lang="de-DE" sz="800" dirty="0">
                <a:solidFill>
                  <a:prstClr val="white"/>
                </a:solidFill>
              </a:rPr>
              <a:t>HR/</a:t>
            </a:r>
            <a:r>
              <a:rPr lang="de-DE" sz="800" dirty="0" err="1">
                <a:solidFill>
                  <a:prstClr val="white"/>
                </a:solidFill>
              </a:rPr>
              <a:t>Fö</a:t>
            </a:r>
            <a:r>
              <a:rPr lang="de-DE" sz="800" dirty="0">
                <a:solidFill>
                  <a:prstClr val="white"/>
                </a:solidFill>
              </a:rPr>
              <a:t>: 2 Unterrichtslehrproben (2 Unterrichtsvorbereitungen: Entwurf)</a:t>
            </a:r>
          </a:p>
          <a:p>
            <a:pPr algn="ctr"/>
            <a:endParaRPr lang="de-DE" sz="800" dirty="0">
              <a:solidFill>
                <a:prstClr val="white"/>
              </a:solidFill>
            </a:endParaRPr>
          </a:p>
          <a:p>
            <a:pPr algn="ctr"/>
            <a:r>
              <a:rPr lang="de-DE" sz="800" dirty="0">
                <a:solidFill>
                  <a:prstClr val="white"/>
                </a:solidFill>
              </a:rPr>
              <a:t>GS: 2 Unterrichtslehrproben im LF u. K2 (2 Unterrichtsvorbereitungen: Skizze)</a:t>
            </a:r>
          </a:p>
          <a:p>
            <a:pPr algn="ctr"/>
            <a:endParaRPr lang="de-DE" sz="800" dirty="0">
              <a:solidFill>
                <a:prstClr val="white"/>
              </a:solidFill>
            </a:endParaRPr>
          </a:p>
          <a:p>
            <a:pPr algn="ctr"/>
            <a:r>
              <a:rPr lang="de-DE" sz="800" dirty="0">
                <a:solidFill>
                  <a:prstClr val="white"/>
                </a:solidFill>
              </a:rPr>
              <a:t>GS: Erörterung der Vorlage eines Unterrichtsentwurfs (K1)</a:t>
            </a:r>
          </a:p>
          <a:p>
            <a:pPr algn="ctr"/>
            <a:endParaRPr lang="de-DE" sz="800" dirty="0">
              <a:solidFill>
                <a:prstClr val="white"/>
              </a:solidFill>
            </a:endParaRPr>
          </a:p>
          <a:p>
            <a:pPr algn="ctr"/>
            <a:r>
              <a:rPr lang="de-DE" sz="800" dirty="0">
                <a:solidFill>
                  <a:prstClr val="white"/>
                </a:solidFill>
              </a:rPr>
              <a:t>HR/</a:t>
            </a:r>
            <a:r>
              <a:rPr lang="de-DE" sz="800" dirty="0" err="1">
                <a:solidFill>
                  <a:prstClr val="white"/>
                </a:solidFill>
              </a:rPr>
              <a:t>Fö</a:t>
            </a:r>
            <a:r>
              <a:rPr lang="de-DE" sz="800" dirty="0">
                <a:solidFill>
                  <a:prstClr val="white"/>
                </a:solidFill>
              </a:rPr>
              <a:t>/GS: Mündliche Prüfung (60 min)</a:t>
            </a:r>
          </a:p>
        </p:txBody>
      </p:sp>
      <p:cxnSp>
        <p:nvCxnSpPr>
          <p:cNvPr id="68" name="Gerade Verbindung 59"/>
          <p:cNvCxnSpPr/>
          <p:nvPr/>
        </p:nvCxnSpPr>
        <p:spPr>
          <a:xfrm>
            <a:off x="4714875" y="35286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 Box 39"/>
          <p:cNvSpPr txBox="1">
            <a:spLocks noChangeArrowheads="1"/>
          </p:cNvSpPr>
          <p:nvPr/>
        </p:nvSpPr>
        <p:spPr bwMode="auto">
          <a:xfrm>
            <a:off x="4745763" y="431230"/>
            <a:ext cx="840773" cy="341632"/>
          </a:xfrm>
          <a:prstGeom prst="rect">
            <a:avLst/>
          </a:prstGeom>
          <a:solidFill>
            <a:srgbClr val="CC94AC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269875" indent="-2698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Veranstaltung </a:t>
            </a:r>
          </a:p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(V) VEBB</a:t>
            </a: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7083729" y="404833"/>
            <a:ext cx="7815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unbewertet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Pflicht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5" name="Rechteck 4"/>
          <p:cNvSpPr/>
          <p:nvPr/>
        </p:nvSpPr>
        <p:spPr>
          <a:xfrm>
            <a:off x="123191" y="5182980"/>
            <a:ext cx="8837913" cy="1917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50" dirty="0"/>
          </a:p>
        </p:txBody>
      </p:sp>
      <p:sp>
        <p:nvSpPr>
          <p:cNvPr id="71" name="Text Box 66"/>
          <p:cNvSpPr txBox="1">
            <a:spLocks noChangeArrowheads="1"/>
          </p:cNvSpPr>
          <p:nvPr/>
        </p:nvSpPr>
        <p:spPr bwMode="auto">
          <a:xfrm>
            <a:off x="111750" y="2630547"/>
            <a:ext cx="2422425" cy="34163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rIns="0">
            <a:spAutoFit/>
          </a:bodyPr>
          <a:lstStyle>
            <a:lvl1pPr marL="92075" indent="-920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>
              <a:lnSpc>
                <a:spcPct val="90000"/>
              </a:lnSpc>
            </a:pPr>
            <a:r>
              <a:rPr lang="de-DE" sz="900" b="1" dirty="0">
                <a:solidFill>
                  <a:srgbClr val="000000"/>
                </a:solidFill>
                <a:latin typeface="Arial" charset="0"/>
              </a:rPr>
              <a:t>Anfangsunterricht I D/M  </a:t>
            </a:r>
          </a:p>
          <a:p>
            <a:pPr marL="0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GS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; 6 </a:t>
            </a: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Pstd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)</a:t>
            </a:r>
          </a:p>
        </p:txBody>
      </p:sp>
      <p:sp>
        <p:nvSpPr>
          <p:cNvPr id="72" name="Text Box 71"/>
          <p:cNvSpPr txBox="1">
            <a:spLocks noChangeArrowheads="1"/>
          </p:cNvSpPr>
          <p:nvPr/>
        </p:nvSpPr>
        <p:spPr bwMode="auto">
          <a:xfrm>
            <a:off x="5556211" y="397296"/>
            <a:ext cx="7641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800" dirty="0" err="1">
                <a:solidFill>
                  <a:srgbClr val="000000"/>
                </a:solidFill>
                <a:latin typeface="Arial" charset="0"/>
              </a:rPr>
              <a:t>unbewertet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sz="800" b="1" dirty="0">
                <a:solidFill>
                  <a:srgbClr val="000000"/>
                </a:solidFill>
                <a:latin typeface="Arial" charset="0"/>
              </a:rPr>
              <a:t>Pflicht</a:t>
            </a:r>
            <a:r>
              <a:rPr lang="de-DE" sz="800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cxnSp>
        <p:nvCxnSpPr>
          <p:cNvPr id="74" name="Gerade Verbindung 59"/>
          <p:cNvCxnSpPr/>
          <p:nvPr/>
        </p:nvCxnSpPr>
        <p:spPr>
          <a:xfrm>
            <a:off x="7740352" y="35286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 Box 39"/>
          <p:cNvSpPr txBox="1">
            <a:spLocks noChangeArrowheads="1"/>
          </p:cNvSpPr>
          <p:nvPr/>
        </p:nvSpPr>
        <p:spPr bwMode="auto">
          <a:xfrm>
            <a:off x="6273951" y="405853"/>
            <a:ext cx="844254" cy="34163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>
            <a:lvl1pPr marL="269875" indent="-269875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Veranstaltung</a:t>
            </a:r>
          </a:p>
          <a:p>
            <a:pPr algn="ctr">
              <a:lnSpc>
                <a:spcPct val="90000"/>
              </a:lnSpc>
            </a:pPr>
            <a:r>
              <a:rPr lang="de-DE" sz="900" dirty="0">
                <a:solidFill>
                  <a:srgbClr val="000000"/>
                </a:solidFill>
                <a:latin typeface="Arial" charset="0"/>
              </a:rPr>
              <a:t>(V) VBRH</a:t>
            </a:r>
          </a:p>
        </p:txBody>
      </p:sp>
      <p:sp>
        <p:nvSpPr>
          <p:cNvPr id="73" name="Rechteck 72"/>
          <p:cNvSpPr/>
          <p:nvPr/>
        </p:nvSpPr>
        <p:spPr>
          <a:xfrm>
            <a:off x="2787663" y="4734839"/>
            <a:ext cx="3816424" cy="215719"/>
          </a:xfrm>
          <a:prstGeom prst="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/>
              <a:t>Entwicklungsgespräch</a:t>
            </a:r>
          </a:p>
        </p:txBody>
      </p:sp>
    </p:spTree>
    <p:extLst>
      <p:ext uri="{BB962C8B-B14F-4D97-AF65-F5344CB8AC3E}">
        <p14:creationId xmlns:p14="http://schemas.microsoft.com/office/powerpoint/2010/main" val="525725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8881" y="1028541"/>
            <a:ext cx="8639503" cy="756745"/>
          </a:xfrm>
        </p:spPr>
        <p:txBody>
          <a:bodyPr/>
          <a:lstStyle/>
          <a:p>
            <a:pPr marL="342900" indent="-342900">
              <a:defRPr sz="1600" b="1"/>
            </a:pPr>
            <a:r>
              <a:rPr lang="de-DE" sz="2400" dirty="0">
                <a:solidFill>
                  <a:schemeClr val="bg1">
                    <a:lumMod val="10000"/>
                  </a:schemeClr>
                </a:solidFill>
              </a:rPr>
              <a:t>Wichtiges in Kürze: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15515F3-2127-55E6-E04D-80FB74D67373}"/>
              </a:ext>
            </a:extLst>
          </p:cNvPr>
          <p:cNvSpPr txBox="1"/>
          <p:nvPr/>
        </p:nvSpPr>
        <p:spPr>
          <a:xfrm>
            <a:off x="616693" y="2315638"/>
            <a:ext cx="8183881" cy="37856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Es finden </a:t>
            </a:r>
            <a:r>
              <a:rPr lang="de-DE" sz="1600" b="1" dirty="0"/>
              <a:t>16 Unterrichtsbesuche (UB) statt, 14 davon bewertet, 2 beratend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Die </a:t>
            </a:r>
            <a:r>
              <a:rPr lang="de-DE" sz="1600" b="1" dirty="0"/>
              <a:t>Begleitung durch Mentorinnen und Mentoren </a:t>
            </a:r>
            <a:r>
              <a:rPr lang="de-DE" sz="1600" dirty="0"/>
              <a:t>in den UBs ist gewünscht.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Beratende UBs finden </a:t>
            </a:r>
            <a:r>
              <a:rPr lang="de-DE" sz="1600" b="1" dirty="0"/>
              <a:t>ohne Schulleitungen </a:t>
            </a:r>
            <a:r>
              <a:rPr lang="de-DE" sz="1600" dirty="0"/>
              <a:t>statt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Nach jedem UB füllen die LiV den </a:t>
            </a:r>
            <a:r>
              <a:rPr lang="de-DE" sz="1600" b="1" dirty="0"/>
              <a:t>Lernbegleitbogen</a:t>
            </a:r>
            <a:r>
              <a:rPr lang="de-DE" sz="1600" dirty="0"/>
              <a:t> aus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e-DE" sz="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1600" dirty="0"/>
              <a:t>LiV </a:t>
            </a:r>
            <a:r>
              <a:rPr lang="de-DE" sz="1600" b="1" dirty="0"/>
              <a:t>arbeiten an individuell bedeutsamen, selbst gewählten Fragestellungen</a:t>
            </a:r>
            <a:r>
              <a:rPr lang="de-DE" sz="1600" dirty="0"/>
              <a:t>. Diese können sich aus schulischer Praxis, der Modularbeit, Beratung nach Unterrichtsbesuchen (siehe Lernbegleitbogen) etc. ergeben. -&gt; BHS</a:t>
            </a:r>
          </a:p>
          <a:p>
            <a:pPr>
              <a:lnSpc>
                <a:spcPct val="150000"/>
              </a:lnSpc>
            </a:pP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284928"/>
      </p:ext>
    </p:extLst>
  </p:cSld>
  <p:clrMapOvr>
    <a:masterClrMapping/>
  </p:clrMapOvr>
  <p:transition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11188" y="2258568"/>
            <a:ext cx="4464050" cy="3984577"/>
          </a:xfrm>
          <a:prstGeom prst="roundRect">
            <a:avLst>
              <a:gd name="adj" fmla="val 3810"/>
            </a:avLst>
          </a:prstGeom>
          <a:solidFill>
            <a:srgbClr val="66CCFF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DE" altLang="de-DE" sz="2400">
              <a:latin typeface="Times" panose="02020603050405020304" pitchFamily="18" charset="0"/>
            </a:endParaRPr>
          </a:p>
        </p:txBody>
      </p:sp>
      <p:sp>
        <p:nvSpPr>
          <p:cNvPr id="38932" name="AutoShape 20"/>
          <p:cNvSpPr>
            <a:spLocks noChangeArrowheads="1"/>
          </p:cNvSpPr>
          <p:nvPr/>
        </p:nvSpPr>
        <p:spPr bwMode="auto">
          <a:xfrm>
            <a:off x="789780" y="2773910"/>
            <a:ext cx="4105275" cy="2439111"/>
          </a:xfrm>
          <a:prstGeom prst="roundRect">
            <a:avLst>
              <a:gd name="adj" fmla="val 3810"/>
            </a:avLst>
          </a:prstGeom>
          <a:solidFill>
            <a:srgbClr val="66CCFF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600" dirty="0"/>
              <a:t>Note </a:t>
            </a:r>
            <a:r>
              <a:rPr lang="en-GB" altLang="de-DE" sz="1600" dirty="0" err="1"/>
              <a:t>für</a:t>
            </a:r>
            <a:r>
              <a:rPr lang="en-GB" altLang="de-DE" sz="1600" dirty="0"/>
              <a:t> die </a:t>
            </a:r>
            <a:r>
              <a:rPr lang="en-GB" altLang="de-DE" sz="1600" dirty="0" err="1"/>
              <a:t>Leistung</a:t>
            </a:r>
            <a:r>
              <a:rPr lang="en-GB" altLang="de-DE" sz="1600" dirty="0"/>
              <a:t> in der</a:t>
            </a:r>
            <a:br>
              <a:rPr lang="en-GB" altLang="de-DE" sz="1600" dirty="0"/>
            </a:br>
            <a:r>
              <a:rPr lang="en-GB" altLang="de-DE" sz="1600" dirty="0"/>
              <a:t> </a:t>
            </a:r>
            <a:r>
              <a:rPr lang="en-GB" altLang="de-DE" sz="1600" dirty="0" err="1"/>
              <a:t>praktischen</a:t>
            </a:r>
            <a:r>
              <a:rPr lang="en-GB" altLang="de-DE" sz="1600" dirty="0"/>
              <a:t> </a:t>
            </a:r>
            <a:r>
              <a:rPr lang="en-GB" altLang="de-DE" sz="1600" dirty="0" err="1"/>
              <a:t>Unterrichtstätigkeit</a:t>
            </a:r>
            <a:endParaRPr lang="en-GB" altLang="de-DE" sz="1600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de-DE" sz="400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de-DE" sz="400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de-DE" sz="400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de-DE" sz="400" dirty="0"/>
          </a:p>
          <a:p>
            <a:pPr algn="ctr">
              <a:spcBef>
                <a:spcPct val="0"/>
              </a:spcBef>
              <a:buFontTx/>
              <a:buNone/>
            </a:pPr>
            <a:endParaRPr lang="en-GB" altLang="de-DE" sz="400" dirty="0"/>
          </a:p>
          <a:p>
            <a:pPr algn="ctr">
              <a:spcBef>
                <a:spcPct val="0"/>
              </a:spcBef>
              <a:buFontTx/>
              <a:buNone/>
            </a:pPr>
            <a:endParaRPr lang="de-DE" altLang="de-DE" sz="400" dirty="0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11188" y="997611"/>
            <a:ext cx="80644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de-DE" altLang="de-DE" sz="2400" b="1" dirty="0"/>
              <a:t>Modulbewertung und Ausgleich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682624" y="2166774"/>
            <a:ext cx="4392613" cy="6477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600" dirty="0"/>
              <a:t>Modulnote</a:t>
            </a:r>
            <a:endParaRPr lang="de-DE" altLang="de-DE" sz="1600" dirty="0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1154330" y="2894428"/>
            <a:ext cx="1511300" cy="64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400" dirty="0"/>
              <a:t>Unterrichts-besuch 1</a:t>
            </a:r>
          </a:p>
        </p:txBody>
      </p:sp>
      <p:sp>
        <p:nvSpPr>
          <p:cNvPr id="38933" name="AutoShape 21"/>
          <p:cNvSpPr>
            <a:spLocks noChangeArrowheads="1"/>
          </p:cNvSpPr>
          <p:nvPr/>
        </p:nvSpPr>
        <p:spPr bwMode="auto">
          <a:xfrm>
            <a:off x="969962" y="4118218"/>
            <a:ext cx="3744912" cy="100647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de-DE" sz="1200" dirty="0" err="1"/>
              <a:t>ist</a:t>
            </a:r>
            <a:r>
              <a:rPr lang="en-GB" altLang="de-DE" sz="1200" dirty="0"/>
              <a:t> Grundlage der Modulbewertung</a:t>
            </a:r>
          </a:p>
          <a:p>
            <a:pPr marL="171450" indent="-171450">
              <a:spcBef>
                <a:spcPct val="0"/>
              </a:spcBef>
            </a:pPr>
            <a:r>
              <a:rPr lang="en-GB" altLang="de-DE" sz="1200" dirty="0" err="1"/>
              <a:t>bei</a:t>
            </a:r>
            <a:r>
              <a:rPr lang="en-GB" altLang="de-DE" sz="1200" dirty="0"/>
              <a:t> Bewertung </a:t>
            </a:r>
            <a:r>
              <a:rPr lang="en-GB" altLang="de-DE" sz="1200" dirty="0" err="1"/>
              <a:t>mit</a:t>
            </a:r>
            <a:r>
              <a:rPr lang="en-GB" altLang="de-DE" sz="1200" dirty="0"/>
              <a:t> weniger </a:t>
            </a:r>
            <a:r>
              <a:rPr lang="en-GB" altLang="de-DE" sz="1200" dirty="0" err="1"/>
              <a:t>als</a:t>
            </a:r>
            <a:r>
              <a:rPr lang="en-GB" altLang="de-DE" sz="1200" dirty="0"/>
              <a:t> 5 </a:t>
            </a:r>
            <a:r>
              <a:rPr lang="en-GB" altLang="de-DE" sz="1200" dirty="0" err="1"/>
              <a:t>Punkten</a:t>
            </a:r>
            <a:r>
              <a:rPr lang="en-GB" altLang="de-DE" sz="1200" dirty="0"/>
              <a:t> kann </a:t>
            </a:r>
          </a:p>
          <a:p>
            <a:pPr>
              <a:spcBef>
                <a:spcPct val="0"/>
              </a:spcBef>
              <a:buNone/>
            </a:pPr>
            <a:r>
              <a:rPr lang="en-GB" altLang="de-DE" sz="1200" dirty="0"/>
              <a:t>    </a:t>
            </a:r>
            <a:r>
              <a:rPr lang="en-GB" altLang="de-DE" sz="1200" dirty="0" err="1"/>
              <a:t>auch</a:t>
            </a:r>
            <a:r>
              <a:rPr lang="en-GB" altLang="de-DE" sz="1200" dirty="0"/>
              <a:t> die Modulnote </a:t>
            </a:r>
            <a:r>
              <a:rPr lang="en-GB" altLang="de-DE" sz="1200" dirty="0" err="1"/>
              <a:t>nicht</a:t>
            </a:r>
            <a:r>
              <a:rPr lang="en-GB" altLang="de-DE" sz="1200" dirty="0"/>
              <a:t> 5 Punkte </a:t>
            </a:r>
            <a:r>
              <a:rPr lang="en-GB" altLang="de-DE" sz="1200" dirty="0" err="1"/>
              <a:t>oder</a:t>
            </a:r>
            <a:r>
              <a:rPr lang="en-GB" altLang="de-DE" sz="1200" dirty="0"/>
              <a:t> höher sein</a:t>
            </a:r>
            <a:endParaRPr lang="de-DE" altLang="de-DE" sz="1200" dirty="0"/>
          </a:p>
        </p:txBody>
      </p:sp>
      <p:sp>
        <p:nvSpPr>
          <p:cNvPr id="38934" name="AutoShape 22"/>
          <p:cNvSpPr>
            <a:spLocks noChangeArrowheads="1"/>
          </p:cNvSpPr>
          <p:nvPr/>
        </p:nvSpPr>
        <p:spPr bwMode="auto">
          <a:xfrm>
            <a:off x="754062" y="5340592"/>
            <a:ext cx="4105275" cy="786994"/>
          </a:xfrm>
          <a:prstGeom prst="roundRect">
            <a:avLst>
              <a:gd name="adj" fmla="val 3810"/>
            </a:avLst>
          </a:prstGeom>
          <a:solidFill>
            <a:srgbClr val="66CCFF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1600" dirty="0"/>
              <a:t>mündliche, schriftliche</a:t>
            </a:r>
            <a:br>
              <a:rPr lang="de-DE" altLang="de-DE" sz="1600" dirty="0"/>
            </a:br>
            <a:r>
              <a:rPr lang="de-DE" altLang="de-DE" sz="1600" dirty="0"/>
              <a:t> und sonstige Leistungen</a:t>
            </a:r>
          </a:p>
        </p:txBody>
      </p:sp>
      <p:sp>
        <p:nvSpPr>
          <p:cNvPr id="38935" name="AutoShape 23"/>
          <p:cNvSpPr>
            <a:spLocks noChangeArrowheads="1"/>
          </p:cNvSpPr>
          <p:nvPr/>
        </p:nvSpPr>
        <p:spPr bwMode="auto">
          <a:xfrm>
            <a:off x="5351187" y="4182898"/>
            <a:ext cx="3623223" cy="2060247"/>
          </a:xfrm>
          <a:prstGeom prst="roundRect">
            <a:avLst>
              <a:gd name="adj" fmla="val 5671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altLang="de-DE" sz="1400" b="1" dirty="0"/>
              <a:t>Ausgleich:</a:t>
            </a:r>
          </a:p>
          <a:p>
            <a:pPr>
              <a:spcBef>
                <a:spcPct val="0"/>
              </a:spcBef>
              <a:buNone/>
            </a:pPr>
            <a:endParaRPr lang="en-GB" altLang="de-DE" sz="800" dirty="0"/>
          </a:p>
          <a:p>
            <a:pPr>
              <a:spcBef>
                <a:spcPct val="0"/>
              </a:spcBef>
              <a:buNone/>
            </a:pPr>
            <a:r>
              <a:rPr lang="en-GB" altLang="de-DE" sz="1400" b="1" dirty="0" err="1">
                <a:solidFill>
                  <a:srgbClr val="FF0000"/>
                </a:solidFill>
              </a:rPr>
              <a:t>Einstellung</a:t>
            </a:r>
            <a:r>
              <a:rPr lang="en-GB" altLang="de-DE" sz="1400" b="1" dirty="0">
                <a:solidFill>
                  <a:srgbClr val="FF0000"/>
                </a:solidFill>
              </a:rPr>
              <a:t> ab 01.05.2025: </a:t>
            </a:r>
          </a:p>
          <a:p>
            <a:pPr>
              <a:spcBef>
                <a:spcPct val="0"/>
              </a:spcBef>
              <a:buNone/>
            </a:pPr>
            <a:r>
              <a:rPr lang="en-GB" altLang="de-DE" sz="1400" b="1" dirty="0">
                <a:solidFill>
                  <a:srgbClr val="FF0000"/>
                </a:solidFill>
              </a:rPr>
              <a:t>In </a:t>
            </a:r>
            <a:r>
              <a:rPr lang="en-GB" altLang="de-DE" sz="1400" b="1" dirty="0" err="1">
                <a:solidFill>
                  <a:srgbClr val="FF0000"/>
                </a:solidFill>
              </a:rPr>
              <a:t>Modulprüfung</a:t>
            </a:r>
            <a:r>
              <a:rPr lang="en-GB" altLang="de-DE" sz="1400" b="1" dirty="0">
                <a:solidFill>
                  <a:srgbClr val="FF0000"/>
                </a:solidFill>
              </a:rPr>
              <a:t> min. 5 </a:t>
            </a:r>
            <a:r>
              <a:rPr lang="en-GB" altLang="de-DE" sz="1400" b="1" dirty="0" err="1">
                <a:solidFill>
                  <a:srgbClr val="FF0000"/>
                </a:solidFill>
              </a:rPr>
              <a:t>Punkte</a:t>
            </a:r>
            <a:r>
              <a:rPr lang="en-GB" altLang="de-DE" sz="1400" b="1" dirty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ct val="0"/>
              </a:spcBef>
              <a:buNone/>
            </a:pPr>
            <a:endParaRPr lang="en-GB" altLang="de-DE" sz="400" dirty="0"/>
          </a:p>
          <a:p>
            <a:pPr>
              <a:spcBef>
                <a:spcPct val="0"/>
              </a:spcBef>
              <a:buNone/>
            </a:pPr>
            <a:r>
              <a:rPr lang="en-GB" altLang="de-DE" sz="1400" b="1" dirty="0"/>
              <a:t>Ausgleich in max. </a:t>
            </a:r>
            <a:r>
              <a:rPr lang="en-GB" altLang="de-DE" sz="1400" b="1" dirty="0" err="1"/>
              <a:t>zwei</a:t>
            </a:r>
            <a:r>
              <a:rPr lang="en-GB" altLang="de-DE" sz="1400" b="1" dirty="0"/>
              <a:t> </a:t>
            </a:r>
            <a:r>
              <a:rPr lang="en-GB" altLang="de-DE" sz="1400" b="1" dirty="0" err="1"/>
              <a:t>Modulen</a:t>
            </a:r>
            <a:r>
              <a:rPr lang="en-GB" altLang="de-DE" sz="1400" b="1" dirty="0"/>
              <a:t> </a:t>
            </a:r>
            <a:r>
              <a:rPr lang="en-GB" altLang="de-DE" sz="1400" b="1" dirty="0" err="1"/>
              <a:t>möglich</a:t>
            </a:r>
            <a:r>
              <a:rPr lang="en-GB" altLang="de-DE" sz="1400" b="1" dirty="0"/>
              <a:t>.</a:t>
            </a:r>
          </a:p>
          <a:p>
            <a:pPr>
              <a:spcBef>
                <a:spcPct val="0"/>
              </a:spcBef>
              <a:buNone/>
            </a:pPr>
            <a:endParaRPr lang="en-GB" altLang="de-DE" sz="1400" b="1" dirty="0"/>
          </a:p>
          <a:p>
            <a:pPr>
              <a:spcBef>
                <a:spcPct val="0"/>
              </a:spcBef>
              <a:buNone/>
            </a:pPr>
            <a:r>
              <a:rPr lang="en-GB" altLang="de-DE" sz="1400" b="1" dirty="0" err="1"/>
              <a:t>Einstellung</a:t>
            </a:r>
            <a:r>
              <a:rPr lang="en-GB" altLang="de-DE" sz="1400" b="1" dirty="0"/>
              <a:t> vor 01.05.2025: </a:t>
            </a:r>
          </a:p>
          <a:p>
            <a:pPr>
              <a:spcBef>
                <a:spcPct val="0"/>
              </a:spcBef>
              <a:buNone/>
            </a:pPr>
            <a:r>
              <a:rPr lang="en-GB" altLang="de-DE" sz="1400" dirty="0"/>
              <a:t>Wenn Punktsumme von Modulnote und </a:t>
            </a:r>
          </a:p>
          <a:p>
            <a:pPr>
              <a:spcBef>
                <a:spcPct val="0"/>
              </a:spcBef>
              <a:buNone/>
            </a:pPr>
            <a:r>
              <a:rPr lang="en-GB" altLang="de-DE" sz="1400" dirty="0"/>
              <a:t>Modulprüfung min. 10 Punkte beträgt.</a:t>
            </a:r>
          </a:p>
          <a:p>
            <a:pPr>
              <a:spcBef>
                <a:spcPct val="0"/>
              </a:spcBef>
              <a:buNone/>
            </a:pPr>
            <a:endParaRPr lang="en-GB" altLang="de-DE" sz="400" b="1" dirty="0"/>
          </a:p>
        </p:txBody>
      </p:sp>
      <p:sp>
        <p:nvSpPr>
          <p:cNvPr id="38936" name="AutoShape 24"/>
          <p:cNvSpPr>
            <a:spLocks noChangeArrowheads="1"/>
          </p:cNvSpPr>
          <p:nvPr/>
        </p:nvSpPr>
        <p:spPr bwMode="auto">
          <a:xfrm>
            <a:off x="5722937" y="2166774"/>
            <a:ext cx="2879725" cy="6477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600" dirty="0"/>
              <a:t>Modulprüfung</a:t>
            </a:r>
            <a:br>
              <a:rPr lang="en-GB" altLang="de-DE" sz="1600" dirty="0"/>
            </a:br>
            <a:r>
              <a:rPr lang="en-GB" altLang="de-DE" sz="1600" dirty="0"/>
              <a:t>(falls Modulnote unter 5 Pt.)</a:t>
            </a:r>
            <a:endParaRPr lang="de-DE" altLang="de-DE" sz="1600" dirty="0"/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5467131" y="2958936"/>
            <a:ext cx="3340538" cy="1079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600" dirty="0" err="1"/>
              <a:t>Lehrprobe</a:t>
            </a:r>
            <a:br>
              <a:rPr lang="en-GB" altLang="de-DE" sz="1600" dirty="0"/>
            </a:br>
            <a:r>
              <a:rPr lang="en-GB" altLang="de-DE" sz="1600" dirty="0"/>
              <a:t> </a:t>
            </a:r>
            <a:r>
              <a:rPr lang="en-GB" altLang="de-DE" sz="1200" dirty="0"/>
              <a:t>(</a:t>
            </a:r>
            <a:r>
              <a:rPr lang="en-GB" altLang="de-DE" sz="1200" dirty="0" err="1"/>
              <a:t>Planung</a:t>
            </a:r>
            <a:r>
              <a:rPr lang="en-GB" altLang="de-DE" sz="1200" dirty="0"/>
              <a:t>, </a:t>
            </a:r>
            <a:r>
              <a:rPr lang="en-GB" altLang="de-DE" sz="1200" dirty="0" err="1"/>
              <a:t>Durchführung</a:t>
            </a:r>
            <a:r>
              <a:rPr lang="en-GB" altLang="de-DE" sz="1200" dirty="0"/>
              <a:t>, </a:t>
            </a:r>
            <a:r>
              <a:rPr lang="en-GB" altLang="de-DE" sz="1200" dirty="0" err="1"/>
              <a:t>Erörterung</a:t>
            </a:r>
            <a:r>
              <a:rPr lang="en-GB" altLang="de-DE" sz="1200" dirty="0"/>
              <a:t>)</a:t>
            </a:r>
            <a:r>
              <a:rPr lang="en-GB" altLang="de-DE" sz="1600" dirty="0"/>
              <a:t> </a:t>
            </a:r>
            <a:r>
              <a:rPr lang="en-GB" altLang="de-DE" sz="1200" dirty="0" err="1"/>
              <a:t>Zeitpunkt</a:t>
            </a:r>
            <a:r>
              <a:rPr lang="en-GB" altLang="de-DE" sz="1200" dirty="0"/>
              <a:t>: </a:t>
            </a:r>
            <a:r>
              <a:rPr lang="en-GB" altLang="de-DE" sz="1200" dirty="0" err="1"/>
              <a:t>innerhalb</a:t>
            </a:r>
            <a:r>
              <a:rPr lang="en-GB" altLang="de-DE" sz="1200" dirty="0"/>
              <a:t> von</a:t>
            </a:r>
            <a:br>
              <a:rPr lang="en-GB" altLang="de-DE" sz="1200" dirty="0"/>
            </a:br>
            <a:r>
              <a:rPr lang="en-GB" altLang="de-DE" sz="1200" dirty="0"/>
              <a:t>3 </a:t>
            </a:r>
            <a:r>
              <a:rPr lang="en-GB" altLang="de-DE" sz="1200" dirty="0" err="1"/>
              <a:t>Monaten</a:t>
            </a:r>
            <a:r>
              <a:rPr lang="en-GB" altLang="de-DE" sz="1200" dirty="0"/>
              <a:t> </a:t>
            </a:r>
            <a:r>
              <a:rPr lang="en-GB" altLang="de-DE" sz="1200" dirty="0" err="1"/>
              <a:t>nach</a:t>
            </a:r>
            <a:r>
              <a:rPr lang="en-GB" altLang="de-DE" sz="1200" dirty="0"/>
              <a:t> </a:t>
            </a:r>
            <a:r>
              <a:rPr lang="en-GB" altLang="de-DE" sz="1200" dirty="0" err="1"/>
              <a:t>Nichtbestehen</a:t>
            </a:r>
            <a:endParaRPr lang="en-GB" altLang="de-DE" sz="1200" dirty="0"/>
          </a:p>
          <a:p>
            <a:pPr algn="ctr">
              <a:spcBef>
                <a:spcPct val="0"/>
              </a:spcBef>
              <a:buFontTx/>
              <a:buNone/>
            </a:pPr>
            <a:endParaRPr lang="de-DE" altLang="de-DE" sz="1200" dirty="0"/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2986087" y="2894428"/>
            <a:ext cx="1511300" cy="64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CC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CC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CC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de-DE" sz="1400" dirty="0"/>
              <a:t>Unterrichts-besuch 2</a:t>
            </a:r>
          </a:p>
        </p:txBody>
      </p:sp>
    </p:spTree>
    <p:extLst>
      <p:ext uri="{BB962C8B-B14F-4D97-AF65-F5344CB8AC3E}">
        <p14:creationId xmlns:p14="http://schemas.microsoft.com/office/powerpoint/2010/main" val="49994049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605853"/>
          </a:xfrm>
        </p:spPr>
        <p:txBody>
          <a:bodyPr/>
          <a:lstStyle/>
          <a:p>
            <a:r>
              <a:rPr lang="de-DE" sz="2400" b="1" dirty="0">
                <a:solidFill>
                  <a:schemeClr val="tx1"/>
                </a:solidFill>
              </a:rPr>
              <a:t>Gewichtung der Noten</a:t>
            </a:r>
          </a:p>
        </p:txBody>
      </p:sp>
      <p:pic>
        <p:nvPicPr>
          <p:cNvPr id="6" name="Inhaltsplatzhalter 5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" t="22601" r="73084" b="41062"/>
          <a:stretch/>
        </p:blipFill>
        <p:spPr bwMode="auto">
          <a:xfrm>
            <a:off x="760561" y="2219204"/>
            <a:ext cx="7622877" cy="388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eck 4"/>
          <p:cNvSpPr/>
          <p:nvPr/>
        </p:nvSpPr>
        <p:spPr>
          <a:xfrm>
            <a:off x="2947139" y="3073215"/>
            <a:ext cx="845127" cy="861772"/>
          </a:xfrm>
          <a:prstGeom prst="rect">
            <a:avLst/>
          </a:prstGeom>
          <a:solidFill>
            <a:srgbClr val="FFC000"/>
          </a:solidFill>
          <a:ln w="254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rPr>
              <a:t>Gutachten Schulleitung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000" dirty="0"/>
              <a:t>7,5%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996623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">
      <a:dk1>
        <a:srgbClr val="000000"/>
      </a:dk1>
      <a:lt1>
        <a:srgbClr val="CCEC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Standarddesig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tandard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tandarddesign">
  <a:themeElements>
    <a:clrScheme name="Standard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Standarddesig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tandard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1339</Words>
  <Application>Microsoft Office PowerPoint</Application>
  <PresentationFormat>Bildschirmpräsentation (4:3)</PresentationFormat>
  <Paragraphs>256</Paragraphs>
  <Slides>12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Garamond</vt:lpstr>
      <vt:lpstr>Times</vt:lpstr>
      <vt:lpstr>Wingdings</vt:lpstr>
      <vt:lpstr>Standarddesign</vt:lpstr>
      <vt:lpstr>Informationen für  Mentorinnen und Mentoren </vt:lpstr>
      <vt:lpstr>PowerPoint-Präsentation</vt:lpstr>
      <vt:lpstr>Mentorinnen und Mentoren leiten LiV in Unterrichtsfächern und Fachrichtungen an. Sie haben folgende Aufgaben: </vt:lpstr>
      <vt:lpstr>PowerPoint-Präsentation</vt:lpstr>
      <vt:lpstr>Wichtiges in Kürze: </vt:lpstr>
      <vt:lpstr>PowerPoint-Präsentation</vt:lpstr>
      <vt:lpstr>Wichtiges in Kürze: </vt:lpstr>
      <vt:lpstr>PowerPoint-Präsentation</vt:lpstr>
      <vt:lpstr>Gewichtung der Noten</vt:lpstr>
      <vt:lpstr>Schulleitungsgutachten und Bewertung des Ausbildungsstandes</vt:lpstr>
      <vt:lpstr>Wissenswertes:</vt:lpstr>
      <vt:lpstr>Ansprechpartnerinnen und Partner: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Stellung der Mentorinnen und Mentoren im modularisierten System der Lehrerausbildung</dc:title>
  <dc:creator>Ebert, Ilse (LA BV)</dc:creator>
  <cp:lastModifiedBy>Alsheimer, Fabian (LA BV)</cp:lastModifiedBy>
  <cp:revision>102</cp:revision>
  <dcterms:modified xsi:type="dcterms:W3CDTF">2026-03-17T13:19:42Z</dcterms:modified>
</cp:coreProperties>
</file>