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15"/>
  </p:notesMasterIdLst>
  <p:handoutMasterIdLst>
    <p:handoutMasterId r:id="rId16"/>
  </p:handoutMasterIdLst>
  <p:sldIdLst>
    <p:sldId id="272" r:id="rId2"/>
    <p:sldId id="268" r:id="rId3"/>
    <p:sldId id="263" r:id="rId4"/>
    <p:sldId id="273" r:id="rId5"/>
    <p:sldId id="270" r:id="rId6"/>
    <p:sldId id="257" r:id="rId7"/>
    <p:sldId id="269" r:id="rId8"/>
    <p:sldId id="258" r:id="rId9"/>
    <p:sldId id="259" r:id="rId10"/>
    <p:sldId id="260" r:id="rId11"/>
    <p:sldId id="261" r:id="rId12"/>
    <p:sldId id="271" r:id="rId13"/>
    <p:sldId id="275" r:id="rId14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660"/>
  </p:normalViewPr>
  <p:slideViewPr>
    <p:cSldViewPr>
      <p:cViewPr varScale="1">
        <p:scale>
          <a:sx n="65" d="100"/>
          <a:sy n="65" d="100"/>
        </p:scale>
        <p:origin x="131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CE82E929-998E-4BAC-95AD-CD3DA52F4741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8C2D9269-D2B0-45CF-A891-BC19797BDA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303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8420F-BB13-4F6E-94E2-7B1FBA9F4225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388" y="4751388"/>
            <a:ext cx="5502275" cy="45005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67B6-5EDC-4CE1-8C80-9586CB562A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52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1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8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77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057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5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5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90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99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3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792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667B6-5EDC-4CE1-8C80-9586CB562AB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43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323598" y="2694185"/>
            <a:ext cx="8855999" cy="4140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2"/>
            <a:ext cx="2352675" cy="415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8577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90190" y="921187"/>
            <a:ext cx="8845872" cy="546943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66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>
                <a:solidFill>
                  <a:srgbClr val="003695"/>
                </a:solidFill>
              </a:rPr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8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geteilt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99713" y="923924"/>
            <a:ext cx="8892479" cy="545740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555575" y="914400"/>
            <a:ext cx="30083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de-DE" sz="2000" b="1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Titelmasterformat durch Klicken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7904" y="914400"/>
            <a:ext cx="5256584" cy="5394920"/>
          </a:xfrm>
        </p:spPr>
        <p:txBody>
          <a:bodyPr>
            <a:normAutofit/>
          </a:bodyPr>
          <a:lstStyle>
            <a:lvl1pPr eaLnBrk="1" latinLnBrk="0" hangingPunct="1">
              <a:defRPr kumimoji="0" lang="de-DE" sz="2400"/>
            </a:lvl1pPr>
            <a:lvl2pPr eaLnBrk="1" latinLnBrk="0" hangingPunct="1">
              <a:defRPr kumimoji="0" lang="de-DE" sz="2000"/>
            </a:lvl2pPr>
            <a:lvl3pPr eaLnBrk="1" latinLnBrk="0" hangingPunct="1">
              <a:defRPr kumimoji="0" lang="de-DE" sz="1800"/>
            </a:lvl3pPr>
            <a:lvl4pPr eaLnBrk="1" latinLnBrk="0" hangingPunct="1">
              <a:defRPr kumimoji="0" lang="de-DE" sz="1600"/>
            </a:lvl4pPr>
            <a:lvl5pPr eaLnBrk="1" latinLnBrk="0" hangingPunct="1">
              <a:defRPr kumimoji="0" lang="de-DE" sz="1600"/>
            </a:lvl5pPr>
            <a:lvl6pPr eaLnBrk="1" latinLnBrk="0" hangingPunct="1">
              <a:defRPr kumimoji="0" lang="de-DE" sz="2000"/>
            </a:lvl6pPr>
            <a:lvl7pPr eaLnBrk="1" latinLnBrk="0" hangingPunct="1">
              <a:defRPr kumimoji="0" lang="de-DE" sz="2000"/>
            </a:lvl7pPr>
            <a:lvl8pPr eaLnBrk="1" latinLnBrk="0" hangingPunct="1">
              <a:defRPr kumimoji="0" lang="de-DE" sz="2000"/>
            </a:lvl8pPr>
            <a:lvl9pPr eaLnBrk="1" latinLnBrk="0" hangingPunct="1">
              <a:defRPr kumimoji="0" lang="de-DE" sz="20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575" y="1752600"/>
            <a:ext cx="3008313" cy="4556720"/>
          </a:xfrm>
        </p:spPr>
        <p:txBody>
          <a:bodyPr/>
          <a:lstStyle>
            <a:lvl1pPr marL="0" indent="0" eaLnBrk="1" latinLnBrk="0" hangingPunct="1">
              <a:buNone/>
              <a:defRPr kumimoji="0" lang="de-DE" sz="1400"/>
            </a:lvl1pPr>
            <a:lvl2pPr marL="457200" indent="0" eaLnBrk="1" latinLnBrk="0" hangingPunct="1">
              <a:buNone/>
              <a:defRPr kumimoji="0" lang="de-DE" sz="1200"/>
            </a:lvl2pPr>
            <a:lvl3pPr marL="914400" indent="0" eaLnBrk="1" latinLnBrk="0" hangingPunct="1">
              <a:buNone/>
              <a:defRPr kumimoji="0" lang="de-DE" sz="1000"/>
            </a:lvl3pPr>
            <a:lvl4pPr marL="1371600" indent="0" eaLnBrk="1" latinLnBrk="0" hangingPunct="1">
              <a:buNone/>
              <a:defRPr kumimoji="0" lang="de-DE" sz="900"/>
            </a:lvl4pPr>
            <a:lvl5pPr marL="1828800" indent="0" eaLnBrk="1" latinLnBrk="0" hangingPunct="1">
              <a:buNone/>
              <a:defRPr kumimoji="0" lang="de-DE" sz="900"/>
            </a:lvl5pPr>
            <a:lvl6pPr marL="2286000" indent="0" eaLnBrk="1" latinLnBrk="0" hangingPunct="1">
              <a:buNone/>
              <a:defRPr kumimoji="0" lang="de-DE" sz="900"/>
            </a:lvl6pPr>
            <a:lvl7pPr marL="2743200" indent="0" eaLnBrk="1" latinLnBrk="0" hangingPunct="1">
              <a:buNone/>
              <a:defRPr kumimoji="0" lang="de-DE" sz="900"/>
            </a:lvl7pPr>
            <a:lvl8pPr marL="3200400" indent="0" eaLnBrk="1" latinLnBrk="0" hangingPunct="1">
              <a:buNone/>
              <a:defRPr kumimoji="0" lang="de-DE" sz="900"/>
            </a:lvl8pPr>
            <a:lvl9pPr marL="3657600" indent="0" eaLnBrk="1" latinLnBrk="0" hangingPunct="1">
              <a:buNone/>
              <a:defRPr kumimoji="0" lang="de-DE" sz="900"/>
            </a:lvl9pPr>
          </a:lstStyle>
          <a:p>
            <a:pPr lvl="0" eaLnBrk="1" latinLnBrk="0" hangingPunct="1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7104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66025A8-CB7D-4551-B06D-BF87FF3D622A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55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DBC2-5CCD-4A79-8B94-5F6BF5F650E9}" type="datetimeFigureOut">
              <a:rPr lang="de-DE" smtClean="0"/>
              <a:t>06.02.2025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BAE57-F984-47DA-AA16-B5F0470D31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2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re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306330" y="2695541"/>
            <a:ext cx="8853487" cy="4169529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4" y="2693833"/>
            <a:ext cx="2364504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/>
        </p:blipFill>
        <p:spPr>
          <a:xfrm>
            <a:off x="1472759" y="2696542"/>
            <a:ext cx="7671241" cy="4155108"/>
          </a:xfrm>
          <a:prstGeom prst="rect">
            <a:avLst/>
          </a:prstGeom>
        </p:spPr>
      </p:pic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82055" y="2697161"/>
            <a:ext cx="235267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32"/>
          <p:cNvSpPr>
            <a:spLocks noChangeArrowheads="1"/>
          </p:cNvSpPr>
          <p:nvPr userDrawn="1"/>
        </p:nvSpPr>
        <p:spPr bwMode="auto">
          <a:xfrm>
            <a:off x="2849" y="2109787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300446" y="2696540"/>
            <a:ext cx="8851646" cy="4176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[</a:t>
            </a:r>
            <a:r>
              <a:rPr lang="de-DE" sz="3600" baseline="0" dirty="0"/>
              <a:t> eigenes Bild einfügen ]</a:t>
            </a:r>
            <a:endParaRPr lang="de-DE" sz="3600" dirty="0"/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" name="Rechteck 1"/>
          <p:cNvSpPr/>
          <p:nvPr userDrawn="1"/>
        </p:nvSpPr>
        <p:spPr>
          <a:xfrm>
            <a:off x="336720" y="2713744"/>
            <a:ext cx="2003032" cy="72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/>
        </p:blipFill>
        <p:spPr bwMode="auto">
          <a:xfrm>
            <a:off x="273963" y="2697162"/>
            <a:ext cx="2352675" cy="417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7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-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8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30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5475" y="6446217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8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96862" y="923925"/>
            <a:ext cx="8847137" cy="12240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293365" y="2106613"/>
            <a:ext cx="8845872" cy="427154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6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7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8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5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53429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539552" y="2060848"/>
            <a:ext cx="410267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86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04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B18D-C707-4786-8163-FFCD341314A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179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dirty="0"/>
            </a:p>
          </p:txBody>
        </p:sp>
      </p:grp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 algn="r">
              <a:defRPr/>
            </a:pP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 smtClean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EF82B18D-C707-4786-8163-FFCD341314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Text Box 7"/>
          <p:cNvSpPr txBox="1">
            <a:spLocks noChangeArrowheads="1"/>
          </p:cNvSpPr>
          <p:nvPr userDrawn="1"/>
        </p:nvSpPr>
        <p:spPr bwMode="auto">
          <a:xfrm>
            <a:off x="496888" y="27527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sz="1400" b="1" dirty="0">
                <a:solidFill>
                  <a:srgbClr val="003695"/>
                </a:solidFill>
              </a:rPr>
              <a:t>Hessische</a:t>
            </a:r>
            <a:r>
              <a:rPr lang="de-DE" sz="1400" b="1" baseline="0" dirty="0">
                <a:solidFill>
                  <a:srgbClr val="003695"/>
                </a:solidFill>
              </a:rPr>
              <a:t> Lehrkräfteakademie</a:t>
            </a:r>
            <a:endParaRPr lang="de-DE" sz="1200" dirty="0">
              <a:solidFill>
                <a:srgbClr val="0036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6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pitchFamily="34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Tx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131840" y="3068960"/>
            <a:ext cx="5184576" cy="2448272"/>
          </a:xfrm>
        </p:spPr>
        <p:txBody>
          <a:bodyPr/>
          <a:lstStyle/>
          <a:p>
            <a:r>
              <a:rPr lang="de-DE" sz="5400" dirty="0">
                <a:solidFill>
                  <a:schemeClr val="bg1"/>
                </a:solidFill>
              </a:rPr>
              <a:t>Ablauf der </a:t>
            </a:r>
            <a:r>
              <a:rPr lang="de-DE" sz="5400" dirty="0" smtClean="0">
                <a:solidFill>
                  <a:schemeClr val="bg1"/>
                </a:solidFill>
              </a:rPr>
              <a:t>2</a:t>
            </a:r>
            <a:r>
              <a:rPr lang="de-DE" sz="5400" dirty="0">
                <a:solidFill>
                  <a:schemeClr val="bg1"/>
                </a:solidFill>
              </a:rPr>
              <a:t>. Staatsprüfung</a:t>
            </a:r>
            <a:br>
              <a:rPr lang="de-DE" sz="5400" dirty="0">
                <a:solidFill>
                  <a:schemeClr val="bg1"/>
                </a:solidFill>
              </a:rPr>
            </a:br>
            <a:r>
              <a:rPr lang="de-DE" sz="5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7362" y="1340768"/>
            <a:ext cx="8477250" cy="984250"/>
          </a:xfrm>
        </p:spPr>
        <p:txBody>
          <a:bodyPr/>
          <a:lstStyle/>
          <a:p>
            <a:r>
              <a:rPr lang="de-DE" dirty="0" smtClean="0"/>
              <a:t>Informationen für </a:t>
            </a:r>
            <a:br>
              <a:rPr lang="de-DE" dirty="0" smtClean="0"/>
            </a:br>
            <a:r>
              <a:rPr lang="de-DE" dirty="0" smtClean="0"/>
              <a:t>Mentorinnen und Mentoren</a:t>
            </a:r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16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68580" indent="0">
              <a:buNone/>
            </a:pPr>
            <a:endParaRPr lang="de-DE" dirty="0"/>
          </a:p>
          <a:p>
            <a:r>
              <a:rPr lang="de-DE" dirty="0" err="1"/>
              <a:t>LiV</a:t>
            </a:r>
            <a:r>
              <a:rPr lang="de-DE" dirty="0"/>
              <a:t> erhält 10 Minuten Zeit, um unter Einbezug der Portfolioausschnitte ihre Entwicklung darzustellen (Darstellung der Handlungs- und Reflexionskompetenz)	</a:t>
            </a:r>
            <a:endParaRPr lang="de-DE" dirty="0">
              <a:sym typeface="Wingdings" pitchFamily="2" charset="2"/>
            </a:endParaRPr>
          </a:p>
          <a:p>
            <a:pPr marL="6858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50 Minuten fragen- und impulsgeleitetes Gespräch mit der Prüfungskommission</a:t>
            </a:r>
          </a:p>
          <a:p>
            <a:pPr marL="6858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i="1" dirty="0">
                <a:sym typeface="Wingdings" pitchFamily="2" charset="2"/>
              </a:rPr>
              <a:t>Siehe dazu Papier: Hinweise zur Handreichung „Mündliche Prüfung im Rahmen des pädagogischen Vorbereitungsdienstes“</a:t>
            </a:r>
            <a:br>
              <a:rPr lang="de-DE" i="1" dirty="0">
                <a:sym typeface="Wingdings" pitchFamily="2" charset="2"/>
              </a:rPr>
            </a:br>
            <a:endParaRPr lang="de-DE" i="1" dirty="0">
              <a:solidFill>
                <a:srgbClr val="FF0000"/>
              </a:solidFill>
              <a:sym typeface="Wingdings" pitchFamily="2" charset="2"/>
            </a:endParaRPr>
          </a:p>
          <a:p>
            <a:pPr marL="68580" indent="0">
              <a:buNone/>
            </a:pPr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54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de-DE" dirty="0"/>
              <a:t>Prüfungskommission tauscht sich über das Prüfungsgespräch aus und legt die Note fest</a:t>
            </a:r>
          </a:p>
          <a:p>
            <a:r>
              <a:rPr lang="de-DE" dirty="0"/>
              <a:t>Ausbildungskräfte formulieren Begründung</a:t>
            </a:r>
          </a:p>
          <a:p>
            <a:r>
              <a:rPr lang="de-DE" dirty="0"/>
              <a:t>Bekanntgabe der Gesamtnote und kurze Erläuterung durch Vorsitzende/n</a:t>
            </a:r>
          </a:p>
          <a:p>
            <a:endParaRPr lang="de-DE" dirty="0"/>
          </a:p>
          <a:p>
            <a:r>
              <a:rPr lang="de-DE" dirty="0"/>
              <a:t>Ende der Prüfung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40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Gewichtung der Noten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22601" r="73084" b="41062"/>
          <a:stretch/>
        </p:blipFill>
        <p:spPr bwMode="auto">
          <a:xfrm>
            <a:off x="531813" y="2110677"/>
            <a:ext cx="7776864" cy="404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Danke für Ihr Engagement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r>
              <a:rPr dirty="0" err="1">
                <a:solidFill>
                  <a:schemeClr val="tx1"/>
                </a:solidFill>
                <a:latin typeface="+mj-lt"/>
              </a:rPr>
              <a:t>Danke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für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err="1">
                <a:solidFill>
                  <a:schemeClr val="tx1"/>
                </a:solidFill>
                <a:latin typeface="+mj-lt"/>
              </a:rPr>
              <a:t>Ihr</a:t>
            </a:r>
            <a:r>
              <a:rPr dirty="0">
                <a:solidFill>
                  <a:schemeClr val="tx1"/>
                </a:solidFill>
                <a:latin typeface="+mj-lt"/>
              </a:rPr>
              <a:t> </a:t>
            </a:r>
            <a:r>
              <a:rPr dirty="0" smtClean="0">
                <a:solidFill>
                  <a:schemeClr val="tx1"/>
                </a:solidFill>
                <a:latin typeface="+mj-lt"/>
              </a:rPr>
              <a:t>Engagement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!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42400" y="3201194"/>
            <a:ext cx="8410575" cy="1474926"/>
          </a:xfrm>
        </p:spPr>
        <p:txBody>
          <a:bodyPr/>
          <a:lstStyle/>
          <a:p>
            <a:pPr marL="0" indent="0" algn="ctr">
              <a:buNone/>
            </a:pPr>
            <a:r>
              <a:rPr lang="de-DE" sz="3600" b="1" dirty="0">
                <a:solidFill>
                  <a:schemeClr val="bg1">
                    <a:lumMod val="10000"/>
                  </a:schemeClr>
                </a:solidFill>
              </a:rPr>
              <a:t>Wir freuen uns auf die</a:t>
            </a:r>
            <a:br>
              <a:rPr lang="de-DE" sz="3600" b="1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de-DE" sz="3600" b="1" dirty="0" smtClean="0">
                <a:solidFill>
                  <a:schemeClr val="bg1">
                    <a:lumMod val="10000"/>
                  </a:schemeClr>
                </a:solidFill>
              </a:rPr>
              <a:t>Zusammenarbeit!</a:t>
            </a:r>
            <a:endParaRPr lang="de-DE" sz="36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183" name="Ebert, Neumann, Knipp 2021"/>
          <p:cNvSpPr txBox="1"/>
          <p:nvPr/>
        </p:nvSpPr>
        <p:spPr>
          <a:xfrm>
            <a:off x="6907192" y="6308725"/>
            <a:ext cx="2011701" cy="231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900" b="1">
                <a:solidFill>
                  <a:srgbClr val="A7A7A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endParaRPr dirty="0"/>
          </a:p>
        </p:txBody>
      </p:sp>
      <p:sp>
        <p:nvSpPr>
          <p:cNvPr id="187" name="Wir freuen uns auf die Zusammenarbeit!"/>
          <p:cNvSpPr txBox="1"/>
          <p:nvPr/>
        </p:nvSpPr>
        <p:spPr>
          <a:xfrm>
            <a:off x="729932" y="3584714"/>
            <a:ext cx="768096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/>
          <a:p>
            <a:pPr algn="ctr">
              <a:defRPr sz="4000">
                <a:solidFill>
                  <a:srgbClr val="FF33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dirty="0">
              <a:solidFill>
                <a:srgbClr val="1BB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ircl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dvAuto="0"/>
      <p:bldP spid="18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Die </a:t>
            </a:r>
            <a:r>
              <a:rPr lang="de-DE" sz="1800" dirty="0" err="1"/>
              <a:t>LiV</a:t>
            </a:r>
            <a:r>
              <a:rPr lang="de-DE" sz="1800" dirty="0"/>
              <a:t>, </a:t>
            </a:r>
            <a:r>
              <a:rPr lang="de-DE" sz="1800" u="sng" dirty="0"/>
              <a:t>alle</a:t>
            </a:r>
            <a:r>
              <a:rPr lang="de-DE" sz="1800" dirty="0"/>
              <a:t> Mitglieder der Prüfungskommission, Lehrkraft des Vertrauens, Gäste (Mentorinnen und Mentoren) müssen 30 Min </a:t>
            </a:r>
            <a:r>
              <a:rPr lang="de-DE" sz="1800" dirty="0" smtClean="0"/>
              <a:t>(Grundschule: 45 Minuten) vor </a:t>
            </a:r>
            <a:r>
              <a:rPr lang="de-DE" sz="1800" dirty="0"/>
              <a:t>Beginn der 1. Lehrprobe vor Ort sein (Klärung von Formalitäten, u.a. Hinweis auf Schweigepflicht usw.) </a:t>
            </a:r>
          </a:p>
          <a:p>
            <a:pPr marL="354330" indent="-285750"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LiV und Mentorinnen und Mentoren können dann wieder zurück in ihre Klassen</a:t>
            </a:r>
          </a:p>
          <a:p>
            <a:pPr marL="354330" indent="-285750"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Verpflegung: </a:t>
            </a:r>
            <a:r>
              <a:rPr lang="de-DE" sz="1800" dirty="0" smtClean="0"/>
              <a:t>Auf </a:t>
            </a:r>
            <a:r>
              <a:rPr lang="de-DE" sz="1800" dirty="0"/>
              <a:t>Wunsch der Schulen, wird die Verpflegung, wie vor Corona, von diesen ausgerichtet – bitte an der Anzahl der Mitglieder der Prüfungskommission ausrichtigen (5 Pers., nicht zu üppig</a:t>
            </a:r>
            <a:r>
              <a:rPr lang="de-DE" sz="1800" dirty="0" smtClean="0"/>
              <a:t>!) </a:t>
            </a:r>
            <a:endParaRPr lang="de-DE" sz="1800" dirty="0"/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marL="651510"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endParaRPr lang="de-DE" sz="1800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2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Prüfungskommission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de-DE" sz="1800" dirty="0"/>
          </a:p>
          <a:p>
            <a:r>
              <a:rPr lang="de-DE" sz="1800" dirty="0"/>
              <a:t>Vorsitz   </a:t>
            </a:r>
            <a:r>
              <a:rPr lang="de-DE" sz="1800" dirty="0">
                <a:sym typeface="Wingdings" pitchFamily="2" charset="2"/>
              </a:rPr>
              <a:t> </a:t>
            </a:r>
            <a:r>
              <a:rPr lang="de-DE" sz="1800" dirty="0"/>
              <a:t>Vertretung des Studienseminars </a:t>
            </a:r>
          </a:p>
          <a:p>
            <a:pPr marL="68580" indent="0">
              <a:buNone/>
            </a:pPr>
            <a:r>
              <a:rPr lang="de-DE" sz="1800" dirty="0"/>
              <a:t>		      </a:t>
            </a:r>
          </a:p>
          <a:p>
            <a:r>
              <a:rPr lang="de-DE" sz="1800" dirty="0"/>
              <a:t>2 Ausbildungskräfte  </a:t>
            </a:r>
          </a:p>
          <a:p>
            <a:endParaRPr lang="de-DE" sz="1800" dirty="0"/>
          </a:p>
          <a:p>
            <a:r>
              <a:rPr lang="de-DE" sz="1800" dirty="0"/>
              <a:t>Schulleitung</a:t>
            </a:r>
          </a:p>
          <a:p>
            <a:pPr marL="68580" indent="0">
              <a:buNone/>
            </a:pPr>
            <a:endParaRPr lang="de-DE" sz="1800" dirty="0"/>
          </a:p>
          <a:p>
            <a:r>
              <a:rPr lang="de-DE" sz="1800" dirty="0"/>
              <a:t>Optional: </a:t>
            </a:r>
          </a:p>
          <a:p>
            <a:pPr marL="68580" indent="0">
              <a:buNone/>
            </a:pPr>
            <a:r>
              <a:rPr lang="de-DE" sz="1800" dirty="0"/>
              <a:t>	- Lehrkraft des Vertrauens / beratende Stimme /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     	  bei allen Teilen der Prüfung anwesend  </a:t>
            </a:r>
          </a:p>
          <a:p>
            <a:pPr marL="68580" indent="0">
              <a:buNone/>
            </a:pPr>
            <a:r>
              <a:rPr lang="de-DE" sz="1800" dirty="0">
                <a:sym typeface="Wingdings" pitchFamily="2" charset="2"/>
              </a:rPr>
              <a:t>	- Gäste (</a:t>
            </a:r>
            <a:r>
              <a:rPr lang="de-DE" sz="1800" dirty="0"/>
              <a:t>Mentorinnen und Mentoren </a:t>
            </a:r>
            <a:r>
              <a:rPr lang="de-DE" sz="1800" dirty="0">
                <a:sym typeface="Wingdings" pitchFamily="2" charset="2"/>
              </a:rPr>
              <a:t>s. Antrag) </a:t>
            </a:r>
            <a:endParaRPr lang="de-DE" sz="1800" dirty="0"/>
          </a:p>
          <a:p>
            <a:pPr marL="68580" indent="0">
              <a:buNone/>
            </a:pPr>
            <a:endParaRPr lang="de-DE" sz="1800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39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7325" t="11899" r="67516" b="12503"/>
          <a:stretch/>
        </p:blipFill>
        <p:spPr>
          <a:xfrm>
            <a:off x="2483768" y="548680"/>
            <a:ext cx="4319459" cy="6058462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Gäste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1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Unterrichtsentwurf, -skizze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Grundschul-LiV schreiben zwei Unterrichtsskizzen für die Lehrproben, die gezeigt werden und einen </a:t>
            </a:r>
            <a:r>
              <a:rPr lang="de-DE" dirty="0">
                <a:solidFill>
                  <a:schemeClr val="tx1"/>
                </a:solidFill>
              </a:rPr>
              <a:t>Unterrichtsentwurf</a:t>
            </a:r>
            <a:r>
              <a:rPr lang="de-DE" dirty="0"/>
              <a:t> für die Erörterung im </a:t>
            </a:r>
            <a:r>
              <a:rPr lang="de-DE" dirty="0" err="1"/>
              <a:t>Kurzfach</a:t>
            </a:r>
            <a:r>
              <a:rPr lang="de-DE" dirty="0"/>
              <a:t> K 1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HR- und Förderschul-</a:t>
            </a:r>
            <a:r>
              <a:rPr lang="de-DE" dirty="0" err="1"/>
              <a:t>LiV</a:t>
            </a:r>
            <a:r>
              <a:rPr lang="de-DE" dirty="0"/>
              <a:t> schreiben zwei Unterrichtsentwürfe für die Lehrproben, die gezeigt werden</a:t>
            </a:r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49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Prüfungslehrproben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de-DE" dirty="0"/>
              <a:t>2. und 3. Stunde </a:t>
            </a:r>
          </a:p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Vorbereitungszeit:</a:t>
            </a:r>
            <a:r>
              <a:rPr lang="de-DE" dirty="0"/>
              <a:t> 30 Min. (2x15 Min.) Eigenreflexion (Raum)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Reflexion mit der Prüfungskommission</a:t>
            </a:r>
          </a:p>
          <a:p>
            <a:endParaRPr lang="de-DE" dirty="0"/>
          </a:p>
          <a:p>
            <a:r>
              <a:rPr lang="de-DE" sz="2400" dirty="0"/>
              <a:t>Mentorinnen und Mentoren </a:t>
            </a:r>
            <a:r>
              <a:rPr lang="de-DE" dirty="0">
                <a:sym typeface="Wingdings" pitchFamily="2" charset="2"/>
              </a:rPr>
              <a:t> Gäste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58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Besonderheiten Grundschule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Nach dem Reflexionsgespräch der beiden gezeigten Lehrproben hat die </a:t>
            </a:r>
            <a:r>
              <a:rPr lang="de-DE" dirty="0" err="1"/>
              <a:t>LiV</a:t>
            </a:r>
            <a:r>
              <a:rPr lang="de-DE" dirty="0"/>
              <a:t> 10 Min Pause  </a:t>
            </a:r>
          </a:p>
          <a:p>
            <a:endParaRPr lang="de-DE" dirty="0"/>
          </a:p>
          <a:p>
            <a:r>
              <a:rPr lang="de-DE" dirty="0"/>
              <a:t>Danach findet ein Erörterungsgespräch (20 Min) zu dem zugehörigen Unterrichtsentwurf für das </a:t>
            </a:r>
            <a:r>
              <a:rPr lang="de-DE" dirty="0" err="1"/>
              <a:t>Kurzfach</a:t>
            </a:r>
            <a:r>
              <a:rPr lang="de-DE" dirty="0"/>
              <a:t> K1 statt</a:t>
            </a:r>
          </a:p>
          <a:p>
            <a:endParaRPr lang="de-DE" dirty="0"/>
          </a:p>
          <a:p>
            <a:r>
              <a:rPr lang="de-DE" dirty="0"/>
              <a:t>Zunächst nimmt die </a:t>
            </a:r>
            <a:r>
              <a:rPr lang="de-DE" dirty="0" err="1"/>
              <a:t>LiV</a:t>
            </a:r>
            <a:r>
              <a:rPr lang="de-DE" dirty="0"/>
              <a:t> (5 Min) zu ihrem Entwurf Stellung</a:t>
            </a:r>
          </a:p>
          <a:p>
            <a:pPr marL="68580" indent="0">
              <a:buNone/>
            </a:pPr>
            <a:endParaRPr lang="de-DE" dirty="0"/>
          </a:p>
          <a:p>
            <a:r>
              <a:rPr lang="de-DE" dirty="0"/>
              <a:t>Daran anschließend folgt ein fragengeleitetes Gespräch mit allen Mitgliedern der Prüfungskommission </a:t>
            </a:r>
          </a:p>
          <a:p>
            <a:endParaRPr lang="de-DE" dirty="0"/>
          </a:p>
          <a:p>
            <a:r>
              <a:rPr lang="de-DE" dirty="0"/>
              <a:t>Im Anschluss daran hat die </a:t>
            </a:r>
            <a:r>
              <a:rPr lang="de-DE" dirty="0" err="1"/>
              <a:t>LiV</a:t>
            </a:r>
            <a:r>
              <a:rPr lang="de-DE" dirty="0"/>
              <a:t> ca. 60 Min Pause </a:t>
            </a:r>
          </a:p>
          <a:p>
            <a:endParaRPr lang="de-DE" dirty="0"/>
          </a:p>
          <a:p>
            <a:r>
              <a:rPr lang="de-DE" dirty="0">
                <a:solidFill>
                  <a:schemeClr val="tx1"/>
                </a:solidFill>
              </a:rPr>
              <a:t>Siehe dazu Papier auf der Homepage: „Informationen zum Erörterungsgespräch für das </a:t>
            </a:r>
            <a:r>
              <a:rPr lang="de-DE" dirty="0" err="1">
                <a:solidFill>
                  <a:schemeClr val="tx1"/>
                </a:solidFill>
              </a:rPr>
              <a:t>Kurzfach</a:t>
            </a:r>
            <a:r>
              <a:rPr lang="de-DE" dirty="0">
                <a:solidFill>
                  <a:schemeClr val="tx1"/>
                </a:solidFill>
              </a:rPr>
              <a:t> (K1) im Rahmen der 2. Staatsprüfung für das Lehramt an Grundschulen“ 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48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Notenfindung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Prüfungskommission berät unter Einbeziehung der Unterrichtsvorbereitungen und der Reflexionen über die beiden Lehrproben </a:t>
            </a:r>
            <a:r>
              <a:rPr lang="de-DE" dirty="0" smtClean="0"/>
              <a:t>sowie </a:t>
            </a:r>
            <a:r>
              <a:rPr lang="de-DE" dirty="0"/>
              <a:t>ggf. (LA für GS) über die Vorbereitung (K 1) und das Erörterungsgespräch und legt Noten fest</a:t>
            </a:r>
          </a:p>
          <a:p>
            <a:endParaRPr lang="de-DE" dirty="0"/>
          </a:p>
          <a:p>
            <a:r>
              <a:rPr lang="de-DE" dirty="0"/>
              <a:t>Ausbildungskräfte formulieren die Begründung </a:t>
            </a:r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17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</a:t>
            </a:r>
            <a:r>
              <a:rPr lang="de-DE" dirty="0" err="1"/>
              <a:t>LiV</a:t>
            </a:r>
            <a:r>
              <a:rPr lang="de-DE" dirty="0"/>
              <a:t> reicht zwei Wochen vor der Prüfung </a:t>
            </a:r>
            <a:r>
              <a:rPr lang="de-DE" dirty="0" smtClean="0"/>
              <a:t>ihre für die mündliche Prüfung ausgewählten im </a:t>
            </a:r>
            <a:r>
              <a:rPr lang="de-DE" dirty="0"/>
              <a:t>Vorbereitungsdienst bearbeiteten BHS (Portfolioausschnitte) ein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 smtClean="0"/>
              <a:t>Die BHS müssen insgesamt </a:t>
            </a:r>
            <a:r>
              <a:rPr lang="de-DE" dirty="0"/>
              <a:t>alle vier Handlungsfelder (Unterrichten, EBB, DFB, Innovieren)  aufgreifen.</a:t>
            </a:r>
            <a:br>
              <a:rPr lang="de-DE" dirty="0"/>
            </a:br>
            <a:r>
              <a:rPr lang="de-DE" dirty="0"/>
              <a:t>(Innovieren = </a:t>
            </a:r>
            <a:r>
              <a:rPr lang="de-DE" dirty="0" err="1"/>
              <a:t>DaZ</a:t>
            </a:r>
            <a:r>
              <a:rPr lang="de-DE" dirty="0"/>
              <a:t>, Inklusion, Medienbildung/Digitalisierung, </a:t>
            </a:r>
            <a:r>
              <a:rPr lang="de-DE" dirty="0" err="1"/>
              <a:t>sozialpäd</a:t>
            </a:r>
            <a:r>
              <a:rPr lang="de-DE" dirty="0"/>
              <a:t>. Förderung, </a:t>
            </a:r>
            <a:r>
              <a:rPr lang="de-DE" dirty="0" err="1"/>
              <a:t>berufl</a:t>
            </a:r>
            <a:r>
              <a:rPr lang="de-DE" dirty="0"/>
              <a:t>. Orient., Ganztagsangebote, BNE) </a:t>
            </a:r>
            <a:endParaRPr lang="de-DE" dirty="0" smtClean="0"/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r>
              <a:rPr lang="de-DE" dirty="0" smtClean="0"/>
              <a:t>Dies gelingt zum Beispiel so:</a:t>
            </a:r>
            <a:endParaRPr lang="de-DE" dirty="0"/>
          </a:p>
          <a:p>
            <a:r>
              <a:rPr lang="de-DE" dirty="0"/>
              <a:t>GS = eine BHS aus jedem Fach </a:t>
            </a:r>
          </a:p>
          <a:p>
            <a:r>
              <a:rPr lang="de-DE" dirty="0"/>
              <a:t>HR = eine BHS aus jedem Fach, eine frei wählbar</a:t>
            </a:r>
          </a:p>
          <a:p>
            <a:r>
              <a:rPr lang="de-DE" dirty="0" err="1"/>
              <a:t>Fö</a:t>
            </a:r>
            <a:r>
              <a:rPr lang="de-DE" dirty="0"/>
              <a:t> = eine BHS aus Fach, eine aus Fachrichtung, eine frei </a:t>
            </a:r>
            <a:r>
              <a:rPr lang="de-DE" dirty="0" smtClean="0"/>
              <a:t>wählbar</a:t>
            </a:r>
          </a:p>
          <a:p>
            <a:endParaRPr lang="de-DE" dirty="0"/>
          </a:p>
          <a:p>
            <a:pPr marL="68580" indent="0">
              <a:buNone/>
            </a:pPr>
            <a:endParaRPr lang="de-DE" dirty="0"/>
          </a:p>
          <a:p>
            <a:pPr marL="6858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 bwMode="auto">
          <a:xfrm>
            <a:off x="487362" y="504428"/>
            <a:ext cx="1018867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6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Studienseminar GHRF Bad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</a:t>
            </a:r>
            <a:r>
              <a: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69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ilbel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3695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23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A_Grunddesign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-Vorlage_LA.potx [Schreibgeschützt]" id="{8290168C-A64B-4C90-BD8A-60290131EC93}" vid="{A3EA1447-062B-41A1-9844-A2D92E16349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609</Words>
  <Application>Microsoft Office PowerPoint</Application>
  <PresentationFormat>Bildschirmpräsentation (4:3)</PresentationFormat>
  <Paragraphs>114</Paragraphs>
  <Slides>13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Arial Rounded MT Bold</vt:lpstr>
      <vt:lpstr>Calibri</vt:lpstr>
      <vt:lpstr>Courier New</vt:lpstr>
      <vt:lpstr>Franklin Gothic Medium</vt:lpstr>
      <vt:lpstr>Symbol</vt:lpstr>
      <vt:lpstr>Wingdings</vt:lpstr>
      <vt:lpstr>LSA_Grunddesign</vt:lpstr>
      <vt:lpstr>Informationen für  Mentorinnen und Mentoren</vt:lpstr>
      <vt:lpstr>Allgemeine Informationen</vt:lpstr>
      <vt:lpstr>Prüfungskommission</vt:lpstr>
      <vt:lpstr>Gäste</vt:lpstr>
      <vt:lpstr>Unterrichtsentwurf, -skizze</vt:lpstr>
      <vt:lpstr>Prüfungslehrproben</vt:lpstr>
      <vt:lpstr>Besonderheiten Grundschule</vt:lpstr>
      <vt:lpstr>Notenfindung</vt:lpstr>
      <vt:lpstr>Mündliche Prüfung </vt:lpstr>
      <vt:lpstr>Mündliche Prüfung</vt:lpstr>
      <vt:lpstr>Notenfindung</vt:lpstr>
      <vt:lpstr>Gewichtung der Noten</vt:lpstr>
      <vt:lpstr>Danke für Ihr Engagement!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Ablauf der 2. Staatsprüfung</dc:title>
  <dc:creator>Ilse Ebert</dc:creator>
  <cp:lastModifiedBy>Dombrowski, Dr. Anja (LA BV)</cp:lastModifiedBy>
  <cp:revision>49</cp:revision>
  <cp:lastPrinted>2011-03-19T11:53:53Z</cp:lastPrinted>
  <dcterms:created xsi:type="dcterms:W3CDTF">2011-03-18T20:06:50Z</dcterms:created>
  <dcterms:modified xsi:type="dcterms:W3CDTF">2025-02-06T09:38:23Z</dcterms:modified>
</cp:coreProperties>
</file>