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5"/>
  </p:notesMasterIdLst>
  <p:handoutMasterIdLst>
    <p:handoutMasterId r:id="rId16"/>
  </p:handoutMasterIdLst>
  <p:sldIdLst>
    <p:sldId id="272" r:id="rId2"/>
    <p:sldId id="268" r:id="rId3"/>
    <p:sldId id="263" r:id="rId4"/>
    <p:sldId id="273" r:id="rId5"/>
    <p:sldId id="270" r:id="rId6"/>
    <p:sldId id="257" r:id="rId7"/>
    <p:sldId id="269" r:id="rId8"/>
    <p:sldId id="258" r:id="rId9"/>
    <p:sldId id="259" r:id="rId10"/>
    <p:sldId id="260" r:id="rId11"/>
    <p:sldId id="261" r:id="rId12"/>
    <p:sldId id="271" r:id="rId13"/>
    <p:sldId id="275" r:id="rId14"/>
  </p:sldIdLst>
  <p:sldSz cx="9144000" cy="6858000" type="screen4x3"/>
  <p:notesSz cx="6877050" cy="10001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59" d="100"/>
          <a:sy n="59" d="100"/>
        </p:scale>
        <p:origin x="14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E82E929-998E-4BAC-95AD-CD3DA52F4741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8C2D9269-D2B0-45CF-A891-BC19797BDA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30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420F-BB13-4F6E-94E2-7B1FBA9F4225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67B6-5EDC-4CE1-8C80-9586CB562A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52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81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832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77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05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95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5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90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9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23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79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43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323598" y="2694185"/>
            <a:ext cx="8855999" cy="4140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2"/>
            <a:ext cx="2352675" cy="41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577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90190" y="921187"/>
            <a:ext cx="8845872" cy="546943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6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>
                <a:solidFill>
                  <a:srgbClr val="003695"/>
                </a:solidFill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8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99713" y="923924"/>
            <a:ext cx="8892479" cy="545740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/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710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6025A8-CB7D-4551-B06D-BF87FF3D622A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5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BC2-5CCD-4A79-8B94-5F6BF5F650E9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AE57-F984-47DA-AA16-B5F0470D3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26201"/>
          <a:stretch/>
        </p:blipFill>
        <p:spPr>
          <a:xfrm>
            <a:off x="306330" y="2695541"/>
            <a:ext cx="8853487" cy="4169529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4" y="2693833"/>
            <a:ext cx="2364504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/>
        </p:blipFill>
        <p:spPr>
          <a:xfrm>
            <a:off x="1472759" y="2696542"/>
            <a:ext cx="7671241" cy="4155108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1"/>
            <a:ext cx="235267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2"/>
          <p:cNvSpPr>
            <a:spLocks noChangeArrowheads="1"/>
          </p:cNvSpPr>
          <p:nvPr userDrawn="1"/>
        </p:nvSpPr>
        <p:spPr bwMode="auto">
          <a:xfrm>
            <a:off x="2849" y="2109787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00446" y="2696540"/>
            <a:ext cx="8851646" cy="4176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[</a:t>
            </a:r>
            <a:r>
              <a:rPr lang="de-DE" sz="3600" baseline="0" dirty="0"/>
              <a:t> eigenes Bild einfügen ]</a:t>
            </a:r>
            <a:endParaRPr lang="de-DE" sz="3600" dirty="0"/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73963" y="2697162"/>
            <a:ext cx="2352675" cy="417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7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8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3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5475" y="6446217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8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96862" y="923925"/>
            <a:ext cx="8847137" cy="1224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293365" y="2106613"/>
            <a:ext cx="8845872" cy="427154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12" descr="BL_Logo_2010_klei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Rectangle 30"/>
          <p:cNvSpPr>
            <a:spLocks noChangeAspect="1" noChangeArrowheads="1"/>
          </p:cNvSpPr>
          <p:nvPr userDrawn="1"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32"/>
          <p:cNvSpPr>
            <a:spLocks noChangeArrowheads="1"/>
          </p:cNvSpPr>
          <p:nvPr userDrawn="1"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109788"/>
            <a:ext cx="841057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3429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539552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86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0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7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Picture 12" descr="BL_Logo_2010_klein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uppieren 2"/>
          <p:cNvGrpSpPr>
            <a:grpSpLocks/>
          </p:cNvGrpSpPr>
          <p:nvPr/>
        </p:nvGrpSpPr>
        <p:grpSpPr bwMode="auto">
          <a:xfrm>
            <a:off x="0" y="333375"/>
            <a:ext cx="290513" cy="2655888"/>
            <a:chOff x="0" y="333375"/>
            <a:chExt cx="290513" cy="2655888"/>
          </a:xfrm>
        </p:grpSpPr>
        <p:sp>
          <p:nvSpPr>
            <p:cNvPr id="1034" name="Rectangle 13"/>
            <p:cNvSpPr>
              <a:spLocks noChangeAspect="1" noChangeArrowheads="1"/>
            </p:cNvSpPr>
            <p:nvPr/>
          </p:nvSpPr>
          <p:spPr bwMode="auto">
            <a:xfrm>
              <a:off x="3175" y="333375"/>
              <a:ext cx="287338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3175" y="925513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588" y="1517650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0" y="2109788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>
              <a:off x="1588" y="2701925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5" name="Rectangle 19"/>
          <p:cNvSpPr>
            <a:spLocks noGrp="1" noChangeArrowheads="1"/>
          </p:cNvSpPr>
          <p:nvPr>
            <p:ph type="dt" sz="quarter" idx="2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5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Tx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10000"/>
        </a:spcBef>
        <a:spcAft>
          <a:spcPct val="10000"/>
        </a:spcAft>
        <a:buSzPct val="75000"/>
        <a:buFont typeface="Courier New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771800" y="3789040"/>
            <a:ext cx="5184576" cy="2448272"/>
          </a:xfrm>
        </p:spPr>
        <p:txBody>
          <a:bodyPr/>
          <a:lstStyle/>
          <a:p>
            <a:r>
              <a:rPr lang="de-DE" sz="5400" dirty="0">
                <a:solidFill>
                  <a:schemeClr val="bg1"/>
                </a:solidFill>
              </a:rPr>
              <a:t>Ablauf der 2. Staatsprüfung</a:t>
            </a:r>
            <a:br>
              <a:rPr lang="de-DE" sz="5400" dirty="0">
                <a:solidFill>
                  <a:schemeClr val="bg1"/>
                </a:solidFill>
              </a:rPr>
            </a:br>
            <a:r>
              <a:rPr lang="de-DE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362" y="1340768"/>
            <a:ext cx="8477250" cy="984250"/>
          </a:xfrm>
        </p:spPr>
        <p:txBody>
          <a:bodyPr/>
          <a:lstStyle/>
          <a:p>
            <a:r>
              <a:rPr lang="de-DE" dirty="0"/>
              <a:t>Informationen für </a:t>
            </a:r>
            <a:br>
              <a:rPr lang="de-DE" dirty="0"/>
            </a:br>
            <a:r>
              <a:rPr lang="de-DE" dirty="0"/>
              <a:t>Mentorinnen und Mentoren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429169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Mündliche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de-DE" dirty="0"/>
              <a:t>LiV erhält 10 Minuten Zeit, um unter Einbezug der Portfolioausschnitte ihre Entwicklung darzustellen (Darstellung der Handlungs- und Reflexionskompetenz)	</a:t>
            </a:r>
            <a:endParaRPr lang="de-DE" dirty="0">
              <a:sym typeface="Wingdings" pitchFamily="2" charset="2"/>
            </a:endParaRPr>
          </a:p>
          <a:p>
            <a:pPr marL="68580" indent="0"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50 Minuten fragen- und impulsgeleitetes Fachgespräch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46541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Notenfindung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de-DE" dirty="0"/>
          </a:p>
          <a:p>
            <a:r>
              <a:rPr lang="de-DE" dirty="0"/>
              <a:t>Prüfungskommission tauscht sich über das Prüfungsgespräch aus und legt die Note fest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Verschriftlichung der Bewertungsbegründung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Bekanntgabe der Gesamtnote und kurze Erläuterung der Prüfungsleistungen durch Vorsitz</a:t>
            </a:r>
          </a:p>
          <a:p>
            <a:endParaRPr lang="de-DE" dirty="0"/>
          </a:p>
          <a:p>
            <a:r>
              <a:rPr lang="de-DE" dirty="0"/>
              <a:t>Ende der Prüfung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147407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Gewichtung der Noten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22601" r="73084" b="41062"/>
          <a:stretch/>
        </p:blipFill>
        <p:spPr bwMode="auto">
          <a:xfrm>
            <a:off x="531813" y="2110677"/>
            <a:ext cx="7776864" cy="404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3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anke für Ihr Engagement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rgbClr val="FF33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 err="1">
                <a:solidFill>
                  <a:schemeClr val="tx1"/>
                </a:solidFill>
                <a:latin typeface="+mj-lt"/>
              </a:rPr>
              <a:t>Danke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dirty="0" err="1">
                <a:solidFill>
                  <a:schemeClr val="tx1"/>
                </a:solidFill>
                <a:latin typeface="+mj-lt"/>
              </a:rPr>
              <a:t>für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dirty="0" err="1">
                <a:solidFill>
                  <a:schemeClr val="tx1"/>
                </a:solidFill>
                <a:latin typeface="+mj-lt"/>
              </a:rPr>
              <a:t>Ihr</a:t>
            </a:r>
            <a:r>
              <a:rPr dirty="0">
                <a:solidFill>
                  <a:schemeClr val="tx1"/>
                </a:solidFill>
                <a:latin typeface="+mj-lt"/>
              </a:rPr>
              <a:t> Engagement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!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42400" y="3201194"/>
            <a:ext cx="8410575" cy="1474926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b="1" dirty="0">
                <a:solidFill>
                  <a:schemeClr val="bg1">
                    <a:lumMod val="10000"/>
                  </a:schemeClr>
                </a:solidFill>
              </a:rPr>
              <a:t>Wir freuen uns auf die</a:t>
            </a:r>
            <a:br>
              <a:rPr lang="de-DE" sz="36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de-DE" sz="3600" b="1" dirty="0">
                <a:solidFill>
                  <a:schemeClr val="bg1">
                    <a:lumMod val="10000"/>
                  </a:schemeClr>
                </a:solidFill>
              </a:rPr>
              <a:t>Zusammenarbeit!</a:t>
            </a:r>
          </a:p>
          <a:p>
            <a:endParaRPr lang="de-DE" dirty="0"/>
          </a:p>
        </p:txBody>
      </p:sp>
      <p:sp>
        <p:nvSpPr>
          <p:cNvPr id="183" name="Ebert, Neumann, Knipp 2021"/>
          <p:cNvSpPr txBox="1"/>
          <p:nvPr/>
        </p:nvSpPr>
        <p:spPr>
          <a:xfrm>
            <a:off x="6907192" y="6308725"/>
            <a:ext cx="2011701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A7A7A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endParaRPr dirty="0"/>
          </a:p>
        </p:txBody>
      </p:sp>
      <p:sp>
        <p:nvSpPr>
          <p:cNvPr id="187" name="Wir freuen uns auf die Zusammenarbeit!"/>
          <p:cNvSpPr txBox="1"/>
          <p:nvPr/>
        </p:nvSpPr>
        <p:spPr>
          <a:xfrm>
            <a:off x="729932" y="3584714"/>
            <a:ext cx="768096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4000">
                <a:solidFill>
                  <a:srgbClr val="FF33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dirty="0">
              <a:solidFill>
                <a:srgbClr val="1BB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ircl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2109788"/>
            <a:ext cx="8410575" cy="4243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Treffen am Prüfungstag:</a:t>
            </a:r>
          </a:p>
          <a:p>
            <a:pPr marL="0" indent="0">
              <a:buNone/>
            </a:pPr>
            <a:r>
              <a:rPr lang="de-DE" sz="1800" dirty="0"/>
              <a:t>Die LiV, </a:t>
            </a:r>
            <a:r>
              <a:rPr lang="de-DE" sz="1800" u="sng" dirty="0"/>
              <a:t>alle</a:t>
            </a:r>
            <a:r>
              <a:rPr lang="de-DE" sz="1800" dirty="0"/>
              <a:t> Mitglieder der Prüfungskommission, Lehrkraft des Vertrauens, Gäste (Mentorinnen und Mentoren) müssen zur Klärung von Formalitäten, u.a. Hinweis auf Schweigepflicht usw. vor Ort sein.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HR, FÖ 30 Minuten vor der ersten Lehrprobe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GS 45 Minuten vor der ersten Lehrprobe 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Verpflegung: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Schule stellt Wasser, Tee, Kaffee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Wenn Verpflegung für den Prüfungstag durch Schule gestellt wird, dann: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Prüfungsvorsitz entsprechend informieren.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An der Anzahl der Mitglieder der Prüfungskommission ausrichten.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FF0000"/>
                </a:solidFill>
              </a:rPr>
              <a:t>Achtung</a:t>
            </a:r>
            <a:r>
              <a:rPr lang="de-DE" sz="1600" dirty="0">
                <a:solidFill>
                  <a:srgbClr val="FF0000"/>
                </a:solidFill>
              </a:rPr>
              <a:t>: </a:t>
            </a:r>
            <a:r>
              <a:rPr lang="de-DE" sz="1600" dirty="0"/>
              <a:t>Die zu Prüfenden sollen ausdrücklich </a:t>
            </a:r>
            <a:r>
              <a:rPr lang="de-DE" sz="1600" b="1" dirty="0">
                <a:solidFill>
                  <a:srgbClr val="FF0000"/>
                </a:solidFill>
              </a:rPr>
              <a:t>nicht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beteiligt sein.</a:t>
            </a:r>
          </a:p>
          <a:p>
            <a:pPr marL="651510" lvl="1">
              <a:buFont typeface="Wingdings" panose="05000000000000000000" pitchFamily="2" charset="2"/>
              <a:buChar char="§"/>
            </a:pPr>
            <a:endParaRPr lang="de-DE" dirty="0"/>
          </a:p>
          <a:p>
            <a:pPr marL="651510"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5224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Prüfungskommission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de-DE" sz="1800" dirty="0"/>
          </a:p>
          <a:p>
            <a:r>
              <a:rPr lang="de-DE" sz="1800" dirty="0"/>
              <a:t>Vorsitz   </a:t>
            </a:r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Vertretung des Studienseminars </a:t>
            </a:r>
          </a:p>
          <a:p>
            <a:pPr marL="68580" indent="0">
              <a:buNone/>
            </a:pPr>
            <a:r>
              <a:rPr lang="de-DE" sz="1800" dirty="0"/>
              <a:t>		      </a:t>
            </a:r>
          </a:p>
          <a:p>
            <a:r>
              <a:rPr lang="de-DE" sz="1800" dirty="0"/>
              <a:t>2 Ausbildungskräfte  </a:t>
            </a:r>
          </a:p>
          <a:p>
            <a:endParaRPr lang="de-DE" sz="1800" dirty="0"/>
          </a:p>
          <a:p>
            <a:r>
              <a:rPr lang="de-DE" sz="1800" dirty="0"/>
              <a:t>Schulleitung</a:t>
            </a:r>
          </a:p>
          <a:p>
            <a:pPr marL="68580" indent="0">
              <a:buNone/>
            </a:pPr>
            <a:endParaRPr lang="de-DE" sz="1800" dirty="0"/>
          </a:p>
          <a:p>
            <a:r>
              <a:rPr lang="de-DE" sz="1800" dirty="0"/>
              <a:t>Optional: </a:t>
            </a:r>
          </a:p>
          <a:p>
            <a:pPr marL="68580" indent="0">
              <a:buNone/>
            </a:pPr>
            <a:r>
              <a:rPr lang="de-DE" sz="1800" dirty="0"/>
              <a:t>	- Lehrkraft des Vertrauens / beratende Stimme /</a:t>
            </a:r>
          </a:p>
          <a:p>
            <a:pPr marL="68580" indent="0">
              <a:buNone/>
            </a:pPr>
            <a:r>
              <a:rPr lang="de-DE" sz="1800" dirty="0">
                <a:sym typeface="Wingdings" pitchFamily="2" charset="2"/>
              </a:rPr>
              <a:t>     	  bei allen Teilen der Prüfung anwesend  </a:t>
            </a:r>
          </a:p>
          <a:p>
            <a:pPr marL="68580" indent="0">
              <a:buNone/>
            </a:pPr>
            <a:r>
              <a:rPr lang="de-DE" sz="1800" dirty="0">
                <a:sym typeface="Wingdings" pitchFamily="2" charset="2"/>
              </a:rPr>
              <a:t>	- Gäste (</a:t>
            </a:r>
            <a:r>
              <a:rPr lang="de-DE" sz="1800" dirty="0"/>
              <a:t>Mentorinnen und Mentoren </a:t>
            </a:r>
            <a:r>
              <a:rPr lang="de-DE" sz="1800" dirty="0">
                <a:sym typeface="Wingdings" pitchFamily="2" charset="2"/>
              </a:rPr>
              <a:t>s. Antrag) / keine aktive Rolle</a:t>
            </a:r>
            <a:endParaRPr lang="de-DE" sz="1800" dirty="0"/>
          </a:p>
          <a:p>
            <a:pPr marL="68580" indent="0">
              <a:buNone/>
            </a:pPr>
            <a:endParaRPr lang="de-DE" sz="1800" dirty="0"/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03396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Gäste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9D4A7F-3816-B7DB-4653-435C11AA7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26131"/>
            <a:ext cx="3456384" cy="54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Unterrichtsentwurf, -skizze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Grundschule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zwei Unterrichtsskizzen für die Lehrproben, die gezeigt werden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ein </a:t>
            </a:r>
            <a:r>
              <a:rPr lang="de-DE" dirty="0">
                <a:solidFill>
                  <a:schemeClr val="tx1"/>
                </a:solidFill>
              </a:rPr>
              <a:t>Unterrichtsentwurf</a:t>
            </a:r>
            <a:r>
              <a:rPr lang="de-DE" dirty="0"/>
              <a:t> für die Erörterung im </a:t>
            </a:r>
            <a:r>
              <a:rPr lang="de-DE" dirty="0" err="1"/>
              <a:t>Kurzfach</a:t>
            </a:r>
            <a:r>
              <a:rPr lang="de-DE" dirty="0"/>
              <a:t> K 1</a:t>
            </a:r>
          </a:p>
          <a:p>
            <a:pPr marL="6858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Haupt- und Realschule und Förderschule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zwei Unterrichtsentwürfe für die Lehrproben, die gezeigt werden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176494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Prüfungslehrproben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de-DE" dirty="0"/>
              <a:t>2. und 3. Stunde </a:t>
            </a:r>
          </a:p>
          <a:p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Nach Lehrproben kurzer Austausch mit multiprofessionellem Team möglich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Vorbereitungszeit:</a:t>
            </a:r>
            <a:r>
              <a:rPr lang="de-DE" dirty="0"/>
              <a:t> 30 Min. Eigenreflexion (Raum)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/>
              <a:t>Reflexion mit der Prüfungskommission</a:t>
            </a:r>
          </a:p>
          <a:p>
            <a:pPr lvl="1"/>
            <a:r>
              <a:rPr lang="de-DE" dirty="0"/>
              <a:t>GS: ca. 35 Minuten</a:t>
            </a:r>
          </a:p>
          <a:p>
            <a:pPr lvl="1"/>
            <a:r>
              <a:rPr lang="de-DE" dirty="0"/>
              <a:t>HR, FÖ: ca. 45 Minuten</a:t>
            </a:r>
          </a:p>
          <a:p>
            <a:endParaRPr lang="de-DE" dirty="0"/>
          </a:p>
          <a:p>
            <a:r>
              <a:rPr lang="de-DE" dirty="0"/>
              <a:t>Pause für HR und FÖ ca. 60 Minuten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25858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Besonderheiten Grundschule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2276872"/>
            <a:ext cx="8410575" cy="4104878"/>
          </a:xfrm>
        </p:spPr>
        <p:txBody>
          <a:bodyPr anchor="ctr">
            <a:normAutofit lnSpcReduction="10000"/>
          </a:bodyPr>
          <a:lstStyle/>
          <a:p>
            <a:r>
              <a:rPr lang="de-DE" dirty="0"/>
              <a:t>Nach dem Reflexionsgespräch der beiden gezeigten Lehrproben besteht die Möglichkeit einer Pause von max. 10 Minuten  </a:t>
            </a:r>
          </a:p>
          <a:p>
            <a:endParaRPr lang="de-DE" dirty="0"/>
          </a:p>
          <a:p>
            <a:r>
              <a:rPr lang="de-DE" dirty="0"/>
              <a:t>Danach findet ein Erörterungsgespräch (20 Min) zu dem zugehörigen Unterrichtsentwurf für das </a:t>
            </a:r>
            <a:r>
              <a:rPr lang="de-DE" dirty="0" err="1"/>
              <a:t>Kurzfach</a:t>
            </a:r>
            <a:r>
              <a:rPr lang="de-DE" dirty="0"/>
              <a:t> K1 statt</a:t>
            </a:r>
          </a:p>
          <a:p>
            <a:endParaRPr lang="de-DE" dirty="0"/>
          </a:p>
          <a:p>
            <a:r>
              <a:rPr lang="de-DE" dirty="0"/>
              <a:t>Zunächst kann die LiV (max. 5 Min) zu ihrem Entwurf Stellung nehmen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/>
              <a:t>Daran anschließend folgt ein fragengeleitetes Prüfungsgespräch </a:t>
            </a:r>
          </a:p>
          <a:p>
            <a:endParaRPr lang="de-DE" dirty="0"/>
          </a:p>
          <a:p>
            <a:r>
              <a:rPr lang="de-DE" dirty="0"/>
              <a:t>Im Anschluss daran hat die LiV ca. 70 bis 90 Minuten Pause 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244487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Notenfindung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Prüfungskommission berät unter Einbeziehung der Unterrichtsvorbereitungen und der Reflexionen über die beiden Lehrproben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sowie ggf. (GS) über die Vorbereitung (K 1) und das Erörterungsgespräch (Fokus auf Planungskompetenz)</a:t>
            </a:r>
          </a:p>
          <a:p>
            <a:endParaRPr lang="de-DE" dirty="0"/>
          </a:p>
          <a:p>
            <a:r>
              <a:rPr lang="de-DE" dirty="0"/>
              <a:t>Nach der jeweiligen Beratung erfolgt die Festlegung der Note ohne Beteilung der Lehrkraft des Vertrauens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Ausbildungskräfte formulieren die Begründung der Bewertung </a:t>
            </a:r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37174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Mündliche Prüfung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Die LiV reicht zwei Wochen vor der Prüfung ihre ausgewählten BHS (Portfolioausschnitte) ein.</a:t>
            </a:r>
          </a:p>
          <a:p>
            <a:pPr marL="0" indent="0">
              <a:buNone/>
            </a:pPr>
            <a:endParaRPr lang="de-DE" dirty="0"/>
          </a:p>
          <a:p>
            <a:pPr marL="68580" indent="0">
              <a:buNone/>
            </a:pPr>
            <a:r>
              <a:rPr lang="de-DE" dirty="0"/>
              <a:t>Die BHS müssen insgesamt alle vier Handlungsfelder aufgreifen:</a:t>
            </a:r>
          </a:p>
          <a:p>
            <a:pPr marL="411480">
              <a:buFont typeface="Wingdings" panose="05000000000000000000" pitchFamily="2" charset="2"/>
              <a:buChar char="Ø"/>
            </a:pPr>
            <a:r>
              <a:rPr lang="de-DE" dirty="0"/>
              <a:t>Unterrichten</a:t>
            </a:r>
          </a:p>
          <a:p>
            <a:pPr marL="411480">
              <a:buFont typeface="Wingdings" panose="05000000000000000000" pitchFamily="2" charset="2"/>
              <a:buChar char="Ø"/>
            </a:pPr>
            <a:r>
              <a:rPr lang="de-DE" dirty="0"/>
              <a:t>Erziehen, Beraten, Betreuen</a:t>
            </a:r>
          </a:p>
          <a:p>
            <a:pPr marL="411480">
              <a:buFont typeface="Wingdings" panose="05000000000000000000" pitchFamily="2" charset="2"/>
              <a:buChar char="Ø"/>
            </a:pPr>
            <a:r>
              <a:rPr lang="de-DE" dirty="0"/>
              <a:t>Diagnostizieren, Fördern, Beurteilen</a:t>
            </a:r>
          </a:p>
          <a:p>
            <a:pPr marL="411480">
              <a:buFont typeface="Wingdings" panose="05000000000000000000" pitchFamily="2" charset="2"/>
              <a:buChar char="Ø"/>
            </a:pPr>
            <a:r>
              <a:rPr lang="de-DE" dirty="0"/>
              <a:t>Innovieren</a:t>
            </a:r>
          </a:p>
          <a:p>
            <a:pPr marL="68580" indent="0">
              <a:buNone/>
            </a:pPr>
            <a:endParaRPr lang="de-DE" dirty="0"/>
          </a:p>
          <a:p>
            <a:pPr marL="68580" indent="0">
              <a:buNone/>
            </a:pPr>
            <a:r>
              <a:rPr lang="de-DE" dirty="0"/>
              <a:t>Beispiele für das Handlungsfeld Innovieren:</a:t>
            </a:r>
          </a:p>
          <a:p>
            <a:pPr marL="68580" indent="0">
              <a:buNone/>
            </a:pPr>
            <a:r>
              <a:rPr lang="de-DE" dirty="0"/>
              <a:t>DaZ/DaF, Inklusion, Medienbildung/Digitalisierung, sozialpädagogische Förderung, berufliche Orientierung, Ganztagsangebote, Bildung für nachhaltige Entwicklung (BNE), …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832307929"/>
      </p:ext>
    </p:extLst>
  </p:cSld>
  <p:clrMapOvr>
    <a:masterClrMapping/>
  </p:clrMapOvr>
</p:sld>
</file>

<file path=ppt/theme/theme1.xml><?xml version="1.0" encoding="utf-8"?>
<a:theme xmlns:a="http://schemas.openxmlformats.org/drawingml/2006/main" name="LSA_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Vorlage_LA.potx [Schreibgeschützt]" id="{8290168C-A64B-4C90-BD8A-60290131EC93}" vid="{A3EA1447-062B-41A1-9844-A2D92E16349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580</Words>
  <Application>Microsoft Office PowerPoint</Application>
  <PresentationFormat>Bildschirmpräsentation (4:3)</PresentationFormat>
  <Paragraphs>122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Symbol</vt:lpstr>
      <vt:lpstr>Wingdings</vt:lpstr>
      <vt:lpstr>LSA_Grunddesign</vt:lpstr>
      <vt:lpstr>Informationen für  Mentorinnen und Mentoren</vt:lpstr>
      <vt:lpstr>Allgemeine Informationen</vt:lpstr>
      <vt:lpstr>Prüfungskommission</vt:lpstr>
      <vt:lpstr>Gäste</vt:lpstr>
      <vt:lpstr>Unterrichtsentwurf, -skizze</vt:lpstr>
      <vt:lpstr>Prüfungslehrproben</vt:lpstr>
      <vt:lpstr>Besonderheiten Grundschule</vt:lpstr>
      <vt:lpstr>Notenfindung</vt:lpstr>
      <vt:lpstr>Mündliche Prüfung </vt:lpstr>
      <vt:lpstr>Mündliche Prüfung</vt:lpstr>
      <vt:lpstr>Notenfindung</vt:lpstr>
      <vt:lpstr>Gewichtung der Noten</vt:lpstr>
      <vt:lpstr>Danke für Ihr Engagement!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Ablauf der 2. Staatsprüfung</dc:title>
  <dc:creator>Ilse Ebert</dc:creator>
  <cp:lastModifiedBy>Alsheimer, Fabian (LA BV)</cp:lastModifiedBy>
  <cp:revision>58</cp:revision>
  <cp:lastPrinted>2011-03-19T11:53:53Z</cp:lastPrinted>
  <dcterms:created xsi:type="dcterms:W3CDTF">2011-03-18T20:06:50Z</dcterms:created>
  <dcterms:modified xsi:type="dcterms:W3CDTF">2026-02-25T13:41:51Z</dcterms:modified>
</cp:coreProperties>
</file>