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4" r:id="rId1"/>
  </p:sldMasterIdLst>
  <p:notesMasterIdLst>
    <p:notesMasterId r:id="rId15"/>
  </p:notesMasterIdLst>
  <p:handoutMasterIdLst>
    <p:handoutMasterId r:id="rId16"/>
  </p:handoutMasterIdLst>
  <p:sldIdLst>
    <p:sldId id="272" r:id="rId2"/>
    <p:sldId id="268" r:id="rId3"/>
    <p:sldId id="263" r:id="rId4"/>
    <p:sldId id="273" r:id="rId5"/>
    <p:sldId id="270" r:id="rId6"/>
    <p:sldId id="257" r:id="rId7"/>
    <p:sldId id="269" r:id="rId8"/>
    <p:sldId id="258" r:id="rId9"/>
    <p:sldId id="259" r:id="rId10"/>
    <p:sldId id="260" r:id="rId11"/>
    <p:sldId id="261" r:id="rId12"/>
    <p:sldId id="271" r:id="rId13"/>
    <p:sldId id="275" r:id="rId14"/>
  </p:sldIdLst>
  <p:sldSz cx="9144000" cy="6858000" type="screen4x3"/>
  <p:notesSz cx="6877050" cy="100012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4660"/>
  </p:normalViewPr>
  <p:slideViewPr>
    <p:cSldViewPr>
      <p:cViewPr>
        <p:scale>
          <a:sx n="172" d="100"/>
          <a:sy n="172" d="100"/>
        </p:scale>
        <p:origin x="-360" y="-5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95404" y="0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r">
              <a:defRPr sz="1300"/>
            </a:lvl1pPr>
          </a:lstStyle>
          <a:p>
            <a:fld id="{CE82E929-998E-4BAC-95AD-CD3DA52F4741}" type="datetimeFigureOut">
              <a:rPr lang="de-DE" smtClean="0"/>
              <a:t>18.02.2026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99451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95404" y="9499451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r">
              <a:defRPr sz="1300"/>
            </a:lvl1pPr>
          </a:lstStyle>
          <a:p>
            <a:fld id="{8C2D9269-D2B0-45CF-A891-BC19797BDA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2303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95725" y="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8420F-BB13-4F6E-94E2-7B1FBA9F4225}" type="datetimeFigureOut">
              <a:rPr lang="de-DE" smtClean="0"/>
              <a:t>18.02.2026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7388" y="4751388"/>
            <a:ext cx="5502275" cy="45005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960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95725" y="949960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667B6-5EDC-4CE1-8C80-9586CB562A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3521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58126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667B6-5EDC-4CE1-8C80-9586CB562ABD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28320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667B6-5EDC-4CE1-8C80-9586CB562ABD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37714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667B6-5EDC-4CE1-8C80-9586CB562ABD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7057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667B6-5EDC-4CE1-8C80-9586CB562ABD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6958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667B6-5EDC-4CE1-8C80-9586CB562ABD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7556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667B6-5EDC-4CE1-8C80-9586CB562AB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92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667B6-5EDC-4CE1-8C80-9586CB562ABD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0907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667B6-5EDC-4CE1-8C80-9586CB562ABD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199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667B6-5EDC-4CE1-8C80-9586CB562ABD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4235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667B6-5EDC-4CE1-8C80-9586CB562ABD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3792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667B6-5EDC-4CE1-8C80-9586CB562ABD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8434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Verla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>
          <a:xfrm>
            <a:off x="323598" y="2694185"/>
            <a:ext cx="8855999" cy="4140000"/>
          </a:xfrm>
          <a:prstGeom prst="rect">
            <a:avLst/>
          </a:prstGeom>
          <a:gradFill flip="none" rotWithShape="1">
            <a:gsLst>
              <a:gs pos="0">
                <a:srgbClr val="004B95"/>
              </a:gs>
              <a:gs pos="100000">
                <a:srgbClr val="F6F6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96888" y="275273"/>
            <a:ext cx="7343775" cy="2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de-DE" sz="1400" b="1" dirty="0">
                <a:solidFill>
                  <a:srgbClr val="003695"/>
                </a:solidFill>
              </a:rPr>
              <a:t>Hessische</a:t>
            </a:r>
            <a:r>
              <a:rPr lang="de-DE" sz="1400" b="1" baseline="0" dirty="0">
                <a:solidFill>
                  <a:srgbClr val="003695"/>
                </a:solidFill>
              </a:rPr>
              <a:t> Lehrkräfteakademie</a:t>
            </a:r>
            <a:endParaRPr lang="de-DE" sz="1200" dirty="0">
              <a:solidFill>
                <a:srgbClr val="003695"/>
              </a:solidFill>
            </a:endParaRPr>
          </a:p>
        </p:txBody>
      </p:sp>
      <p:sp>
        <p:nvSpPr>
          <p:cNvPr id="6" name="Rectangle 30"/>
          <p:cNvSpPr>
            <a:spLocks noChangeAspect="1" noChangeArrowheads="1"/>
          </p:cNvSpPr>
          <p:nvPr/>
        </p:nvSpPr>
        <p:spPr bwMode="auto">
          <a:xfrm>
            <a:off x="3175" y="333375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3175" y="925513"/>
            <a:ext cx="287338" cy="287337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8" name="Rectangle 32"/>
          <p:cNvSpPr>
            <a:spLocks noChangeArrowheads="1"/>
          </p:cNvSpPr>
          <p:nvPr/>
        </p:nvSpPr>
        <p:spPr bwMode="auto">
          <a:xfrm>
            <a:off x="3175" y="1517650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9" name="Rectangle 33"/>
          <p:cNvSpPr>
            <a:spLocks noChangeArrowheads="1"/>
          </p:cNvSpPr>
          <p:nvPr/>
        </p:nvSpPr>
        <p:spPr bwMode="auto">
          <a:xfrm>
            <a:off x="3175" y="2109788"/>
            <a:ext cx="287338" cy="287337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0" name="Rectangle 34"/>
          <p:cNvSpPr>
            <a:spLocks noChangeArrowheads="1"/>
          </p:cNvSpPr>
          <p:nvPr/>
        </p:nvSpPr>
        <p:spPr bwMode="auto">
          <a:xfrm>
            <a:off x="-3175" y="2701925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pic>
        <p:nvPicPr>
          <p:cNvPr id="11" name="Grafik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333375"/>
            <a:ext cx="67945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87362" y="1979316"/>
            <a:ext cx="8435975" cy="701030"/>
          </a:xfrm>
        </p:spPr>
        <p:txBody>
          <a:bodyPr lIns="0" tIns="0" rIns="0" bIns="0" anchor="b"/>
          <a:lstStyle>
            <a:lvl1pPr marL="0" indent="0">
              <a:spcAft>
                <a:spcPct val="0"/>
              </a:spcAft>
              <a:buFont typeface="Wingdings" pitchFamily="2" charset="2"/>
              <a:buNone/>
              <a:defRPr sz="2400"/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de-DE" noProof="0" dirty="0"/>
          </a:p>
        </p:txBody>
      </p:sp>
      <p:sp>
        <p:nvSpPr>
          <p:cNvPr id="2" name="Rechteck 1"/>
          <p:cNvSpPr/>
          <p:nvPr userDrawn="1"/>
        </p:nvSpPr>
        <p:spPr>
          <a:xfrm>
            <a:off x="336720" y="2713744"/>
            <a:ext cx="2003032" cy="722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40" t="874" r="240" b="874"/>
          <a:stretch/>
        </p:blipFill>
        <p:spPr bwMode="auto">
          <a:xfrm>
            <a:off x="282055" y="2697162"/>
            <a:ext cx="2352675" cy="4155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85777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o-Folie mit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290190" y="921187"/>
            <a:ext cx="8845872" cy="5469433"/>
          </a:xfrm>
          <a:prstGeom prst="rect">
            <a:avLst/>
          </a:prstGeom>
          <a:gradFill flip="none" rotWithShape="1">
            <a:gsLst>
              <a:gs pos="0">
                <a:srgbClr val="004B95"/>
              </a:gs>
              <a:gs pos="100000">
                <a:srgbClr val="F6F6FF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82B18D-C707-4786-8163-FFCD341314AB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6617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zweigete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82B18D-C707-4786-8163-FFCD341314AB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555575" y="914400"/>
            <a:ext cx="30083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lang="de-DE" sz="2000" b="1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9pPr>
          </a:lstStyle>
          <a:p>
            <a:r>
              <a:rPr lang="de-DE" sz="1800" kern="0" dirty="0">
                <a:solidFill>
                  <a:srgbClr val="003695"/>
                </a:solidFill>
              </a:rPr>
              <a:t>Titelmasterformat durch Klicken bearbeiten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707904" y="914400"/>
            <a:ext cx="5256584" cy="5394920"/>
          </a:xfrm>
        </p:spPr>
        <p:txBody>
          <a:bodyPr>
            <a:normAutofit/>
          </a:bodyPr>
          <a:lstStyle>
            <a:lvl1pPr eaLnBrk="1" latinLnBrk="0" hangingPunct="1">
              <a:defRPr kumimoji="0" lang="de-DE" sz="2400"/>
            </a:lvl1pPr>
            <a:lvl2pPr eaLnBrk="1" latinLnBrk="0" hangingPunct="1">
              <a:defRPr kumimoji="0" lang="de-DE" sz="2000"/>
            </a:lvl2pPr>
            <a:lvl3pPr eaLnBrk="1" latinLnBrk="0" hangingPunct="1">
              <a:defRPr kumimoji="0" lang="de-DE" sz="1800"/>
            </a:lvl3pPr>
            <a:lvl4pPr eaLnBrk="1" latinLnBrk="0" hangingPunct="1">
              <a:defRPr kumimoji="0" lang="de-DE" sz="1600"/>
            </a:lvl4pPr>
            <a:lvl5pPr eaLnBrk="1" latinLnBrk="0" hangingPunct="1">
              <a:defRPr kumimoji="0" lang="de-DE" sz="1600"/>
            </a:lvl5pPr>
            <a:lvl6pPr eaLnBrk="1" latinLnBrk="0" hangingPunct="1">
              <a:defRPr kumimoji="0" lang="de-DE" sz="2000"/>
            </a:lvl6pPr>
            <a:lvl7pPr eaLnBrk="1" latinLnBrk="0" hangingPunct="1">
              <a:defRPr kumimoji="0" lang="de-DE" sz="2000"/>
            </a:lvl7pPr>
            <a:lvl8pPr eaLnBrk="1" latinLnBrk="0" hangingPunct="1">
              <a:defRPr kumimoji="0" lang="de-DE" sz="2000"/>
            </a:lvl8pPr>
            <a:lvl9pPr eaLnBrk="1" latinLnBrk="0" hangingPunct="1">
              <a:defRPr kumimoji="0" lang="de-DE" sz="2000"/>
            </a:lvl9pPr>
          </a:lstStyle>
          <a:p>
            <a:pPr lvl="0" eaLnBrk="1" latinLnBrk="0" hangingPunct="1"/>
            <a:r>
              <a:rPr lang="de-DE"/>
              <a:t>Formatvorlagen des Textmasters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575" y="1752600"/>
            <a:ext cx="3008313" cy="4556720"/>
          </a:xfrm>
        </p:spPr>
        <p:txBody>
          <a:bodyPr/>
          <a:lstStyle>
            <a:lvl1pPr marL="0" indent="0" eaLnBrk="1" latinLnBrk="0" hangingPunct="1">
              <a:buNone/>
              <a:defRPr kumimoji="0" lang="de-DE" sz="1400"/>
            </a:lvl1pPr>
            <a:lvl2pPr marL="457200" indent="0" eaLnBrk="1" latinLnBrk="0" hangingPunct="1">
              <a:buNone/>
              <a:defRPr kumimoji="0" lang="de-DE" sz="1200"/>
            </a:lvl2pPr>
            <a:lvl3pPr marL="914400" indent="0" eaLnBrk="1" latinLnBrk="0" hangingPunct="1">
              <a:buNone/>
              <a:defRPr kumimoji="0" lang="de-DE" sz="1000"/>
            </a:lvl3pPr>
            <a:lvl4pPr marL="1371600" indent="0" eaLnBrk="1" latinLnBrk="0" hangingPunct="1">
              <a:buNone/>
              <a:defRPr kumimoji="0" lang="de-DE" sz="900"/>
            </a:lvl4pPr>
            <a:lvl5pPr marL="1828800" indent="0" eaLnBrk="1" latinLnBrk="0" hangingPunct="1">
              <a:buNone/>
              <a:defRPr kumimoji="0" lang="de-DE" sz="900"/>
            </a:lvl5pPr>
            <a:lvl6pPr marL="2286000" indent="0" eaLnBrk="1" latinLnBrk="0" hangingPunct="1">
              <a:buNone/>
              <a:defRPr kumimoji="0" lang="de-DE" sz="900"/>
            </a:lvl6pPr>
            <a:lvl7pPr marL="2743200" indent="0" eaLnBrk="1" latinLnBrk="0" hangingPunct="1">
              <a:buNone/>
              <a:defRPr kumimoji="0" lang="de-DE" sz="900"/>
            </a:lvl7pPr>
            <a:lvl8pPr marL="3200400" indent="0" eaLnBrk="1" latinLnBrk="0" hangingPunct="1">
              <a:buNone/>
              <a:defRPr kumimoji="0" lang="de-DE" sz="900"/>
            </a:lvl8pPr>
            <a:lvl9pPr marL="3657600" indent="0" eaLnBrk="1" latinLnBrk="0" hangingPunct="1">
              <a:buNone/>
              <a:defRPr kumimoji="0" lang="de-DE" sz="900"/>
            </a:lvl9pPr>
          </a:lstStyle>
          <a:p>
            <a:pPr lvl="0" eaLnBrk="1" latinLnBrk="0" hangingPunct="1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914873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zweigeteilt mit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299713" y="923924"/>
            <a:ext cx="8892479" cy="5457403"/>
          </a:xfrm>
          <a:prstGeom prst="rect">
            <a:avLst/>
          </a:prstGeom>
          <a:gradFill flip="none" rotWithShape="1">
            <a:gsLst>
              <a:gs pos="0">
                <a:srgbClr val="004B95"/>
              </a:gs>
              <a:gs pos="100000">
                <a:srgbClr val="F6F6FF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82B18D-C707-4786-8163-FFCD341314AB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555575" y="914400"/>
            <a:ext cx="30083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lang="de-DE" sz="2000" b="1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9pPr>
          </a:lstStyle>
          <a:p>
            <a:r>
              <a:rPr lang="de-DE" sz="1800" kern="0" dirty="0"/>
              <a:t>Titelmasterformat durch Klicken bearbeiten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707904" y="914400"/>
            <a:ext cx="5256584" cy="5394920"/>
          </a:xfrm>
        </p:spPr>
        <p:txBody>
          <a:bodyPr>
            <a:normAutofit/>
          </a:bodyPr>
          <a:lstStyle>
            <a:lvl1pPr eaLnBrk="1" latinLnBrk="0" hangingPunct="1">
              <a:defRPr kumimoji="0" lang="de-DE" sz="2400"/>
            </a:lvl1pPr>
            <a:lvl2pPr eaLnBrk="1" latinLnBrk="0" hangingPunct="1">
              <a:defRPr kumimoji="0" lang="de-DE" sz="2000"/>
            </a:lvl2pPr>
            <a:lvl3pPr eaLnBrk="1" latinLnBrk="0" hangingPunct="1">
              <a:defRPr kumimoji="0" lang="de-DE" sz="1800"/>
            </a:lvl3pPr>
            <a:lvl4pPr eaLnBrk="1" latinLnBrk="0" hangingPunct="1">
              <a:defRPr kumimoji="0" lang="de-DE" sz="1600"/>
            </a:lvl4pPr>
            <a:lvl5pPr eaLnBrk="1" latinLnBrk="0" hangingPunct="1">
              <a:defRPr kumimoji="0" lang="de-DE" sz="1600"/>
            </a:lvl5pPr>
            <a:lvl6pPr eaLnBrk="1" latinLnBrk="0" hangingPunct="1">
              <a:defRPr kumimoji="0" lang="de-DE" sz="2000"/>
            </a:lvl6pPr>
            <a:lvl7pPr eaLnBrk="1" latinLnBrk="0" hangingPunct="1">
              <a:defRPr kumimoji="0" lang="de-DE" sz="2000"/>
            </a:lvl7pPr>
            <a:lvl8pPr eaLnBrk="1" latinLnBrk="0" hangingPunct="1">
              <a:defRPr kumimoji="0" lang="de-DE" sz="2000"/>
            </a:lvl8pPr>
            <a:lvl9pPr eaLnBrk="1" latinLnBrk="0" hangingPunct="1">
              <a:defRPr kumimoji="0" lang="de-DE" sz="2000"/>
            </a:lvl9pPr>
          </a:lstStyle>
          <a:p>
            <a:pPr lvl="0" eaLnBrk="1" latinLnBrk="0" hangingPunct="1"/>
            <a:r>
              <a:rPr lang="de-DE"/>
              <a:t>Formatvorlagen des Textmasters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575" y="1752600"/>
            <a:ext cx="3008313" cy="4556720"/>
          </a:xfrm>
        </p:spPr>
        <p:txBody>
          <a:bodyPr/>
          <a:lstStyle>
            <a:lvl1pPr marL="0" indent="0" eaLnBrk="1" latinLnBrk="0" hangingPunct="1">
              <a:buNone/>
              <a:defRPr kumimoji="0" lang="de-DE" sz="1400"/>
            </a:lvl1pPr>
            <a:lvl2pPr marL="457200" indent="0" eaLnBrk="1" latinLnBrk="0" hangingPunct="1">
              <a:buNone/>
              <a:defRPr kumimoji="0" lang="de-DE" sz="1200"/>
            </a:lvl2pPr>
            <a:lvl3pPr marL="914400" indent="0" eaLnBrk="1" latinLnBrk="0" hangingPunct="1">
              <a:buNone/>
              <a:defRPr kumimoji="0" lang="de-DE" sz="1000"/>
            </a:lvl3pPr>
            <a:lvl4pPr marL="1371600" indent="0" eaLnBrk="1" latinLnBrk="0" hangingPunct="1">
              <a:buNone/>
              <a:defRPr kumimoji="0" lang="de-DE" sz="900"/>
            </a:lvl4pPr>
            <a:lvl5pPr marL="1828800" indent="0" eaLnBrk="1" latinLnBrk="0" hangingPunct="1">
              <a:buNone/>
              <a:defRPr kumimoji="0" lang="de-DE" sz="900"/>
            </a:lvl5pPr>
            <a:lvl6pPr marL="2286000" indent="0" eaLnBrk="1" latinLnBrk="0" hangingPunct="1">
              <a:buNone/>
              <a:defRPr kumimoji="0" lang="de-DE" sz="900"/>
            </a:lvl6pPr>
            <a:lvl7pPr marL="2743200" indent="0" eaLnBrk="1" latinLnBrk="0" hangingPunct="1">
              <a:buNone/>
              <a:defRPr kumimoji="0" lang="de-DE" sz="900"/>
            </a:lvl7pPr>
            <a:lvl8pPr marL="3200400" indent="0" eaLnBrk="1" latinLnBrk="0" hangingPunct="1">
              <a:buNone/>
              <a:defRPr kumimoji="0" lang="de-DE" sz="900"/>
            </a:lvl8pPr>
            <a:lvl9pPr marL="3657600" indent="0" eaLnBrk="1" latinLnBrk="0" hangingPunct="1">
              <a:buNone/>
              <a:defRPr kumimoji="0" lang="de-DE" sz="900"/>
            </a:lvl9pPr>
          </a:lstStyle>
          <a:p>
            <a:pPr lvl="0" eaLnBrk="1" latinLnBrk="0" hangingPunct="1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97104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5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6286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46291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66025A8-CB7D-4551-B06D-BF87FF3D622A}" type="slidenum">
              <a:rPr lang="de-DE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355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DBC2-5CCD-4A79-8B94-5F6BF5F650E9}" type="datetimeFigureOut">
              <a:rPr lang="de-DE" smtClean="0"/>
              <a:t>18.02.2026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AE57-F984-47DA-AA16-B5F0470D31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7261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mit Kreide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0" b="26201"/>
          <a:stretch/>
        </p:blipFill>
        <p:spPr>
          <a:xfrm>
            <a:off x="306330" y="2695541"/>
            <a:ext cx="8853487" cy="4169529"/>
          </a:xfrm>
          <a:prstGeom prst="rect">
            <a:avLst/>
          </a:prstGeom>
        </p:spPr>
      </p:pic>
      <p:sp>
        <p:nvSpPr>
          <p:cNvPr id="6" name="Rectangle 30"/>
          <p:cNvSpPr>
            <a:spLocks noChangeAspect="1" noChangeArrowheads="1"/>
          </p:cNvSpPr>
          <p:nvPr/>
        </p:nvSpPr>
        <p:spPr bwMode="auto">
          <a:xfrm>
            <a:off x="3175" y="333375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3175" y="925513"/>
            <a:ext cx="287338" cy="287337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8" name="Rectangle 32"/>
          <p:cNvSpPr>
            <a:spLocks noChangeArrowheads="1"/>
          </p:cNvSpPr>
          <p:nvPr/>
        </p:nvSpPr>
        <p:spPr bwMode="auto">
          <a:xfrm>
            <a:off x="3175" y="1517650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9" name="Rectangle 33"/>
          <p:cNvSpPr>
            <a:spLocks noChangeArrowheads="1"/>
          </p:cNvSpPr>
          <p:nvPr/>
        </p:nvSpPr>
        <p:spPr bwMode="auto">
          <a:xfrm>
            <a:off x="3175" y="2109788"/>
            <a:ext cx="287338" cy="287337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0" name="Rectangle 34"/>
          <p:cNvSpPr>
            <a:spLocks noChangeArrowheads="1"/>
          </p:cNvSpPr>
          <p:nvPr/>
        </p:nvSpPr>
        <p:spPr bwMode="auto">
          <a:xfrm>
            <a:off x="-3175" y="2701925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pic>
        <p:nvPicPr>
          <p:cNvPr id="11" name="Grafik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333375"/>
            <a:ext cx="67945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87362" y="1979316"/>
            <a:ext cx="8435975" cy="701030"/>
          </a:xfrm>
        </p:spPr>
        <p:txBody>
          <a:bodyPr lIns="0" tIns="0" rIns="0" bIns="0" anchor="b"/>
          <a:lstStyle>
            <a:lvl1pPr marL="0" indent="0">
              <a:spcAft>
                <a:spcPct val="0"/>
              </a:spcAft>
              <a:buFont typeface="Wingdings" pitchFamily="2" charset="2"/>
              <a:buNone/>
              <a:defRPr sz="2400"/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de-DE" noProof="0" dirty="0"/>
          </a:p>
        </p:txBody>
      </p:sp>
      <p:sp>
        <p:nvSpPr>
          <p:cNvPr id="12329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484188" y="620713"/>
            <a:ext cx="7688212" cy="1295400"/>
          </a:xfrm>
        </p:spPr>
        <p:txBody>
          <a:bodyPr lIns="0" rIns="0"/>
          <a:lstStyle>
            <a:lvl1pPr>
              <a:defRPr sz="3600">
                <a:solidFill>
                  <a:srgbClr val="003695"/>
                </a:solidFill>
              </a:defRPr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2" name="Rechteck 1"/>
          <p:cNvSpPr/>
          <p:nvPr userDrawn="1"/>
        </p:nvSpPr>
        <p:spPr>
          <a:xfrm>
            <a:off x="336720" y="2713744"/>
            <a:ext cx="2003032" cy="722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40" t="874" r="240" b="874"/>
          <a:stretch/>
        </p:blipFill>
        <p:spPr bwMode="auto">
          <a:xfrm>
            <a:off x="282054" y="2693833"/>
            <a:ext cx="2364504" cy="41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 Box 7"/>
          <p:cNvSpPr txBox="1">
            <a:spLocks noChangeArrowheads="1"/>
          </p:cNvSpPr>
          <p:nvPr userDrawn="1"/>
        </p:nvSpPr>
        <p:spPr bwMode="auto">
          <a:xfrm>
            <a:off x="496888" y="275273"/>
            <a:ext cx="7343775" cy="2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de-DE" sz="1400" b="1" dirty="0">
                <a:solidFill>
                  <a:srgbClr val="003695"/>
                </a:solidFill>
              </a:rPr>
              <a:t>Hessische</a:t>
            </a:r>
            <a:r>
              <a:rPr lang="de-DE" sz="1400" b="1" baseline="0" dirty="0">
                <a:solidFill>
                  <a:srgbClr val="003695"/>
                </a:solidFill>
              </a:rPr>
              <a:t> Lehrkräfteakademie</a:t>
            </a:r>
            <a:endParaRPr lang="de-DE" sz="1200" dirty="0">
              <a:solidFill>
                <a:srgbClr val="0036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623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36" r="1439"/>
          <a:stretch/>
        </p:blipFill>
        <p:spPr>
          <a:xfrm>
            <a:off x="1472759" y="2696542"/>
            <a:ext cx="7671241" cy="4155108"/>
          </a:xfrm>
          <a:prstGeom prst="rect">
            <a:avLst/>
          </a:prstGeom>
        </p:spPr>
      </p:pic>
      <p:sp>
        <p:nvSpPr>
          <p:cNvPr id="6" name="Rectangle 30"/>
          <p:cNvSpPr>
            <a:spLocks noChangeAspect="1" noChangeArrowheads="1"/>
          </p:cNvSpPr>
          <p:nvPr/>
        </p:nvSpPr>
        <p:spPr bwMode="auto">
          <a:xfrm>
            <a:off x="3175" y="333375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3175" y="925513"/>
            <a:ext cx="287338" cy="287337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8" name="Rectangle 32"/>
          <p:cNvSpPr>
            <a:spLocks noChangeArrowheads="1"/>
          </p:cNvSpPr>
          <p:nvPr/>
        </p:nvSpPr>
        <p:spPr bwMode="auto">
          <a:xfrm>
            <a:off x="3175" y="1517650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0" name="Rectangle 34"/>
          <p:cNvSpPr>
            <a:spLocks noChangeArrowheads="1"/>
          </p:cNvSpPr>
          <p:nvPr/>
        </p:nvSpPr>
        <p:spPr bwMode="auto">
          <a:xfrm>
            <a:off x="-3175" y="2701925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pic>
        <p:nvPicPr>
          <p:cNvPr id="11" name="Grafik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333375"/>
            <a:ext cx="67945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87362" y="1979316"/>
            <a:ext cx="8435975" cy="701030"/>
          </a:xfrm>
        </p:spPr>
        <p:txBody>
          <a:bodyPr lIns="0" tIns="0" rIns="0" bIns="0" anchor="b"/>
          <a:lstStyle>
            <a:lvl1pPr marL="0" indent="0">
              <a:spcAft>
                <a:spcPct val="0"/>
              </a:spcAft>
              <a:buFont typeface="Wingdings" pitchFamily="2" charset="2"/>
              <a:buNone/>
              <a:defRPr sz="2400"/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de-DE" noProof="0" dirty="0"/>
          </a:p>
        </p:txBody>
      </p:sp>
      <p:sp>
        <p:nvSpPr>
          <p:cNvPr id="12329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484188" y="620713"/>
            <a:ext cx="7688212" cy="1295400"/>
          </a:xfrm>
        </p:spPr>
        <p:txBody>
          <a:bodyPr lIns="0" rIns="0"/>
          <a:lstStyle>
            <a:lvl1pPr>
              <a:defRPr sz="3600">
                <a:solidFill>
                  <a:srgbClr val="003695"/>
                </a:solidFill>
              </a:defRPr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2" name="Rechteck 1"/>
          <p:cNvSpPr/>
          <p:nvPr userDrawn="1"/>
        </p:nvSpPr>
        <p:spPr>
          <a:xfrm>
            <a:off x="336720" y="2713744"/>
            <a:ext cx="2003032" cy="722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40" t="874" r="240" b="874"/>
          <a:stretch/>
        </p:blipFill>
        <p:spPr bwMode="auto">
          <a:xfrm>
            <a:off x="282055" y="2697161"/>
            <a:ext cx="2352675" cy="415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32"/>
          <p:cNvSpPr>
            <a:spLocks noChangeArrowheads="1"/>
          </p:cNvSpPr>
          <p:nvPr userDrawn="1"/>
        </p:nvSpPr>
        <p:spPr bwMode="auto">
          <a:xfrm>
            <a:off x="2849" y="2109787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9" name="Text Box 7"/>
          <p:cNvSpPr txBox="1">
            <a:spLocks noChangeArrowheads="1"/>
          </p:cNvSpPr>
          <p:nvPr userDrawn="1"/>
        </p:nvSpPr>
        <p:spPr bwMode="auto">
          <a:xfrm>
            <a:off x="496888" y="275273"/>
            <a:ext cx="7343775" cy="2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de-DE" sz="1400" b="1" dirty="0">
                <a:solidFill>
                  <a:srgbClr val="003695"/>
                </a:solidFill>
              </a:rPr>
              <a:t>Hessische</a:t>
            </a:r>
            <a:r>
              <a:rPr lang="de-DE" sz="1400" b="1" baseline="0" dirty="0">
                <a:solidFill>
                  <a:srgbClr val="003695"/>
                </a:solidFill>
              </a:rPr>
              <a:t> Lehrkräfteakademie</a:t>
            </a:r>
            <a:endParaRPr lang="de-DE" sz="1200" dirty="0">
              <a:solidFill>
                <a:srgbClr val="0036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762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mit eigenem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 userDrawn="1"/>
        </p:nvSpPr>
        <p:spPr>
          <a:xfrm>
            <a:off x="300446" y="2696540"/>
            <a:ext cx="8851646" cy="417600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[</a:t>
            </a:r>
            <a:r>
              <a:rPr lang="de-DE" sz="3600" baseline="0" dirty="0"/>
              <a:t> eigenes Bild einfügen ]</a:t>
            </a:r>
            <a:endParaRPr lang="de-DE" sz="3600" dirty="0"/>
          </a:p>
        </p:txBody>
      </p:sp>
      <p:sp>
        <p:nvSpPr>
          <p:cNvPr id="6" name="Rectangle 30"/>
          <p:cNvSpPr>
            <a:spLocks noChangeAspect="1" noChangeArrowheads="1"/>
          </p:cNvSpPr>
          <p:nvPr/>
        </p:nvSpPr>
        <p:spPr bwMode="auto">
          <a:xfrm>
            <a:off x="3175" y="333375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3175" y="925513"/>
            <a:ext cx="287338" cy="287337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8" name="Rectangle 32"/>
          <p:cNvSpPr>
            <a:spLocks noChangeArrowheads="1"/>
          </p:cNvSpPr>
          <p:nvPr/>
        </p:nvSpPr>
        <p:spPr bwMode="auto">
          <a:xfrm>
            <a:off x="3175" y="1517650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9" name="Rectangle 33"/>
          <p:cNvSpPr>
            <a:spLocks noChangeArrowheads="1"/>
          </p:cNvSpPr>
          <p:nvPr/>
        </p:nvSpPr>
        <p:spPr bwMode="auto">
          <a:xfrm>
            <a:off x="3175" y="2109788"/>
            <a:ext cx="287338" cy="287337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0" name="Rectangle 34"/>
          <p:cNvSpPr>
            <a:spLocks noChangeArrowheads="1"/>
          </p:cNvSpPr>
          <p:nvPr/>
        </p:nvSpPr>
        <p:spPr bwMode="auto">
          <a:xfrm>
            <a:off x="-3175" y="2701925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pic>
        <p:nvPicPr>
          <p:cNvPr id="11" name="Grafik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333375"/>
            <a:ext cx="67945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87362" y="1979316"/>
            <a:ext cx="8435975" cy="701030"/>
          </a:xfrm>
        </p:spPr>
        <p:txBody>
          <a:bodyPr lIns="0" tIns="0" rIns="0" bIns="0" anchor="b"/>
          <a:lstStyle>
            <a:lvl1pPr marL="0" indent="0">
              <a:spcAft>
                <a:spcPct val="0"/>
              </a:spcAft>
              <a:buFont typeface="Wingdings" pitchFamily="2" charset="2"/>
              <a:buNone/>
              <a:defRPr sz="2400"/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de-DE" noProof="0" dirty="0"/>
          </a:p>
        </p:txBody>
      </p:sp>
      <p:sp>
        <p:nvSpPr>
          <p:cNvPr id="12329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484188" y="620713"/>
            <a:ext cx="7688212" cy="1295400"/>
          </a:xfrm>
        </p:spPr>
        <p:txBody>
          <a:bodyPr lIns="0" rIns="0"/>
          <a:lstStyle>
            <a:lvl1pPr>
              <a:defRPr sz="3600">
                <a:solidFill>
                  <a:srgbClr val="003695"/>
                </a:solidFill>
              </a:defRPr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2" name="Rechteck 1"/>
          <p:cNvSpPr/>
          <p:nvPr userDrawn="1"/>
        </p:nvSpPr>
        <p:spPr>
          <a:xfrm>
            <a:off x="336720" y="2713744"/>
            <a:ext cx="2003032" cy="722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40" t="874" r="240" b="874"/>
          <a:stretch/>
        </p:blipFill>
        <p:spPr bwMode="auto">
          <a:xfrm>
            <a:off x="273963" y="2697162"/>
            <a:ext cx="2352675" cy="417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 Box 7"/>
          <p:cNvSpPr txBox="1">
            <a:spLocks noChangeArrowheads="1"/>
          </p:cNvSpPr>
          <p:nvPr userDrawn="1"/>
        </p:nvSpPr>
        <p:spPr bwMode="auto">
          <a:xfrm>
            <a:off x="496888" y="275273"/>
            <a:ext cx="7343775" cy="2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de-DE" sz="1400" b="1" dirty="0">
                <a:solidFill>
                  <a:srgbClr val="003695"/>
                </a:solidFill>
              </a:rPr>
              <a:t>Hessische</a:t>
            </a:r>
            <a:r>
              <a:rPr lang="de-DE" sz="1400" b="1" baseline="0" dirty="0">
                <a:solidFill>
                  <a:srgbClr val="003695"/>
                </a:solidFill>
              </a:rPr>
              <a:t> Lehrkräfteakademie</a:t>
            </a:r>
            <a:endParaRPr lang="de-DE" sz="1200" dirty="0">
              <a:solidFill>
                <a:srgbClr val="0036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079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-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1813" y="893763"/>
            <a:ext cx="8432800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rgbClr val="003695"/>
                </a:solidFill>
              </a:defRPr>
            </a:lvl1pPr>
          </a:lstStyle>
          <a:p>
            <a:pPr lv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28" name="Rectangle 19"/>
          <p:cNvSpPr>
            <a:spLocks noGrp="1" noChangeArrowheads="1"/>
          </p:cNvSpPr>
          <p:nvPr>
            <p:ph type="dt" sz="quarter" idx="10"/>
          </p:nvPr>
        </p:nvSpPr>
        <p:spPr>
          <a:xfrm>
            <a:off x="7380288" y="6450013"/>
            <a:ext cx="1576387" cy="292100"/>
          </a:xfrm>
          <a:prstGeom prst="rect">
            <a:avLst/>
          </a:prstGeom>
        </p:spPr>
        <p:txBody>
          <a:bodyPr anchor="b" anchorCtr="0"/>
          <a:lstStyle>
            <a:lvl1pPr algn="r" eaLnBrk="0" hangingPunct="0">
              <a:defRPr sz="1200" smtClean="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29" name="Rectangle 20"/>
          <p:cNvSpPr>
            <a:spLocks noGrp="1" noChangeArrowheads="1"/>
          </p:cNvSpPr>
          <p:nvPr>
            <p:ph type="ftr" sz="quarter" idx="11"/>
          </p:nvPr>
        </p:nvSpPr>
        <p:spPr>
          <a:xfrm>
            <a:off x="1331913" y="6453188"/>
            <a:ext cx="5976937" cy="288925"/>
          </a:xfrm>
          <a:prstGeom prst="rect">
            <a:avLst/>
          </a:prstGeom>
        </p:spPr>
        <p:txBody>
          <a:bodyPr anchor="b" anchorCtr="0"/>
          <a:lstStyle>
            <a:lvl1pPr eaLnBrk="0" hangingPunct="0">
              <a:defRPr sz="1200" smtClean="0">
                <a:ea typeface="ＭＳ Ｐゴシック" pitchFamily="34" charset="-128"/>
              </a:defRPr>
            </a:lvl1pPr>
          </a:lstStyle>
          <a:p>
            <a:pPr algn="r">
              <a:defRPr/>
            </a:pPr>
            <a:endParaRPr lang="de-DE" dirty="0"/>
          </a:p>
        </p:txBody>
      </p:sp>
      <p:sp>
        <p:nvSpPr>
          <p:cNvPr id="30" name="Rectangle 2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245475" y="6446217"/>
            <a:ext cx="706438" cy="300037"/>
          </a:xfrm>
          <a:prstGeom prst="rect">
            <a:avLst/>
          </a:prstGeom>
        </p:spPr>
        <p:txBody>
          <a:bodyPr/>
          <a:lstStyle>
            <a:lvl1pPr eaLnBrk="0" hangingPunct="0">
              <a:defRPr sz="1400" b="1" smtClean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fld id="{EF82B18D-C707-4786-8163-FFCD341314A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41338" y="2060575"/>
            <a:ext cx="8410575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6867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ndardfolie mit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296862" y="923925"/>
            <a:ext cx="8847137" cy="1224000"/>
          </a:xfrm>
          <a:prstGeom prst="rect">
            <a:avLst/>
          </a:prstGeom>
          <a:gradFill flip="none" rotWithShape="1">
            <a:gsLst>
              <a:gs pos="0">
                <a:srgbClr val="004B95"/>
              </a:gs>
              <a:gs pos="100000">
                <a:srgbClr val="F6F6FF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Rechteck 21"/>
          <p:cNvSpPr/>
          <p:nvPr userDrawn="1"/>
        </p:nvSpPr>
        <p:spPr>
          <a:xfrm>
            <a:off x="293365" y="2106613"/>
            <a:ext cx="8845872" cy="4271540"/>
          </a:xfrm>
          <a:prstGeom prst="rect">
            <a:avLst/>
          </a:prstGeom>
          <a:gradFill flip="none" rotWithShape="1">
            <a:gsLst>
              <a:gs pos="0">
                <a:srgbClr val="004B95"/>
              </a:gs>
              <a:gs pos="100000">
                <a:srgbClr val="F6F6FF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Picture 12" descr="BL_Logo_2010_klein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738" y="333375"/>
            <a:ext cx="140017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1813" y="893763"/>
            <a:ext cx="8432800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rgbClr val="003695"/>
                </a:solidFill>
              </a:defRPr>
            </a:lvl1pPr>
          </a:lstStyle>
          <a:p>
            <a:pPr lv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1" name="Rectangle 19"/>
          <p:cNvSpPr>
            <a:spLocks noGrp="1" noChangeArrowheads="1"/>
          </p:cNvSpPr>
          <p:nvPr>
            <p:ph type="dt" sz="quarter" idx="10"/>
          </p:nvPr>
        </p:nvSpPr>
        <p:spPr>
          <a:xfrm>
            <a:off x="7380288" y="6450013"/>
            <a:ext cx="1576387" cy="292100"/>
          </a:xfrm>
          <a:prstGeom prst="rect">
            <a:avLst/>
          </a:prstGeom>
        </p:spPr>
        <p:txBody>
          <a:bodyPr anchor="b" anchorCtr="0"/>
          <a:lstStyle>
            <a:lvl1pPr algn="r" eaLnBrk="0" hangingPunct="0">
              <a:defRPr sz="1200" smtClean="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2" name="Rectangle 20"/>
          <p:cNvSpPr>
            <a:spLocks noGrp="1" noChangeArrowheads="1"/>
          </p:cNvSpPr>
          <p:nvPr>
            <p:ph type="ftr" sz="quarter" idx="11"/>
          </p:nvPr>
        </p:nvSpPr>
        <p:spPr>
          <a:xfrm>
            <a:off x="1331913" y="6453188"/>
            <a:ext cx="5976937" cy="288925"/>
          </a:xfrm>
          <a:prstGeom prst="rect">
            <a:avLst/>
          </a:prstGeom>
        </p:spPr>
        <p:txBody>
          <a:bodyPr anchor="b" anchorCtr="0"/>
          <a:lstStyle>
            <a:lvl1pPr eaLnBrk="0" hangingPunct="0">
              <a:defRPr sz="1200" smtClean="0">
                <a:ea typeface="ＭＳ Ｐゴシック" pitchFamily="34" charset="-128"/>
              </a:defRPr>
            </a:lvl1pPr>
          </a:lstStyle>
          <a:p>
            <a:pPr algn="r">
              <a:defRPr/>
            </a:pPr>
            <a:endParaRPr lang="de-DE" dirty="0"/>
          </a:p>
        </p:txBody>
      </p:sp>
      <p:sp>
        <p:nvSpPr>
          <p:cNvPr id="13" name="Rectangle 2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52450" y="6453188"/>
            <a:ext cx="706438" cy="300037"/>
          </a:xfrm>
          <a:prstGeom prst="rect">
            <a:avLst/>
          </a:prstGeom>
        </p:spPr>
        <p:txBody>
          <a:bodyPr/>
          <a:lstStyle>
            <a:lvl1pPr eaLnBrk="0" hangingPunct="0">
              <a:defRPr sz="1400" b="1" smtClean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fld id="{EF82B18D-C707-4786-8163-FFCD341314A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6" name="Rectangle 30"/>
          <p:cNvSpPr>
            <a:spLocks noChangeAspect="1" noChangeArrowheads="1"/>
          </p:cNvSpPr>
          <p:nvPr userDrawn="1"/>
        </p:nvSpPr>
        <p:spPr bwMode="auto">
          <a:xfrm>
            <a:off x="3175" y="333375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7" name="Rectangle 31"/>
          <p:cNvSpPr>
            <a:spLocks noChangeArrowheads="1"/>
          </p:cNvSpPr>
          <p:nvPr userDrawn="1"/>
        </p:nvSpPr>
        <p:spPr bwMode="auto">
          <a:xfrm>
            <a:off x="3175" y="925513"/>
            <a:ext cx="287338" cy="287337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8" name="Rectangle 32"/>
          <p:cNvSpPr>
            <a:spLocks noChangeArrowheads="1"/>
          </p:cNvSpPr>
          <p:nvPr userDrawn="1"/>
        </p:nvSpPr>
        <p:spPr bwMode="auto">
          <a:xfrm>
            <a:off x="3175" y="1517650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9" name="Rectangle 33"/>
          <p:cNvSpPr>
            <a:spLocks noChangeArrowheads="1"/>
          </p:cNvSpPr>
          <p:nvPr userDrawn="1"/>
        </p:nvSpPr>
        <p:spPr bwMode="auto">
          <a:xfrm>
            <a:off x="3175" y="2109788"/>
            <a:ext cx="287338" cy="287337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0" name="Rectangle 34"/>
          <p:cNvSpPr>
            <a:spLocks noChangeArrowheads="1"/>
          </p:cNvSpPr>
          <p:nvPr userDrawn="1"/>
        </p:nvSpPr>
        <p:spPr bwMode="auto">
          <a:xfrm>
            <a:off x="3175" y="2701925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41338" y="2109788"/>
            <a:ext cx="8410575" cy="427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5" name="Text Box 7"/>
          <p:cNvSpPr txBox="1">
            <a:spLocks noChangeArrowheads="1"/>
          </p:cNvSpPr>
          <p:nvPr userDrawn="1"/>
        </p:nvSpPr>
        <p:spPr bwMode="auto">
          <a:xfrm>
            <a:off x="496888" y="275273"/>
            <a:ext cx="7343775" cy="2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de-DE" sz="1400" b="1" dirty="0">
                <a:solidFill>
                  <a:srgbClr val="003695"/>
                </a:solidFill>
              </a:rPr>
              <a:t>Hessische</a:t>
            </a:r>
            <a:r>
              <a:rPr lang="de-DE" sz="1400" b="1" baseline="0" dirty="0">
                <a:solidFill>
                  <a:srgbClr val="003695"/>
                </a:solidFill>
              </a:rPr>
              <a:t> Lehrkräfteakademie</a:t>
            </a:r>
            <a:endParaRPr lang="de-DE" sz="1200" dirty="0">
              <a:solidFill>
                <a:srgbClr val="0036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021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82B18D-C707-4786-8163-FFCD341314AB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853429" y="2060848"/>
            <a:ext cx="410267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3"/>
          </p:nvPr>
        </p:nvSpPr>
        <p:spPr bwMode="auto">
          <a:xfrm>
            <a:off x="539552" y="2060848"/>
            <a:ext cx="410267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0866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nur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82B18D-C707-4786-8163-FFCD341314AB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9045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o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82B18D-C707-4786-8163-FFCD341314AB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1796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1813" y="893763"/>
            <a:ext cx="8432800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1338" y="2060575"/>
            <a:ext cx="8410575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28" name="Picture 12" descr="BL_Logo_2010_klein_rgb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3375"/>
            <a:ext cx="140017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9" name="Gruppieren 2"/>
          <p:cNvGrpSpPr>
            <a:grpSpLocks/>
          </p:cNvGrpSpPr>
          <p:nvPr/>
        </p:nvGrpSpPr>
        <p:grpSpPr bwMode="auto">
          <a:xfrm>
            <a:off x="0" y="333375"/>
            <a:ext cx="290513" cy="2655888"/>
            <a:chOff x="0" y="333375"/>
            <a:chExt cx="290513" cy="2655888"/>
          </a:xfrm>
        </p:grpSpPr>
        <p:sp>
          <p:nvSpPr>
            <p:cNvPr id="1034" name="Rectangle 13"/>
            <p:cNvSpPr>
              <a:spLocks noChangeAspect="1" noChangeArrowheads="1"/>
            </p:cNvSpPr>
            <p:nvPr/>
          </p:nvSpPr>
          <p:spPr bwMode="auto">
            <a:xfrm>
              <a:off x="3175" y="333375"/>
              <a:ext cx="287338" cy="287338"/>
            </a:xfrm>
            <a:prstGeom prst="rect">
              <a:avLst/>
            </a:prstGeom>
            <a:solidFill>
              <a:srgbClr val="DB2F36"/>
            </a:solidFill>
            <a:ln w="9525">
              <a:solidFill>
                <a:srgbClr val="DB2F3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035" name="Rectangle 14"/>
            <p:cNvSpPr>
              <a:spLocks noChangeArrowheads="1"/>
            </p:cNvSpPr>
            <p:nvPr/>
          </p:nvSpPr>
          <p:spPr bwMode="auto">
            <a:xfrm>
              <a:off x="3175" y="925513"/>
              <a:ext cx="287338" cy="287337"/>
            </a:xfrm>
            <a:prstGeom prst="rect">
              <a:avLst/>
            </a:prstGeom>
            <a:solidFill>
              <a:srgbClr val="DB2F36"/>
            </a:solidFill>
            <a:ln w="9525">
              <a:solidFill>
                <a:srgbClr val="DB2F3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036" name="Rectangle 15"/>
            <p:cNvSpPr>
              <a:spLocks noChangeArrowheads="1"/>
            </p:cNvSpPr>
            <p:nvPr/>
          </p:nvSpPr>
          <p:spPr bwMode="auto">
            <a:xfrm>
              <a:off x="1588" y="1517650"/>
              <a:ext cx="287337" cy="287338"/>
            </a:xfrm>
            <a:prstGeom prst="rect">
              <a:avLst/>
            </a:prstGeom>
            <a:solidFill>
              <a:srgbClr val="DB2F36"/>
            </a:solidFill>
            <a:ln w="9525">
              <a:solidFill>
                <a:srgbClr val="DB2F3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037" name="Rectangle 16"/>
            <p:cNvSpPr>
              <a:spLocks noChangeArrowheads="1"/>
            </p:cNvSpPr>
            <p:nvPr/>
          </p:nvSpPr>
          <p:spPr bwMode="auto">
            <a:xfrm>
              <a:off x="0" y="2109788"/>
              <a:ext cx="287338" cy="287337"/>
            </a:xfrm>
            <a:prstGeom prst="rect">
              <a:avLst/>
            </a:prstGeom>
            <a:solidFill>
              <a:srgbClr val="DB2F36"/>
            </a:solidFill>
            <a:ln w="9525">
              <a:solidFill>
                <a:srgbClr val="DB2F3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038" name="Rectangle 17"/>
            <p:cNvSpPr>
              <a:spLocks noChangeArrowheads="1"/>
            </p:cNvSpPr>
            <p:nvPr/>
          </p:nvSpPr>
          <p:spPr bwMode="auto">
            <a:xfrm>
              <a:off x="1588" y="2701925"/>
              <a:ext cx="287337" cy="287338"/>
            </a:xfrm>
            <a:prstGeom prst="rect">
              <a:avLst/>
            </a:prstGeom>
            <a:solidFill>
              <a:srgbClr val="DB2F36"/>
            </a:solidFill>
            <a:ln w="9525">
              <a:solidFill>
                <a:srgbClr val="DB2F3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dirty="0"/>
            </a:p>
          </p:txBody>
        </p:sp>
      </p:grpSp>
      <p:sp>
        <p:nvSpPr>
          <p:cNvPr id="15" name="Rectangle 19"/>
          <p:cNvSpPr>
            <a:spLocks noGrp="1" noChangeArrowheads="1"/>
          </p:cNvSpPr>
          <p:nvPr>
            <p:ph type="dt" sz="quarter" idx="2"/>
          </p:nvPr>
        </p:nvSpPr>
        <p:spPr>
          <a:xfrm>
            <a:off x="7380288" y="6450013"/>
            <a:ext cx="1576387" cy="292100"/>
          </a:xfrm>
          <a:prstGeom prst="rect">
            <a:avLst/>
          </a:prstGeom>
        </p:spPr>
        <p:txBody>
          <a:bodyPr/>
          <a:lstStyle>
            <a:lvl1pPr algn="r" eaLnBrk="0" hangingPunct="0">
              <a:defRPr sz="1200" smtClean="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6" name="Rectangle 20"/>
          <p:cNvSpPr>
            <a:spLocks noGrp="1" noChangeArrowheads="1"/>
          </p:cNvSpPr>
          <p:nvPr>
            <p:ph type="ftr" sz="quarter" idx="3"/>
          </p:nvPr>
        </p:nvSpPr>
        <p:spPr>
          <a:xfrm>
            <a:off x="1331913" y="6453188"/>
            <a:ext cx="5976937" cy="288925"/>
          </a:xfrm>
          <a:prstGeom prst="rect">
            <a:avLst/>
          </a:prstGeom>
        </p:spPr>
        <p:txBody>
          <a:bodyPr/>
          <a:lstStyle>
            <a:lvl1pPr eaLnBrk="0" hangingPunct="0">
              <a:defRPr sz="1200" smtClean="0">
                <a:ea typeface="ＭＳ Ｐゴシック" pitchFamily="34" charset="-128"/>
              </a:defRPr>
            </a:lvl1pPr>
          </a:lstStyle>
          <a:p>
            <a:pPr algn="r">
              <a:defRPr/>
            </a:pPr>
            <a:endParaRPr lang="de-DE" dirty="0"/>
          </a:p>
        </p:txBody>
      </p:sp>
      <p:sp>
        <p:nvSpPr>
          <p:cNvPr id="17" name="Rectangle 2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552450" y="6453188"/>
            <a:ext cx="706438" cy="300037"/>
          </a:xfrm>
          <a:prstGeom prst="rect">
            <a:avLst/>
          </a:prstGeom>
        </p:spPr>
        <p:txBody>
          <a:bodyPr/>
          <a:lstStyle>
            <a:lvl1pPr eaLnBrk="0" hangingPunct="0">
              <a:defRPr sz="1400" b="1" smtClean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fld id="{EF82B18D-C707-4786-8163-FFCD341314A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8" name="Text Box 7"/>
          <p:cNvSpPr txBox="1">
            <a:spLocks noChangeArrowheads="1"/>
          </p:cNvSpPr>
          <p:nvPr userDrawn="1"/>
        </p:nvSpPr>
        <p:spPr bwMode="auto">
          <a:xfrm>
            <a:off x="496888" y="275273"/>
            <a:ext cx="7343775" cy="2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de-DE" sz="1400" b="1" dirty="0">
                <a:solidFill>
                  <a:srgbClr val="003695"/>
                </a:solidFill>
              </a:rPr>
              <a:t>Hessische</a:t>
            </a:r>
            <a:r>
              <a:rPr lang="de-DE" sz="1400" b="1" baseline="0" dirty="0">
                <a:solidFill>
                  <a:srgbClr val="003695"/>
                </a:solidFill>
              </a:rPr>
              <a:t> Lehrkräfteakademie</a:t>
            </a:r>
            <a:endParaRPr lang="de-DE" sz="1200" dirty="0">
              <a:solidFill>
                <a:srgbClr val="0036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853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  <p:sldLayoutId id="2147484176" r:id="rId12"/>
    <p:sldLayoutId id="2147484177" r:id="rId13"/>
    <p:sldLayoutId id="2147484178" r:id="rId14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6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15000"/>
        </a:spcAft>
        <a:buClr>
          <a:srgbClr val="003399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10000"/>
        </a:spcBef>
        <a:spcAft>
          <a:spcPct val="10000"/>
        </a:spcAft>
        <a:buClr>
          <a:srgbClr val="F00000"/>
        </a:buClr>
        <a:buSzPct val="100000"/>
        <a:buFont typeface="Arial" pitchFamily="34" charset="0"/>
        <a:buChar char="»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ClrTx/>
        <a:buFont typeface="Symbol" pitchFamily="18" charset="2"/>
        <a:buChar char="-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10000"/>
        </a:spcBef>
        <a:spcAft>
          <a:spcPct val="1000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10000"/>
        </a:spcBef>
        <a:spcAft>
          <a:spcPct val="10000"/>
        </a:spcAft>
        <a:buSzPct val="75000"/>
        <a:buFont typeface="Courier New" pitchFamily="49" charset="0"/>
        <a:buChar char="o"/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10000"/>
        </a:spcBef>
        <a:spcAft>
          <a:spcPct val="10000"/>
        </a:spcAft>
        <a:buChar char="•"/>
        <a:defRPr sz="1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10000"/>
        </a:spcBef>
        <a:spcAft>
          <a:spcPct val="10000"/>
        </a:spcAft>
        <a:buChar char="•"/>
        <a:defRPr sz="1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10000"/>
        </a:spcBef>
        <a:spcAft>
          <a:spcPct val="10000"/>
        </a:spcAft>
        <a:buChar char="•"/>
        <a:defRPr sz="1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10000"/>
        </a:spcBef>
        <a:spcAft>
          <a:spcPct val="10000"/>
        </a:spcAft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3131840" y="3068960"/>
            <a:ext cx="5184576" cy="2448272"/>
          </a:xfrm>
        </p:spPr>
        <p:txBody>
          <a:bodyPr/>
          <a:lstStyle/>
          <a:p>
            <a:r>
              <a:rPr lang="de-DE" sz="5400" dirty="0">
                <a:solidFill>
                  <a:schemeClr val="bg1"/>
                </a:solidFill>
              </a:rPr>
              <a:t>Ablauf der 2. Staatsprüfung</a:t>
            </a:r>
            <a:br>
              <a:rPr lang="de-DE" sz="5400" dirty="0">
                <a:solidFill>
                  <a:schemeClr val="bg1"/>
                </a:solidFill>
              </a:rPr>
            </a:br>
            <a:r>
              <a:rPr lang="de-DE" sz="5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87362" y="1340768"/>
            <a:ext cx="8477250" cy="984250"/>
          </a:xfrm>
        </p:spPr>
        <p:txBody>
          <a:bodyPr/>
          <a:lstStyle/>
          <a:p>
            <a:r>
              <a:rPr lang="de-DE" dirty="0"/>
              <a:t>Informationen für </a:t>
            </a:r>
            <a:br>
              <a:rPr lang="de-DE" dirty="0"/>
            </a:br>
            <a:r>
              <a:rPr lang="de-DE" dirty="0"/>
              <a:t>Mentorinnen und Mentoren</a:t>
            </a:r>
          </a:p>
        </p:txBody>
      </p:sp>
      <p:sp>
        <p:nvSpPr>
          <p:cNvPr id="4" name="Titel 2"/>
          <p:cNvSpPr txBox="1">
            <a:spLocks/>
          </p:cNvSpPr>
          <p:nvPr/>
        </p:nvSpPr>
        <p:spPr bwMode="auto">
          <a:xfrm>
            <a:off x="487362" y="504428"/>
            <a:ext cx="10188674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6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3695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Studienseminar GHRF Bad Vilbel</a:t>
            </a:r>
          </a:p>
        </p:txBody>
      </p:sp>
    </p:spTree>
    <p:extLst>
      <p:ext uri="{BB962C8B-B14F-4D97-AF65-F5344CB8AC3E}">
        <p14:creationId xmlns:p14="http://schemas.microsoft.com/office/powerpoint/2010/main" val="4291694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Mündliche Prüfung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de-DE" dirty="0"/>
              <a:t>LiV erhält 10 Minuten Zeit, um unter Einbezug der Portfolioausschnitte ihre Entwicklung darzustellen (Darstellung der Handlungs- und Reflexionskompetenz)	</a:t>
            </a:r>
            <a:endParaRPr lang="de-DE" dirty="0">
              <a:sym typeface="Wingdings" pitchFamily="2" charset="2"/>
            </a:endParaRPr>
          </a:p>
          <a:p>
            <a:pPr marL="68580" indent="0">
              <a:buNone/>
            </a:pPr>
            <a:endParaRPr lang="de-DE" dirty="0">
              <a:sym typeface="Wingdings" pitchFamily="2" charset="2"/>
            </a:endParaRPr>
          </a:p>
          <a:p>
            <a:r>
              <a:rPr lang="de-DE" dirty="0">
                <a:sym typeface="Wingdings" pitchFamily="2" charset="2"/>
              </a:rPr>
              <a:t>50 Minuten fragen- und impulsgeleitetes Fachgespräch</a:t>
            </a:r>
          </a:p>
          <a:p>
            <a:endParaRPr lang="de-DE" i="1" dirty="0">
              <a:sym typeface="Wingdings" pitchFamily="2" charset="2"/>
            </a:endParaRPr>
          </a:p>
          <a:p>
            <a:pPr marL="0" indent="0">
              <a:buNone/>
            </a:pPr>
            <a:r>
              <a:rPr lang="de-DE" i="1" dirty="0">
                <a:sym typeface="Wingdings" pitchFamily="2" charset="2"/>
              </a:rPr>
              <a:t>Siehe dazu Papier: Hinweise zur Handreichung „Mündliche Prüfung im Rahmen des pädagogischen Vorbereitungsdienstes“</a:t>
            </a:r>
            <a:br>
              <a:rPr lang="de-DE" i="1" dirty="0">
                <a:sym typeface="Wingdings" pitchFamily="2" charset="2"/>
              </a:rPr>
            </a:br>
            <a:endParaRPr lang="de-DE" i="1" dirty="0">
              <a:solidFill>
                <a:srgbClr val="FF0000"/>
              </a:solidFill>
              <a:sym typeface="Wingdings" pitchFamily="2" charset="2"/>
            </a:endParaRPr>
          </a:p>
          <a:p>
            <a:pPr marL="68580" indent="0">
              <a:buNone/>
            </a:pPr>
            <a:endParaRPr lang="de-DE" dirty="0"/>
          </a:p>
        </p:txBody>
      </p:sp>
      <p:sp>
        <p:nvSpPr>
          <p:cNvPr id="4" name="Titel 2"/>
          <p:cNvSpPr txBox="1">
            <a:spLocks/>
          </p:cNvSpPr>
          <p:nvPr/>
        </p:nvSpPr>
        <p:spPr bwMode="auto">
          <a:xfrm>
            <a:off x="487362" y="504428"/>
            <a:ext cx="10188674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6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3695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Studienseminar GHRF Bad Vilbel</a:t>
            </a:r>
          </a:p>
        </p:txBody>
      </p:sp>
    </p:spTree>
    <p:extLst>
      <p:ext uri="{BB962C8B-B14F-4D97-AF65-F5344CB8AC3E}">
        <p14:creationId xmlns:p14="http://schemas.microsoft.com/office/powerpoint/2010/main" val="3465416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Notenfindung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endParaRPr lang="de-DE" dirty="0"/>
          </a:p>
          <a:p>
            <a:r>
              <a:rPr lang="de-DE" dirty="0"/>
              <a:t>Prüfungskommission tauscht sich über das Prüfungsgespräch aus und legt die Note fest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Verschriftlichung der Bewertungsbegründung 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Bekanntgabe der Gesamtnote und kurze Erläuterung der Prüfungsleistungen durch Vorsitz</a:t>
            </a:r>
          </a:p>
          <a:p>
            <a:endParaRPr lang="de-DE" dirty="0"/>
          </a:p>
          <a:p>
            <a:r>
              <a:rPr lang="de-DE" dirty="0"/>
              <a:t>Ende der Prüfung</a:t>
            </a:r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4" name="Titel 2"/>
          <p:cNvSpPr txBox="1">
            <a:spLocks/>
          </p:cNvSpPr>
          <p:nvPr/>
        </p:nvSpPr>
        <p:spPr bwMode="auto">
          <a:xfrm>
            <a:off x="487362" y="504428"/>
            <a:ext cx="10188674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6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3695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Studienseminar GHRF Bad Vilbel</a:t>
            </a:r>
          </a:p>
        </p:txBody>
      </p:sp>
    </p:spTree>
    <p:extLst>
      <p:ext uri="{BB962C8B-B14F-4D97-AF65-F5344CB8AC3E}">
        <p14:creationId xmlns:p14="http://schemas.microsoft.com/office/powerpoint/2010/main" val="1474076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Gewichtung der Noten</a:t>
            </a:r>
          </a:p>
        </p:txBody>
      </p:sp>
      <p:sp>
        <p:nvSpPr>
          <p:cNvPr id="4" name="Titel 2"/>
          <p:cNvSpPr txBox="1">
            <a:spLocks/>
          </p:cNvSpPr>
          <p:nvPr/>
        </p:nvSpPr>
        <p:spPr bwMode="auto">
          <a:xfrm>
            <a:off x="487362" y="504428"/>
            <a:ext cx="10188674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6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3695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Studienseminar GHRF Bad Vilbel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Inhaltsplatzhalter 5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" t="22601" r="73084" b="41062"/>
          <a:stretch/>
        </p:blipFill>
        <p:spPr bwMode="auto">
          <a:xfrm>
            <a:off x="531813" y="2110677"/>
            <a:ext cx="7776864" cy="4041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5334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Danke für Ihr Engagement.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>
                <a:solidFill>
                  <a:srgbClr val="FF33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r>
              <a:rPr dirty="0" err="1">
                <a:solidFill>
                  <a:schemeClr val="tx1"/>
                </a:solidFill>
                <a:latin typeface="+mj-lt"/>
              </a:rPr>
              <a:t>Danke</a:t>
            </a:r>
            <a:r>
              <a:rPr dirty="0">
                <a:solidFill>
                  <a:schemeClr val="tx1"/>
                </a:solidFill>
                <a:latin typeface="+mj-lt"/>
              </a:rPr>
              <a:t> </a:t>
            </a:r>
            <a:r>
              <a:rPr dirty="0" err="1">
                <a:solidFill>
                  <a:schemeClr val="tx1"/>
                </a:solidFill>
                <a:latin typeface="+mj-lt"/>
              </a:rPr>
              <a:t>für</a:t>
            </a:r>
            <a:r>
              <a:rPr dirty="0">
                <a:solidFill>
                  <a:schemeClr val="tx1"/>
                </a:solidFill>
                <a:latin typeface="+mj-lt"/>
              </a:rPr>
              <a:t> </a:t>
            </a:r>
            <a:r>
              <a:rPr dirty="0" err="1">
                <a:solidFill>
                  <a:schemeClr val="tx1"/>
                </a:solidFill>
                <a:latin typeface="+mj-lt"/>
              </a:rPr>
              <a:t>Ihr</a:t>
            </a:r>
            <a:r>
              <a:rPr dirty="0">
                <a:solidFill>
                  <a:schemeClr val="tx1"/>
                </a:solidFill>
                <a:latin typeface="+mj-lt"/>
              </a:rPr>
              <a:t> Engagement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!</a:t>
            </a:r>
            <a:endParaRPr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42400" y="3201194"/>
            <a:ext cx="8410575" cy="1474926"/>
          </a:xfrm>
        </p:spPr>
        <p:txBody>
          <a:bodyPr/>
          <a:lstStyle/>
          <a:p>
            <a:pPr marL="0" indent="0" algn="ctr">
              <a:buNone/>
            </a:pPr>
            <a:r>
              <a:rPr lang="de-DE" sz="3600" b="1" dirty="0">
                <a:solidFill>
                  <a:schemeClr val="bg1">
                    <a:lumMod val="10000"/>
                  </a:schemeClr>
                </a:solidFill>
              </a:rPr>
              <a:t>Wir freuen uns auf die</a:t>
            </a:r>
            <a:br>
              <a:rPr lang="de-DE" sz="3600" b="1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de-DE" sz="3600" b="1" dirty="0">
                <a:solidFill>
                  <a:schemeClr val="bg1">
                    <a:lumMod val="10000"/>
                  </a:schemeClr>
                </a:solidFill>
              </a:rPr>
              <a:t>Zusammenarbeit!</a:t>
            </a:r>
          </a:p>
          <a:p>
            <a:endParaRPr lang="de-DE" dirty="0"/>
          </a:p>
        </p:txBody>
      </p:sp>
      <p:sp>
        <p:nvSpPr>
          <p:cNvPr id="183" name="Ebert, Neumann, Knipp 2021"/>
          <p:cNvSpPr txBox="1"/>
          <p:nvPr/>
        </p:nvSpPr>
        <p:spPr>
          <a:xfrm>
            <a:off x="6907192" y="6308725"/>
            <a:ext cx="2011701" cy="231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900" b="1">
                <a:solidFill>
                  <a:srgbClr val="A7A7A7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endParaRPr dirty="0"/>
          </a:p>
        </p:txBody>
      </p:sp>
      <p:sp>
        <p:nvSpPr>
          <p:cNvPr id="187" name="Wir freuen uns auf die Zusammenarbeit!"/>
          <p:cNvSpPr txBox="1"/>
          <p:nvPr/>
        </p:nvSpPr>
        <p:spPr>
          <a:xfrm>
            <a:off x="729932" y="3584714"/>
            <a:ext cx="7680961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/>
          <a:p>
            <a:pPr algn="ctr">
              <a:defRPr sz="4000">
                <a:solidFill>
                  <a:srgbClr val="FF33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endParaRPr dirty="0">
              <a:solidFill>
                <a:srgbClr val="1BB7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42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circl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Allgemeine Informationen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1338" y="2109788"/>
            <a:ext cx="8410575" cy="42437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b="1" dirty="0"/>
              <a:t>Treffen am Prüfungstag:</a:t>
            </a:r>
          </a:p>
          <a:p>
            <a:pPr marL="0" indent="0">
              <a:buNone/>
            </a:pPr>
            <a:r>
              <a:rPr lang="de-DE" sz="1800" dirty="0"/>
              <a:t>Die LiV, </a:t>
            </a:r>
            <a:r>
              <a:rPr lang="de-DE" sz="1800" u="sng" dirty="0"/>
              <a:t>alle</a:t>
            </a:r>
            <a:r>
              <a:rPr lang="de-DE" sz="1800" dirty="0"/>
              <a:t> Mitglieder der Prüfungskommission, Lehrkraft des Vertrauens, Gäste (Mentorinnen und Mentoren) müssen zur Klärung von Formalitäten, u.a. Hinweis auf Schweigepflicht usw. vor Ort sein.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1800" dirty="0"/>
              <a:t>HR, FÖ 30 Minuten vor der ersten Lehrprobe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1800" dirty="0"/>
              <a:t>GS 45 Minuten vor der ersten Lehrprobe </a:t>
            </a:r>
          </a:p>
          <a:p>
            <a:pPr marL="0" indent="0">
              <a:buNone/>
            </a:pPr>
            <a:endParaRPr lang="de-DE" sz="1800" b="1" dirty="0"/>
          </a:p>
          <a:p>
            <a:pPr marL="0" indent="0">
              <a:buNone/>
            </a:pPr>
            <a:r>
              <a:rPr lang="de-DE" sz="1800" b="1" dirty="0"/>
              <a:t>Verpflegung: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1800" dirty="0"/>
              <a:t>Schule stellt Wasser, Tee, Kaffee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1800" dirty="0"/>
              <a:t>Wenn Verpflegung für den Prüfungstag durch Schule gestellt wird, dann: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600" dirty="0"/>
              <a:t>Prüfungsvorsitz entsprechend informieren.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600" dirty="0"/>
              <a:t>An der Anzahl der Mitglieder der Prüfungskommission ausrichten.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600" b="1" dirty="0">
                <a:solidFill>
                  <a:srgbClr val="FF0000"/>
                </a:solidFill>
              </a:rPr>
              <a:t>Achtung</a:t>
            </a:r>
            <a:r>
              <a:rPr lang="de-DE" sz="1600" dirty="0">
                <a:solidFill>
                  <a:srgbClr val="FF0000"/>
                </a:solidFill>
              </a:rPr>
              <a:t>: </a:t>
            </a:r>
            <a:r>
              <a:rPr lang="de-DE" sz="1600" dirty="0"/>
              <a:t>Die zu Prüfenden sollen ausdrücklich </a:t>
            </a:r>
            <a:r>
              <a:rPr lang="de-DE" sz="1600" b="1" dirty="0">
                <a:solidFill>
                  <a:srgbClr val="FF0000"/>
                </a:solidFill>
              </a:rPr>
              <a:t>nicht</a:t>
            </a:r>
            <a:r>
              <a:rPr lang="de-DE" sz="1600" dirty="0">
                <a:solidFill>
                  <a:srgbClr val="FF0000"/>
                </a:solidFill>
              </a:rPr>
              <a:t> </a:t>
            </a:r>
            <a:r>
              <a:rPr lang="de-DE" sz="1600" dirty="0"/>
              <a:t>beteiligt sein.</a:t>
            </a:r>
          </a:p>
          <a:p>
            <a:pPr marL="651510" lvl="1">
              <a:buFont typeface="Wingdings" panose="05000000000000000000" pitchFamily="2" charset="2"/>
              <a:buChar char="§"/>
            </a:pPr>
            <a:endParaRPr lang="de-DE" dirty="0"/>
          </a:p>
          <a:p>
            <a:pPr marL="651510" lvl="1">
              <a:buFont typeface="Wingdings" panose="05000000000000000000" pitchFamily="2" charset="2"/>
              <a:buChar char="§"/>
            </a:pPr>
            <a:endParaRPr lang="de-DE" dirty="0"/>
          </a:p>
          <a:p>
            <a:pPr lvl="1">
              <a:buFont typeface="Wingdings" panose="05000000000000000000" pitchFamily="2" charset="2"/>
              <a:buChar char="§"/>
            </a:pPr>
            <a:endParaRPr lang="de-DE" dirty="0"/>
          </a:p>
          <a:p>
            <a:pPr lvl="1">
              <a:buFont typeface="Wingdings" panose="05000000000000000000" pitchFamily="2" charset="2"/>
              <a:buChar char="§"/>
            </a:pPr>
            <a:endParaRPr lang="de-DE" dirty="0"/>
          </a:p>
          <a:p>
            <a:pPr lvl="1">
              <a:buFont typeface="Wingdings" panose="05000000000000000000" pitchFamily="2" charset="2"/>
              <a:buChar char="§"/>
            </a:pPr>
            <a:endParaRPr lang="de-DE" dirty="0"/>
          </a:p>
          <a:p>
            <a:pPr>
              <a:buFont typeface="Wingdings" panose="05000000000000000000" pitchFamily="2" charset="2"/>
              <a:buChar char="§"/>
            </a:pPr>
            <a:endParaRPr lang="de-DE" sz="1800" dirty="0"/>
          </a:p>
          <a:p>
            <a:pPr>
              <a:buFont typeface="Wingdings" panose="05000000000000000000" pitchFamily="2" charset="2"/>
              <a:buChar char="§"/>
            </a:pPr>
            <a:endParaRPr lang="de-DE" sz="1800" dirty="0"/>
          </a:p>
        </p:txBody>
      </p:sp>
      <p:sp>
        <p:nvSpPr>
          <p:cNvPr id="4" name="Titel 2"/>
          <p:cNvSpPr txBox="1">
            <a:spLocks/>
          </p:cNvSpPr>
          <p:nvPr/>
        </p:nvSpPr>
        <p:spPr bwMode="auto">
          <a:xfrm>
            <a:off x="487362" y="504428"/>
            <a:ext cx="10188674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6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3695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Studienseminar GHRF Bad Vilbel</a:t>
            </a:r>
          </a:p>
        </p:txBody>
      </p:sp>
    </p:spTree>
    <p:extLst>
      <p:ext uri="{BB962C8B-B14F-4D97-AF65-F5344CB8AC3E}">
        <p14:creationId xmlns:p14="http://schemas.microsoft.com/office/powerpoint/2010/main" val="352247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Prüfungskommission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endParaRPr lang="de-DE" sz="1800" dirty="0"/>
          </a:p>
          <a:p>
            <a:r>
              <a:rPr lang="de-DE" sz="1800" dirty="0"/>
              <a:t>Vorsitz   </a:t>
            </a:r>
            <a:r>
              <a:rPr lang="de-DE" sz="1800" dirty="0">
                <a:sym typeface="Wingdings" pitchFamily="2" charset="2"/>
              </a:rPr>
              <a:t> </a:t>
            </a:r>
            <a:r>
              <a:rPr lang="de-DE" sz="1800" dirty="0"/>
              <a:t>Vertretung des Studienseminars </a:t>
            </a:r>
          </a:p>
          <a:p>
            <a:pPr marL="68580" indent="0">
              <a:buNone/>
            </a:pPr>
            <a:r>
              <a:rPr lang="de-DE" sz="1800" dirty="0"/>
              <a:t>		      </a:t>
            </a:r>
          </a:p>
          <a:p>
            <a:r>
              <a:rPr lang="de-DE" sz="1800" dirty="0"/>
              <a:t>2 Ausbildungskräfte  </a:t>
            </a:r>
          </a:p>
          <a:p>
            <a:endParaRPr lang="de-DE" sz="1800" dirty="0"/>
          </a:p>
          <a:p>
            <a:r>
              <a:rPr lang="de-DE" sz="1800" dirty="0"/>
              <a:t>Schulleitung</a:t>
            </a:r>
          </a:p>
          <a:p>
            <a:pPr marL="68580" indent="0">
              <a:buNone/>
            </a:pPr>
            <a:endParaRPr lang="de-DE" sz="1800" dirty="0"/>
          </a:p>
          <a:p>
            <a:r>
              <a:rPr lang="de-DE" sz="1800" dirty="0"/>
              <a:t>Optional: </a:t>
            </a:r>
          </a:p>
          <a:p>
            <a:pPr marL="68580" indent="0">
              <a:buNone/>
            </a:pPr>
            <a:r>
              <a:rPr lang="de-DE" sz="1800" dirty="0"/>
              <a:t>	- Lehrkraft des Vertrauens / beratende Stimme /</a:t>
            </a:r>
          </a:p>
          <a:p>
            <a:pPr marL="68580" indent="0">
              <a:buNone/>
            </a:pPr>
            <a:r>
              <a:rPr lang="de-DE" sz="1800" dirty="0">
                <a:sym typeface="Wingdings" pitchFamily="2" charset="2"/>
              </a:rPr>
              <a:t>     	  bei allen Teilen der Prüfung anwesend  </a:t>
            </a:r>
          </a:p>
          <a:p>
            <a:pPr marL="68580" indent="0">
              <a:buNone/>
            </a:pPr>
            <a:r>
              <a:rPr lang="de-DE" sz="1800" dirty="0">
                <a:sym typeface="Wingdings" pitchFamily="2" charset="2"/>
              </a:rPr>
              <a:t>	- Gäste (</a:t>
            </a:r>
            <a:r>
              <a:rPr lang="de-DE" sz="1800" dirty="0"/>
              <a:t>Mentorinnen und Mentoren </a:t>
            </a:r>
            <a:r>
              <a:rPr lang="de-DE" sz="1800" dirty="0">
                <a:sym typeface="Wingdings" pitchFamily="2" charset="2"/>
              </a:rPr>
              <a:t>s. Antrag) / keine aktive Rolle</a:t>
            </a:r>
            <a:endParaRPr lang="de-DE" sz="1800" dirty="0"/>
          </a:p>
          <a:p>
            <a:pPr marL="68580" indent="0">
              <a:buNone/>
            </a:pPr>
            <a:endParaRPr lang="de-DE" sz="1800" dirty="0"/>
          </a:p>
          <a:p>
            <a:endParaRPr lang="de-DE" dirty="0"/>
          </a:p>
        </p:txBody>
      </p:sp>
      <p:sp>
        <p:nvSpPr>
          <p:cNvPr id="4" name="Titel 2"/>
          <p:cNvSpPr txBox="1">
            <a:spLocks/>
          </p:cNvSpPr>
          <p:nvPr/>
        </p:nvSpPr>
        <p:spPr bwMode="auto">
          <a:xfrm>
            <a:off x="487362" y="504428"/>
            <a:ext cx="10188674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6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3695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Studienseminar GHRF Bad Vilbel</a:t>
            </a:r>
          </a:p>
        </p:txBody>
      </p:sp>
    </p:spTree>
    <p:extLst>
      <p:ext uri="{BB962C8B-B14F-4D97-AF65-F5344CB8AC3E}">
        <p14:creationId xmlns:p14="http://schemas.microsoft.com/office/powerpoint/2010/main" val="3033961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Gäste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79D4A7F-3816-B7DB-4653-435C11AA7F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926131"/>
            <a:ext cx="3456384" cy="546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124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Unterrichtsentwurf, -skizze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Grundschule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zwei Unterrichtsskizzen für die Lehrproben, die gezeigt werden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ein </a:t>
            </a:r>
            <a:r>
              <a:rPr lang="de-DE" dirty="0">
                <a:solidFill>
                  <a:schemeClr val="tx1"/>
                </a:solidFill>
              </a:rPr>
              <a:t>Unterrichtsentwurf</a:t>
            </a:r>
            <a:r>
              <a:rPr lang="de-DE" dirty="0"/>
              <a:t> für die Erörterung im </a:t>
            </a:r>
            <a:r>
              <a:rPr lang="de-DE" dirty="0" err="1"/>
              <a:t>Kurzfach</a:t>
            </a:r>
            <a:r>
              <a:rPr lang="de-DE" dirty="0"/>
              <a:t> K 1</a:t>
            </a:r>
          </a:p>
          <a:p>
            <a:pPr marL="6858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Haupt- und Realschule und Förderschule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zwei Unterrichtsentwürfe für die Lehrproben, die gezeigt werden</a:t>
            </a:r>
          </a:p>
        </p:txBody>
      </p:sp>
      <p:sp>
        <p:nvSpPr>
          <p:cNvPr id="4" name="Titel 2"/>
          <p:cNvSpPr txBox="1">
            <a:spLocks/>
          </p:cNvSpPr>
          <p:nvPr/>
        </p:nvSpPr>
        <p:spPr bwMode="auto">
          <a:xfrm>
            <a:off x="487362" y="504428"/>
            <a:ext cx="10188674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6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3695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Studienseminar GHRF Bad Vilbel</a:t>
            </a:r>
          </a:p>
        </p:txBody>
      </p:sp>
    </p:spTree>
    <p:extLst>
      <p:ext uri="{BB962C8B-B14F-4D97-AF65-F5344CB8AC3E}">
        <p14:creationId xmlns:p14="http://schemas.microsoft.com/office/powerpoint/2010/main" val="1764948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Prüfungslehrproben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de-DE" dirty="0"/>
              <a:t>2. und 3. Stunde </a:t>
            </a:r>
          </a:p>
          <a:p>
            <a:endParaRPr lang="de-DE" dirty="0"/>
          </a:p>
          <a:p>
            <a:r>
              <a:rPr lang="de-DE" dirty="0">
                <a:solidFill>
                  <a:schemeClr val="tx1"/>
                </a:solidFill>
              </a:rPr>
              <a:t>Nach Lehrproben kurzer Austausch mit multiprofessionellem Team möglich</a:t>
            </a:r>
          </a:p>
          <a:p>
            <a:pPr marL="0" indent="0">
              <a:buNone/>
            </a:pPr>
            <a:endParaRPr lang="de-DE" dirty="0">
              <a:solidFill>
                <a:schemeClr val="tx1"/>
              </a:solidFill>
            </a:endParaRPr>
          </a:p>
          <a:p>
            <a:r>
              <a:rPr lang="de-DE" dirty="0">
                <a:solidFill>
                  <a:schemeClr val="tx1"/>
                </a:solidFill>
              </a:rPr>
              <a:t>Vorbereitungszeit:</a:t>
            </a:r>
            <a:r>
              <a:rPr lang="de-DE" dirty="0"/>
              <a:t> 30 Min. Eigenreflexion (Raum)</a:t>
            </a:r>
          </a:p>
          <a:p>
            <a:pPr marL="68580" indent="0">
              <a:buNone/>
            </a:pPr>
            <a:endParaRPr lang="de-DE" dirty="0"/>
          </a:p>
          <a:p>
            <a:r>
              <a:rPr lang="de-DE" dirty="0"/>
              <a:t>Reflexion mit der Prüfungskommission</a:t>
            </a:r>
          </a:p>
          <a:p>
            <a:pPr lvl="1"/>
            <a:r>
              <a:rPr lang="de-DE" dirty="0"/>
              <a:t>GS: ca. 35 Minuten</a:t>
            </a:r>
          </a:p>
          <a:p>
            <a:pPr lvl="1"/>
            <a:r>
              <a:rPr lang="de-DE" dirty="0"/>
              <a:t>HR, FÖ: ca. 45 Minuten</a:t>
            </a:r>
          </a:p>
          <a:p>
            <a:endParaRPr lang="de-DE" dirty="0"/>
          </a:p>
          <a:p>
            <a:r>
              <a:rPr lang="de-DE" dirty="0"/>
              <a:t>Pause für HR und FÖ ca. 60 Minuten</a:t>
            </a:r>
          </a:p>
        </p:txBody>
      </p:sp>
      <p:sp>
        <p:nvSpPr>
          <p:cNvPr id="4" name="Titel 2"/>
          <p:cNvSpPr txBox="1">
            <a:spLocks/>
          </p:cNvSpPr>
          <p:nvPr/>
        </p:nvSpPr>
        <p:spPr bwMode="auto">
          <a:xfrm>
            <a:off x="487362" y="504428"/>
            <a:ext cx="10188674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6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3695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Studienseminar GHRF Bad Vilbel</a:t>
            </a:r>
          </a:p>
        </p:txBody>
      </p:sp>
    </p:spTree>
    <p:extLst>
      <p:ext uri="{BB962C8B-B14F-4D97-AF65-F5344CB8AC3E}">
        <p14:creationId xmlns:p14="http://schemas.microsoft.com/office/powerpoint/2010/main" val="2585826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Besonderheiten Grundschule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1338" y="2276872"/>
            <a:ext cx="8410575" cy="4104878"/>
          </a:xfrm>
        </p:spPr>
        <p:txBody>
          <a:bodyPr anchor="ctr">
            <a:normAutofit fontScale="92500" lnSpcReduction="20000"/>
          </a:bodyPr>
          <a:lstStyle/>
          <a:p>
            <a:r>
              <a:rPr lang="de-DE" dirty="0"/>
              <a:t>Nach dem Reflexionsgespräch der beiden gezeigten Lehrproben besteht die Möglichkeit einer Pause von max. 10 Minuten  </a:t>
            </a:r>
          </a:p>
          <a:p>
            <a:endParaRPr lang="de-DE" dirty="0"/>
          </a:p>
          <a:p>
            <a:r>
              <a:rPr lang="de-DE" dirty="0"/>
              <a:t>Danach findet ein Erörterungsgespräch (20 Min) zu dem zugehörigen Unterrichtsentwurf für das </a:t>
            </a:r>
            <a:r>
              <a:rPr lang="de-DE" dirty="0" err="1"/>
              <a:t>Kurzfach</a:t>
            </a:r>
            <a:r>
              <a:rPr lang="de-DE" dirty="0"/>
              <a:t> K1 statt</a:t>
            </a:r>
          </a:p>
          <a:p>
            <a:endParaRPr lang="de-DE" dirty="0"/>
          </a:p>
          <a:p>
            <a:r>
              <a:rPr lang="de-DE" dirty="0"/>
              <a:t>Zunächst kann die LiV (max. 5 Min) zu ihrem Entwurf Stellung nehmen</a:t>
            </a:r>
          </a:p>
          <a:p>
            <a:pPr marL="68580" indent="0">
              <a:buNone/>
            </a:pPr>
            <a:endParaRPr lang="de-DE" dirty="0"/>
          </a:p>
          <a:p>
            <a:r>
              <a:rPr lang="de-DE" dirty="0"/>
              <a:t>Daran anschließend folgt ein fragengeleitetes Prüfungsgespräch </a:t>
            </a:r>
          </a:p>
          <a:p>
            <a:endParaRPr lang="de-DE" dirty="0"/>
          </a:p>
          <a:p>
            <a:r>
              <a:rPr lang="de-DE" dirty="0"/>
              <a:t>Im Anschluss daran hat die LiV ca. 70 bis 90 Minuten Pause </a:t>
            </a:r>
          </a:p>
          <a:p>
            <a:endParaRPr lang="de-DE" dirty="0"/>
          </a:p>
          <a:p>
            <a:r>
              <a:rPr lang="de-DE" dirty="0">
                <a:solidFill>
                  <a:schemeClr val="tx1"/>
                </a:solidFill>
              </a:rPr>
              <a:t>Siehe dazu Papier auf der Homepage: „Informationen zum Erörterungsgespräch für das </a:t>
            </a:r>
            <a:r>
              <a:rPr lang="de-DE" dirty="0" err="1">
                <a:solidFill>
                  <a:schemeClr val="tx1"/>
                </a:solidFill>
              </a:rPr>
              <a:t>Kurzfach</a:t>
            </a:r>
            <a:r>
              <a:rPr lang="de-DE" dirty="0">
                <a:solidFill>
                  <a:schemeClr val="tx1"/>
                </a:solidFill>
              </a:rPr>
              <a:t> (K1) im Rahmen der 2. Staatsprüfung für das Lehramt an Grundschulen“ </a:t>
            </a:r>
            <a:endParaRPr lang="de-DE" dirty="0"/>
          </a:p>
        </p:txBody>
      </p:sp>
      <p:sp>
        <p:nvSpPr>
          <p:cNvPr id="4" name="Titel 2"/>
          <p:cNvSpPr txBox="1">
            <a:spLocks/>
          </p:cNvSpPr>
          <p:nvPr/>
        </p:nvSpPr>
        <p:spPr bwMode="auto">
          <a:xfrm>
            <a:off x="487362" y="504428"/>
            <a:ext cx="10188674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6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3695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Studienseminar GHRF Bad Vilbel</a:t>
            </a:r>
          </a:p>
        </p:txBody>
      </p:sp>
    </p:spTree>
    <p:extLst>
      <p:ext uri="{BB962C8B-B14F-4D97-AF65-F5344CB8AC3E}">
        <p14:creationId xmlns:p14="http://schemas.microsoft.com/office/powerpoint/2010/main" val="2444876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Notenfindung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dirty="0"/>
          </a:p>
          <a:p>
            <a:r>
              <a:rPr lang="de-DE" dirty="0"/>
              <a:t>Prüfungskommission berät unter Einbeziehung der Unterrichtsvorbereitungen und der Reflexionen über die beiden Lehrproben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sowie ggf. (GS) über die Vorbereitung (K 1) und das Erörterungsgespräch</a:t>
            </a:r>
          </a:p>
          <a:p>
            <a:endParaRPr lang="de-DE" dirty="0"/>
          </a:p>
          <a:p>
            <a:r>
              <a:rPr lang="de-DE" dirty="0"/>
              <a:t>Nach der jeweiligen Beratung erfolgt die Festlegung der Note ohne Beteilung der Lehrkraft des Vertrauens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Ausbildungskräfte formulieren die Begründung der Bewertung </a:t>
            </a:r>
          </a:p>
          <a:p>
            <a:endParaRPr lang="de-DE" dirty="0"/>
          </a:p>
        </p:txBody>
      </p:sp>
      <p:sp>
        <p:nvSpPr>
          <p:cNvPr id="4" name="Titel 2"/>
          <p:cNvSpPr txBox="1">
            <a:spLocks/>
          </p:cNvSpPr>
          <p:nvPr/>
        </p:nvSpPr>
        <p:spPr bwMode="auto">
          <a:xfrm>
            <a:off x="487362" y="504428"/>
            <a:ext cx="10188674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6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3695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Studienseminar GHRF Bad Vilbel</a:t>
            </a:r>
          </a:p>
        </p:txBody>
      </p:sp>
    </p:spTree>
    <p:extLst>
      <p:ext uri="{BB962C8B-B14F-4D97-AF65-F5344CB8AC3E}">
        <p14:creationId xmlns:p14="http://schemas.microsoft.com/office/powerpoint/2010/main" val="3371741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Mündliche Prüfung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Die LiV reicht zwei Wochen vor der Prüfung ihre ausgewählten BHS (Portfolioausschnitte) ein.</a:t>
            </a:r>
          </a:p>
          <a:p>
            <a:pPr marL="0" indent="0">
              <a:buNone/>
            </a:pPr>
            <a:endParaRPr lang="de-DE" dirty="0"/>
          </a:p>
          <a:p>
            <a:pPr marL="68580" indent="0">
              <a:buNone/>
            </a:pPr>
            <a:r>
              <a:rPr lang="de-DE" dirty="0"/>
              <a:t>Die BHS müssen insgesamt alle vier Handlungsfelder aufgreifen:</a:t>
            </a:r>
          </a:p>
          <a:p>
            <a:pPr marL="411480">
              <a:buFont typeface="Wingdings" panose="05000000000000000000" pitchFamily="2" charset="2"/>
              <a:buChar char="Ø"/>
            </a:pPr>
            <a:r>
              <a:rPr lang="de-DE" dirty="0"/>
              <a:t>Unterrichten</a:t>
            </a:r>
          </a:p>
          <a:p>
            <a:pPr marL="411480">
              <a:buFont typeface="Wingdings" panose="05000000000000000000" pitchFamily="2" charset="2"/>
              <a:buChar char="Ø"/>
            </a:pPr>
            <a:r>
              <a:rPr lang="de-DE" dirty="0"/>
              <a:t>Erziehen, Beraten, Betreuen</a:t>
            </a:r>
          </a:p>
          <a:p>
            <a:pPr marL="411480">
              <a:buFont typeface="Wingdings" panose="05000000000000000000" pitchFamily="2" charset="2"/>
              <a:buChar char="Ø"/>
            </a:pPr>
            <a:r>
              <a:rPr lang="de-DE" dirty="0"/>
              <a:t>Diagnostizieren, Fördern, Beurteilen</a:t>
            </a:r>
          </a:p>
          <a:p>
            <a:pPr marL="411480">
              <a:buFont typeface="Wingdings" panose="05000000000000000000" pitchFamily="2" charset="2"/>
              <a:buChar char="Ø"/>
            </a:pPr>
            <a:r>
              <a:rPr lang="de-DE" dirty="0"/>
              <a:t>Innovieren</a:t>
            </a:r>
          </a:p>
          <a:p>
            <a:pPr marL="68580" indent="0">
              <a:buNone/>
            </a:pPr>
            <a:endParaRPr lang="de-DE" dirty="0"/>
          </a:p>
          <a:p>
            <a:pPr marL="68580" indent="0">
              <a:buNone/>
            </a:pPr>
            <a:r>
              <a:rPr lang="de-DE" dirty="0"/>
              <a:t>Beispiele für das Handlungsfeld Innovieren:</a:t>
            </a:r>
          </a:p>
          <a:p>
            <a:pPr marL="68580" indent="0">
              <a:buNone/>
            </a:pPr>
            <a:r>
              <a:rPr lang="de-DE" dirty="0"/>
              <a:t>DaZ, Inklusion, Medienbildung/Digitalisierung, </a:t>
            </a:r>
            <a:r>
              <a:rPr lang="de-DE" dirty="0" err="1"/>
              <a:t>sozialpäd</a:t>
            </a:r>
            <a:r>
              <a:rPr lang="de-DE" dirty="0"/>
              <a:t>. Förderung, </a:t>
            </a:r>
            <a:r>
              <a:rPr lang="de-DE" dirty="0" err="1"/>
              <a:t>berufl</a:t>
            </a:r>
            <a:r>
              <a:rPr lang="de-DE" dirty="0"/>
              <a:t>. Orient., Ganztagsangebote, BNE) </a:t>
            </a:r>
          </a:p>
          <a:p>
            <a:pPr marL="68580" indent="0">
              <a:buNone/>
            </a:pPr>
            <a:endParaRPr lang="de-DE" dirty="0"/>
          </a:p>
          <a:p>
            <a:pPr marL="6858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4" name="Titel 2"/>
          <p:cNvSpPr txBox="1">
            <a:spLocks/>
          </p:cNvSpPr>
          <p:nvPr/>
        </p:nvSpPr>
        <p:spPr bwMode="auto">
          <a:xfrm>
            <a:off x="487362" y="504428"/>
            <a:ext cx="10188674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6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3695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Studienseminar GHRF Bad Vilbel</a:t>
            </a:r>
          </a:p>
        </p:txBody>
      </p:sp>
    </p:spTree>
    <p:extLst>
      <p:ext uri="{BB962C8B-B14F-4D97-AF65-F5344CB8AC3E}">
        <p14:creationId xmlns:p14="http://schemas.microsoft.com/office/powerpoint/2010/main" val="3832307929"/>
      </p:ext>
    </p:extLst>
  </p:cSld>
  <p:clrMapOvr>
    <a:masterClrMapping/>
  </p:clrMapOvr>
</p:sld>
</file>

<file path=ppt/theme/theme1.xml><?xml version="1.0" encoding="utf-8"?>
<a:theme xmlns:a="http://schemas.openxmlformats.org/drawingml/2006/main" name="LSA_Grunddesign">
  <a:themeElements>
    <a:clrScheme name="ppt-Vorlage_IQ-Standard_2011 15">
      <a:dk1>
        <a:srgbClr val="000000"/>
      </a:dk1>
      <a:lt1>
        <a:srgbClr val="FFFFFF"/>
      </a:lt1>
      <a:dk2>
        <a:srgbClr val="004B95"/>
      </a:dk2>
      <a:lt2>
        <a:srgbClr val="C0C0C0"/>
      </a:lt2>
      <a:accent1>
        <a:srgbClr val="799BC5"/>
      </a:accent1>
      <a:accent2>
        <a:srgbClr val="DB2D36"/>
      </a:accent2>
      <a:accent3>
        <a:srgbClr val="FFFFFF"/>
      </a:accent3>
      <a:accent4>
        <a:srgbClr val="000000"/>
      </a:accent4>
      <a:accent5>
        <a:srgbClr val="BECBDF"/>
      </a:accent5>
      <a:accent6>
        <a:srgbClr val="C62830"/>
      </a:accent6>
      <a:hlink>
        <a:srgbClr val="004B95"/>
      </a:hlink>
      <a:folHlink>
        <a:srgbClr val="808080"/>
      </a:folHlink>
    </a:clrScheme>
    <a:fontScheme name="ppt-Vorlage_IQ-Standard_20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-Vorlage_IQ-Standard_2011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Vorlage_IQ-Standard_2011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Vorlage_IQ-Standard_2011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Vorlage_IQ-Standard_2011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Vorlage_IQ-Standard_2011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Vorlage_IQ-Standard_2011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Vorlage_IQ-Standard_2011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IQ-Standard_2011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IQ-Standard_2011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IQ-Standard_2011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IQ-Standard_2011 11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799BC5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BECBDF"/>
        </a:accent5>
        <a:accent6>
          <a:srgbClr val="E70000"/>
        </a:accent6>
        <a:hlink>
          <a:srgbClr val="0033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IQ-Standard_2011 12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BCCDE2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DAE3EE"/>
        </a:accent5>
        <a:accent6>
          <a:srgbClr val="E70000"/>
        </a:accent6>
        <a:hlink>
          <a:srgbClr val="0033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IQ-Standard_2011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799BC5"/>
        </a:accent1>
        <a:accent2>
          <a:srgbClr val="DB2D36"/>
        </a:accent2>
        <a:accent3>
          <a:srgbClr val="FFFFFF"/>
        </a:accent3>
        <a:accent4>
          <a:srgbClr val="000000"/>
        </a:accent4>
        <a:accent5>
          <a:srgbClr val="BECBDF"/>
        </a:accent5>
        <a:accent6>
          <a:srgbClr val="C62830"/>
        </a:accent6>
        <a:hlink>
          <a:srgbClr val="0033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IQ-Standard_2011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799BC5"/>
        </a:accent1>
        <a:accent2>
          <a:srgbClr val="DB2D36"/>
        </a:accent2>
        <a:accent3>
          <a:srgbClr val="FFFFFF"/>
        </a:accent3>
        <a:accent4>
          <a:srgbClr val="000000"/>
        </a:accent4>
        <a:accent5>
          <a:srgbClr val="BECBDF"/>
        </a:accent5>
        <a:accent6>
          <a:srgbClr val="C62830"/>
        </a:accent6>
        <a:hlink>
          <a:srgbClr val="004B95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IQ-Standard_2011 15">
        <a:dk1>
          <a:srgbClr val="000000"/>
        </a:dk1>
        <a:lt1>
          <a:srgbClr val="FFFFFF"/>
        </a:lt1>
        <a:dk2>
          <a:srgbClr val="004B95"/>
        </a:dk2>
        <a:lt2>
          <a:srgbClr val="C0C0C0"/>
        </a:lt2>
        <a:accent1>
          <a:srgbClr val="799BC5"/>
        </a:accent1>
        <a:accent2>
          <a:srgbClr val="DB2D36"/>
        </a:accent2>
        <a:accent3>
          <a:srgbClr val="FFFFFF"/>
        </a:accent3>
        <a:accent4>
          <a:srgbClr val="000000"/>
        </a:accent4>
        <a:accent5>
          <a:srgbClr val="BECBDF"/>
        </a:accent5>
        <a:accent6>
          <a:srgbClr val="C62830"/>
        </a:accent6>
        <a:hlink>
          <a:srgbClr val="004B95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IQ-Standard_2011 16">
        <a:dk1>
          <a:srgbClr val="000000"/>
        </a:dk1>
        <a:lt1>
          <a:srgbClr val="FFFFFF"/>
        </a:lt1>
        <a:dk2>
          <a:srgbClr val="004B95"/>
        </a:dk2>
        <a:lt2>
          <a:srgbClr val="C0C0C0"/>
        </a:lt2>
        <a:accent1>
          <a:srgbClr val="FFCC00"/>
        </a:accent1>
        <a:accent2>
          <a:srgbClr val="DB2D36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C62830"/>
        </a:accent6>
        <a:hlink>
          <a:srgbClr val="004B95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PT-Vorlage_LA.potx [Schreibgeschützt]" id="{8290168C-A64B-4C90-BD8A-60290131EC93}" vid="{A3EA1447-062B-41A1-9844-A2D92E16349C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615</Words>
  <Application>Microsoft Office PowerPoint</Application>
  <PresentationFormat>Bildschirmpräsentation (4:3)</PresentationFormat>
  <Paragraphs>127</Paragraphs>
  <Slides>13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0" baseType="lpstr">
      <vt:lpstr>ＭＳ Ｐゴシック</vt:lpstr>
      <vt:lpstr>Arial</vt:lpstr>
      <vt:lpstr>Calibri</vt:lpstr>
      <vt:lpstr>Courier New</vt:lpstr>
      <vt:lpstr>Symbol</vt:lpstr>
      <vt:lpstr>Wingdings</vt:lpstr>
      <vt:lpstr>LSA_Grunddesign</vt:lpstr>
      <vt:lpstr>Informationen für  Mentorinnen und Mentoren</vt:lpstr>
      <vt:lpstr>Allgemeine Informationen</vt:lpstr>
      <vt:lpstr>Prüfungskommission</vt:lpstr>
      <vt:lpstr>Gäste</vt:lpstr>
      <vt:lpstr>Unterrichtsentwurf, -skizze</vt:lpstr>
      <vt:lpstr>Prüfungslehrproben</vt:lpstr>
      <vt:lpstr>Besonderheiten Grundschule</vt:lpstr>
      <vt:lpstr>Notenfindung</vt:lpstr>
      <vt:lpstr>Mündliche Prüfung </vt:lpstr>
      <vt:lpstr>Mündliche Prüfung</vt:lpstr>
      <vt:lpstr>Notenfindung</vt:lpstr>
      <vt:lpstr>Gewichtung der Noten</vt:lpstr>
      <vt:lpstr>Danke für Ihr Engagement!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Ablauf der 2. Staatsprüfung</dc:title>
  <dc:creator>Ilse Ebert</dc:creator>
  <cp:lastModifiedBy>Dombrowski, Dr. Anja (LA BV)</cp:lastModifiedBy>
  <cp:revision>56</cp:revision>
  <cp:lastPrinted>2011-03-19T11:53:53Z</cp:lastPrinted>
  <dcterms:created xsi:type="dcterms:W3CDTF">2011-03-18T20:06:50Z</dcterms:created>
  <dcterms:modified xsi:type="dcterms:W3CDTF">2026-02-18T08:40:03Z</dcterms:modified>
</cp:coreProperties>
</file>