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"/>
  </p:notesMasterIdLst>
  <p:sldIdLst>
    <p:sldId id="317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FFFD"/>
    <a:srgbClr val="CDFFFE"/>
    <a:srgbClr val="8DFFFC"/>
    <a:srgbClr val="CC94AC"/>
    <a:srgbClr val="EF71C2"/>
    <a:srgbClr val="94F8F6"/>
    <a:srgbClr val="6DF3F3"/>
    <a:srgbClr val="FFFF99"/>
    <a:srgbClr val="99FF33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1" autoAdjust="0"/>
    <p:restoredTop sz="94660"/>
  </p:normalViewPr>
  <p:slideViewPr>
    <p:cSldViewPr>
      <p:cViewPr varScale="1">
        <p:scale>
          <a:sx n="115" d="100"/>
          <a:sy n="115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2544066-BD15-4C67-B205-5ED8006B8808}" type="datetimeFigureOut">
              <a:rPr lang="de-DE" smtClean="0"/>
              <a:pPr/>
              <a:t>06.10.2022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6C7DF62-866C-4D37-9D7E-4E72503A21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379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7">
              <a:defRPr sz="2300">
                <a:solidFill>
                  <a:schemeClr val="tx1"/>
                </a:solidFill>
                <a:latin typeface="Times" pitchFamily="18" charset="0"/>
              </a:defRPr>
            </a:lvl1pPr>
            <a:lvl2pPr marL="716739" indent="-275669" defTabSz="917367">
              <a:defRPr sz="2300">
                <a:solidFill>
                  <a:schemeClr val="tx1"/>
                </a:solidFill>
                <a:latin typeface="Times" pitchFamily="18" charset="0"/>
              </a:defRPr>
            </a:lvl2pPr>
            <a:lvl3pPr marL="1102677" indent="-220535" defTabSz="917367">
              <a:defRPr sz="2300">
                <a:solidFill>
                  <a:schemeClr val="tx1"/>
                </a:solidFill>
                <a:latin typeface="Times" pitchFamily="18" charset="0"/>
              </a:defRPr>
            </a:lvl3pPr>
            <a:lvl4pPr marL="1543748" indent="-220535" defTabSz="917367">
              <a:defRPr sz="2300">
                <a:solidFill>
                  <a:schemeClr val="tx1"/>
                </a:solidFill>
                <a:latin typeface="Times" pitchFamily="18" charset="0"/>
              </a:defRPr>
            </a:lvl4pPr>
            <a:lvl5pPr marL="1984818" indent="-220535" defTabSz="917367">
              <a:defRPr sz="2300">
                <a:solidFill>
                  <a:schemeClr val="tx1"/>
                </a:solidFill>
                <a:latin typeface="Times" pitchFamily="18" charset="0"/>
              </a:defRPr>
            </a:lvl5pPr>
            <a:lvl6pPr marL="2425889" indent="-220535" defTabSz="9173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</a:defRPr>
            </a:lvl6pPr>
            <a:lvl7pPr marL="2866960" indent="-220535" defTabSz="9173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</a:defRPr>
            </a:lvl7pPr>
            <a:lvl8pPr marL="3308030" indent="-220535" defTabSz="9173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</a:defRPr>
            </a:lvl8pPr>
            <a:lvl9pPr marL="3749101" indent="-220535" defTabSz="9173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5BF71DD-B23E-438B-B617-96E273B0368F}" type="slidenum">
              <a:rPr lang="de-DE" sz="120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de-DE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DFCD-7E15-40A1-A84C-C33E51EB729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2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440-13E5-495A-B79B-F1E96E28CDA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60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3C7B-82F4-4340-8472-7970E3E2860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79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5A64-ECB2-4F3A-A26D-BD92AC8CDC8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05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6A32-FEF0-4AF3-B69C-16FA4044A83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7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4B02-5BAA-47FC-9494-889930F1988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05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A1B6-F574-4E45-97F1-BEE64819381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5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95D1-D71B-4159-97CF-82E121A3FE4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27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00BC-B9DF-4AE1-B4E1-2D3BBB6471A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4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0160-B9C7-48A6-9253-727F7FE645E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3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3A24-5ED4-4CB0-A19B-4AFDB14B98F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9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9B6E6-1FFE-445E-BC58-F6FA16DBE7E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 ©Studienseminar Friedberg, Februar 2012 (Port/Pusch/Bettner)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D7382-FD84-44CC-AEC9-F3311C47B66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11750" y="348912"/>
            <a:ext cx="8932684" cy="5040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60288" y="60538"/>
            <a:ext cx="87852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de-DE" sz="1400" b="1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de-DE" sz="1400" b="1" dirty="0" smtClean="0">
                <a:solidFill>
                  <a:srgbClr val="000000"/>
                </a:solidFill>
                <a:latin typeface="Arial" charset="0"/>
              </a:rPr>
              <a:t>Strukturmodell der Ausbildung am Studienseminar </a:t>
            </a:r>
            <a:r>
              <a:rPr lang="de-DE" sz="1400" b="1" dirty="0">
                <a:solidFill>
                  <a:srgbClr val="000000"/>
                </a:solidFill>
                <a:latin typeface="Arial" charset="0"/>
              </a:rPr>
              <a:t>GHRF </a:t>
            </a:r>
            <a:r>
              <a:rPr lang="de-DE" sz="1400" b="1" dirty="0" smtClean="0">
                <a:solidFill>
                  <a:srgbClr val="000000"/>
                </a:solidFill>
                <a:latin typeface="Arial" charset="0"/>
              </a:rPr>
              <a:t>Bad Vilbel</a:t>
            </a:r>
            <a:r>
              <a:rPr lang="de-DE" sz="105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050" dirty="0" smtClean="0">
                <a:solidFill>
                  <a:srgbClr val="000000"/>
                </a:solidFill>
                <a:latin typeface="Arial" charset="0"/>
              </a:rPr>
              <a:t>(für LiV ab 01.11.2022; Stand: </a:t>
            </a:r>
            <a:r>
              <a:rPr lang="de-DE" sz="1050" dirty="0" smtClean="0">
                <a:solidFill>
                  <a:srgbClr val="000000"/>
                </a:solidFill>
                <a:latin typeface="Arial" charset="0"/>
              </a:rPr>
              <a:t>06.10.22</a:t>
            </a:r>
            <a:r>
              <a:rPr lang="de-DE" sz="1050" dirty="0" smtClean="0">
                <a:solidFill>
                  <a:srgbClr val="000000"/>
                </a:solidFill>
                <a:latin typeface="Arial" charset="0"/>
              </a:rPr>
              <a:t>)</a:t>
            </a:r>
            <a:r>
              <a:rPr lang="de-DE" sz="1050" b="1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de-DE" sz="105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634023" y="1674404"/>
            <a:ext cx="2087562" cy="40011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de-DE" sz="1000" b="1" dirty="0">
                <a:solidFill>
                  <a:prstClr val="white"/>
                </a:solidFill>
                <a:latin typeface="Arial" charset="0"/>
              </a:rPr>
              <a:t>HR: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Fach 2; </a:t>
            </a:r>
            <a:r>
              <a:rPr lang="de-DE" sz="1000" b="1" dirty="0" smtClean="0">
                <a:solidFill>
                  <a:prstClr val="white"/>
                </a:solidFill>
                <a:latin typeface="Arial" charset="0"/>
              </a:rPr>
              <a:t>G: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K1</a:t>
            </a:r>
            <a:endParaRPr lang="de-DE" sz="1000" dirty="0">
              <a:solidFill>
                <a:prstClr val="white"/>
              </a:solidFill>
              <a:latin typeface="Arial" charset="0"/>
            </a:endParaRPr>
          </a:p>
          <a:p>
            <a:r>
              <a:rPr lang="de-DE" sz="1000" b="1" dirty="0" smtClean="0">
                <a:solidFill>
                  <a:prstClr val="white"/>
                </a:solidFill>
                <a:latin typeface="Arial" charset="0"/>
              </a:rPr>
              <a:t>Fö: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Fachrichtung </a:t>
            </a:r>
            <a:endParaRPr lang="de-DE" sz="10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8445" name="Text Box 16"/>
          <p:cNvSpPr txBox="1">
            <a:spLocks noChangeArrowheads="1"/>
          </p:cNvSpPr>
          <p:nvPr/>
        </p:nvSpPr>
        <p:spPr bwMode="auto">
          <a:xfrm>
            <a:off x="4791255" y="2136533"/>
            <a:ext cx="2087562" cy="38472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de-DE" sz="900" b="1" dirty="0">
                <a:solidFill>
                  <a:prstClr val="white"/>
                </a:solidFill>
                <a:latin typeface="Arial" charset="0"/>
              </a:rPr>
              <a:t>Diagnostizieren, Fördern, Beurteilen </a:t>
            </a:r>
            <a:endParaRPr lang="de-DE" sz="900" b="1" dirty="0" smtClean="0">
              <a:solidFill>
                <a:prstClr val="white"/>
              </a:solidFill>
              <a:latin typeface="Arial" charset="0"/>
            </a:endParaRPr>
          </a:p>
          <a:p>
            <a:endParaRPr lang="de-DE" sz="10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2627313" y="2607544"/>
            <a:ext cx="2087562" cy="353943"/>
          </a:xfrm>
          <a:prstGeom prst="rect">
            <a:avLst/>
          </a:prstGeom>
          <a:solidFill>
            <a:srgbClr val="CC94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de-DE" sz="1000" b="1" dirty="0" smtClean="0">
                <a:latin typeface="Arial" charset="0"/>
              </a:rPr>
              <a:t>V: Erziehen</a:t>
            </a:r>
            <a:r>
              <a:rPr lang="de-DE" sz="1000" b="1" dirty="0">
                <a:latin typeface="Arial" charset="0"/>
              </a:rPr>
              <a:t>, Beraten, </a:t>
            </a:r>
            <a:r>
              <a:rPr lang="de-DE" sz="1000" b="1" dirty="0" smtClean="0">
                <a:latin typeface="Arial" charset="0"/>
              </a:rPr>
              <a:t>Betreuen</a:t>
            </a:r>
          </a:p>
          <a:p>
            <a:r>
              <a:rPr lang="de-DE" sz="700" dirty="0" smtClean="0">
                <a:latin typeface="Arial" charset="0"/>
              </a:rPr>
              <a:t>(20 Pst.; 4 Sitzungen)</a:t>
            </a:r>
            <a:endParaRPr lang="de-DE" sz="700" dirty="0">
              <a:latin typeface="Arial" charset="0"/>
            </a:endParaRP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2634022" y="2152245"/>
            <a:ext cx="2087563" cy="38472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defPPr>
              <a:defRPr lang="de-DE"/>
            </a:defPPr>
            <a:lvl1pPr>
              <a:defRPr sz="1000" b="1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latin typeface="Times" pitchFamily="18" charset="0"/>
              </a:defRPr>
            </a:lvl2pPr>
            <a:lvl3pPr marL="1143000" indent="-228600">
              <a:defRPr sz="2400">
                <a:latin typeface="Times" pitchFamily="18" charset="0"/>
              </a:defRPr>
            </a:lvl3pPr>
            <a:lvl4pPr marL="1600200" indent="-228600">
              <a:defRPr sz="2400">
                <a:latin typeface="Times" pitchFamily="18" charset="0"/>
              </a:defRPr>
            </a:lvl4pPr>
            <a:lvl5pPr marL="2057400" indent="-228600">
              <a:defRPr sz="2400"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9pPr>
          </a:lstStyle>
          <a:p>
            <a:r>
              <a:rPr lang="de-DE" sz="900" dirty="0">
                <a:solidFill>
                  <a:prstClr val="white"/>
                </a:solidFill>
              </a:rPr>
              <a:t>Diversität im Lernprozess nutzen </a:t>
            </a:r>
            <a:endParaRPr lang="de-DE" sz="900" dirty="0" smtClean="0">
              <a:solidFill>
                <a:prstClr val="white"/>
              </a:solidFill>
            </a:endParaRPr>
          </a:p>
          <a:p>
            <a:endParaRPr lang="de-DE" dirty="0" smtClean="0"/>
          </a:p>
        </p:txBody>
      </p:sp>
      <p:sp>
        <p:nvSpPr>
          <p:cNvPr id="18449" name="Text Box 20"/>
          <p:cNvSpPr txBox="1">
            <a:spLocks noChangeArrowheads="1"/>
          </p:cNvSpPr>
          <p:nvPr/>
        </p:nvSpPr>
        <p:spPr bwMode="auto">
          <a:xfrm>
            <a:off x="6948488" y="1338386"/>
            <a:ext cx="2087562" cy="40011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defPPr>
              <a:defRPr lang="de-DE"/>
            </a:defPPr>
            <a:lvl1pPr>
              <a:defRPr sz="1000" b="1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latin typeface="Times" pitchFamily="18" charset="0"/>
              </a:defRPr>
            </a:lvl2pPr>
            <a:lvl3pPr marL="1143000" indent="-228600">
              <a:defRPr sz="2400">
                <a:latin typeface="Times" pitchFamily="18" charset="0"/>
              </a:defRPr>
            </a:lvl3pPr>
            <a:lvl4pPr marL="1600200" indent="-228600">
              <a:defRPr sz="2400">
                <a:latin typeface="Times" pitchFamily="18" charset="0"/>
              </a:defRPr>
            </a:lvl4pPr>
            <a:lvl5pPr marL="2057400" indent="-228600">
              <a:defRPr sz="2400"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9pPr>
          </a:lstStyle>
          <a:p>
            <a:r>
              <a:rPr lang="de-DE" dirty="0">
                <a:solidFill>
                  <a:prstClr val="white"/>
                </a:solidFill>
              </a:rPr>
              <a:t>Lehr- und Lernprozesse in der (Schulform) innovativ gestalten </a:t>
            </a:r>
            <a:endParaRPr lang="de-DE" b="0" dirty="0" smtClean="0">
              <a:solidFill>
                <a:prstClr val="white"/>
              </a:solidFill>
            </a:endParaRPr>
          </a:p>
        </p:txBody>
      </p:sp>
      <p:sp>
        <p:nvSpPr>
          <p:cNvPr id="18457" name="Text Box 37"/>
          <p:cNvSpPr txBox="1">
            <a:spLocks noChangeArrowheads="1"/>
          </p:cNvSpPr>
          <p:nvPr/>
        </p:nvSpPr>
        <p:spPr bwMode="auto">
          <a:xfrm>
            <a:off x="7874779" y="404833"/>
            <a:ext cx="10445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0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100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de-DE" sz="1000" dirty="0" smtClean="0">
                <a:solidFill>
                  <a:srgbClr val="000000"/>
                </a:solidFill>
                <a:latin typeface="Arial" charset="0"/>
              </a:rPr>
              <a:t>= Präsenzstunde</a:t>
            </a:r>
            <a:endParaRPr lang="de-DE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58" name="Text Box 39"/>
          <p:cNvSpPr txBox="1">
            <a:spLocks noChangeArrowheads="1"/>
          </p:cNvSpPr>
          <p:nvPr/>
        </p:nvSpPr>
        <p:spPr bwMode="auto">
          <a:xfrm>
            <a:off x="1652448" y="412793"/>
            <a:ext cx="881727" cy="34163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>
            <a:lvl1pPr marL="269875" indent="-2698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900" dirty="0" smtClean="0">
                <a:solidFill>
                  <a:srgbClr val="000000"/>
                </a:solidFill>
                <a:latin typeface="Arial" charset="0"/>
              </a:rPr>
              <a:t>Veranstaltung</a:t>
            </a:r>
          </a:p>
          <a:p>
            <a:pPr algn="ctr">
              <a:lnSpc>
                <a:spcPct val="90000"/>
              </a:lnSpc>
            </a:pPr>
            <a:r>
              <a:rPr lang="de-DE" sz="900" dirty="0" smtClean="0">
                <a:solidFill>
                  <a:srgbClr val="000000"/>
                </a:solidFill>
                <a:latin typeface="Arial" charset="0"/>
              </a:rPr>
              <a:t>(V) VEIN</a:t>
            </a:r>
          </a:p>
        </p:txBody>
      </p:sp>
      <p:sp>
        <p:nvSpPr>
          <p:cNvPr id="18460" name="Text Box 41"/>
          <p:cNvSpPr txBox="1">
            <a:spLocks noChangeArrowheads="1"/>
          </p:cNvSpPr>
          <p:nvPr/>
        </p:nvSpPr>
        <p:spPr bwMode="auto">
          <a:xfrm>
            <a:off x="511069" y="444180"/>
            <a:ext cx="12426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800" dirty="0">
                <a:solidFill>
                  <a:srgbClr val="000000"/>
                </a:solidFill>
                <a:latin typeface="Arial" charset="0"/>
              </a:rPr>
              <a:t>bewertet, 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Pflicht, 2 UB, 20 </a:t>
            </a: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., 4 Sitzungen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62" name="Text Box 46"/>
          <p:cNvSpPr txBox="1">
            <a:spLocks noChangeArrowheads="1"/>
          </p:cNvSpPr>
          <p:nvPr/>
        </p:nvSpPr>
        <p:spPr bwMode="auto">
          <a:xfrm>
            <a:off x="147175" y="426855"/>
            <a:ext cx="427525" cy="34163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 marL="269875" indent="-2698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900" dirty="0" smtClean="0">
                <a:solidFill>
                  <a:prstClr val="white"/>
                </a:solidFill>
                <a:latin typeface="Arial" charset="0"/>
              </a:rPr>
              <a:t>Modul</a:t>
            </a:r>
          </a:p>
          <a:p>
            <a:pPr algn="ctr">
              <a:lnSpc>
                <a:spcPct val="90000"/>
              </a:lnSpc>
            </a:pPr>
            <a:r>
              <a:rPr lang="de-DE" sz="900" dirty="0" smtClean="0">
                <a:solidFill>
                  <a:prstClr val="white"/>
                </a:solidFill>
                <a:latin typeface="Arial" charset="0"/>
              </a:rPr>
              <a:t>(M)</a:t>
            </a:r>
            <a:endParaRPr lang="de-DE" sz="9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8463" name="Text Box 48"/>
          <p:cNvSpPr txBox="1">
            <a:spLocks noChangeArrowheads="1"/>
          </p:cNvSpPr>
          <p:nvPr/>
        </p:nvSpPr>
        <p:spPr bwMode="auto">
          <a:xfrm>
            <a:off x="2627312" y="891478"/>
            <a:ext cx="2107043" cy="4159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de-DE" sz="1200" b="1">
                <a:solidFill>
                  <a:srgbClr val="000000"/>
                </a:solidFill>
                <a:latin typeface="Arial" charset="0"/>
              </a:rPr>
              <a:t>1. Hauptsemester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de-DE" sz="1000" b="1">
                <a:solidFill>
                  <a:srgbClr val="000000"/>
                </a:solidFill>
                <a:latin typeface="Arial" charset="0"/>
              </a:rPr>
              <a:t>6 Monate</a:t>
            </a:r>
          </a:p>
        </p:txBody>
      </p:sp>
      <p:sp>
        <p:nvSpPr>
          <p:cNvPr id="18464" name="Text Box 49"/>
          <p:cNvSpPr txBox="1">
            <a:spLocks noChangeArrowheads="1"/>
          </p:cNvSpPr>
          <p:nvPr/>
        </p:nvSpPr>
        <p:spPr bwMode="auto">
          <a:xfrm>
            <a:off x="4799203" y="900946"/>
            <a:ext cx="2079613" cy="4159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de-DE" sz="1200" b="1">
                <a:solidFill>
                  <a:srgbClr val="000000"/>
                </a:solidFill>
                <a:latin typeface="Arial" charset="0"/>
              </a:rPr>
              <a:t>2. Hauptsemester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de-DE" sz="1000" b="1">
                <a:solidFill>
                  <a:srgbClr val="000000"/>
                </a:solidFill>
                <a:latin typeface="Arial" charset="0"/>
              </a:rPr>
              <a:t>6 Monate</a:t>
            </a:r>
          </a:p>
        </p:txBody>
      </p:sp>
      <p:sp>
        <p:nvSpPr>
          <p:cNvPr id="18465" name="Text Box 50"/>
          <p:cNvSpPr txBox="1">
            <a:spLocks noChangeArrowheads="1"/>
          </p:cNvSpPr>
          <p:nvPr/>
        </p:nvSpPr>
        <p:spPr bwMode="auto">
          <a:xfrm>
            <a:off x="6956872" y="900840"/>
            <a:ext cx="2087562" cy="4159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de-DE" sz="1200" b="1">
                <a:solidFill>
                  <a:srgbClr val="000000"/>
                </a:solidFill>
                <a:latin typeface="Arial" charset="0"/>
              </a:rPr>
              <a:t>Prüfungssemester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de-DE" sz="1000" b="1">
                <a:solidFill>
                  <a:srgbClr val="000000"/>
                </a:solidFill>
                <a:latin typeface="Arial" charset="0"/>
              </a:rPr>
              <a:t>6 Monate</a:t>
            </a:r>
          </a:p>
        </p:txBody>
      </p:sp>
      <p:sp>
        <p:nvSpPr>
          <p:cNvPr id="18467" name="Text Box 56"/>
          <p:cNvSpPr txBox="1">
            <a:spLocks noChangeArrowheads="1"/>
          </p:cNvSpPr>
          <p:nvPr/>
        </p:nvSpPr>
        <p:spPr bwMode="auto">
          <a:xfrm>
            <a:off x="2634023" y="1338386"/>
            <a:ext cx="2087562" cy="24622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de-DE" sz="1000" b="1" dirty="0">
                <a:solidFill>
                  <a:prstClr val="white"/>
                </a:solidFill>
                <a:latin typeface="Arial" charset="0"/>
              </a:rPr>
              <a:t>HR: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Fach 1;  </a:t>
            </a:r>
            <a:r>
              <a:rPr lang="de-DE" sz="1000" b="1" dirty="0" smtClean="0">
                <a:solidFill>
                  <a:prstClr val="white"/>
                </a:solidFill>
                <a:latin typeface="Arial" charset="0"/>
              </a:rPr>
              <a:t>G</a:t>
            </a:r>
            <a:r>
              <a:rPr lang="de-DE" sz="1000" b="1" dirty="0">
                <a:solidFill>
                  <a:prstClr val="white"/>
                </a:solidFill>
                <a:latin typeface="Arial" charset="0"/>
              </a:rPr>
              <a:t>: </a:t>
            </a:r>
            <a:r>
              <a:rPr lang="de-DE" sz="1000" b="1" dirty="0" smtClean="0">
                <a:solidFill>
                  <a:prstClr val="white"/>
                </a:solidFill>
                <a:latin typeface="Arial" charset="0"/>
              </a:rPr>
              <a:t> 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LF;  </a:t>
            </a:r>
            <a:r>
              <a:rPr lang="de-DE" sz="1000" b="1" dirty="0" err="1" smtClean="0">
                <a:solidFill>
                  <a:prstClr val="white"/>
                </a:solidFill>
                <a:latin typeface="Arial" charset="0"/>
              </a:rPr>
              <a:t>Fö</a:t>
            </a:r>
            <a:r>
              <a:rPr lang="de-DE" sz="1000" b="1" dirty="0" smtClean="0">
                <a:solidFill>
                  <a:prstClr val="white"/>
                </a:solidFill>
                <a:latin typeface="Arial" charset="0"/>
              </a:rPr>
              <a:t>: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Fach</a:t>
            </a:r>
            <a:endParaRPr lang="de-DE" sz="10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8473" name="Text Box 63"/>
          <p:cNvSpPr txBox="1">
            <a:spLocks noChangeArrowheads="1"/>
          </p:cNvSpPr>
          <p:nvPr/>
        </p:nvSpPr>
        <p:spPr bwMode="auto">
          <a:xfrm>
            <a:off x="123191" y="1730985"/>
            <a:ext cx="2410984" cy="35548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rIns="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Lernprozessgestaltung</a:t>
            </a:r>
          </a:p>
          <a:p>
            <a:pPr>
              <a:lnSpc>
                <a:spcPct val="90000"/>
              </a:lnSpc>
            </a:pPr>
            <a:r>
              <a:rPr lang="de-DE" sz="100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de-DE" sz="700" b="1" dirty="0" smtClean="0">
                <a:solidFill>
                  <a:srgbClr val="000000"/>
                </a:solidFill>
                <a:latin typeface="Arial" charset="0"/>
              </a:rPr>
              <a:t>GS</a:t>
            </a:r>
            <a:r>
              <a:rPr lang="de-DE" sz="700" dirty="0" smtClean="0">
                <a:solidFill>
                  <a:srgbClr val="000000"/>
                </a:solidFill>
                <a:latin typeface="Arial" charset="0"/>
              </a:rPr>
              <a:t>: 12 </a:t>
            </a:r>
            <a:r>
              <a:rPr lang="de-DE" sz="7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700" dirty="0" smtClean="0">
                <a:solidFill>
                  <a:srgbClr val="000000"/>
                </a:solidFill>
                <a:latin typeface="Arial" charset="0"/>
              </a:rPr>
              <a:t>.; 3 Sitzungen; </a:t>
            </a:r>
            <a:r>
              <a:rPr lang="de-DE" sz="700" b="1" dirty="0" smtClean="0">
                <a:solidFill>
                  <a:srgbClr val="000000"/>
                </a:solidFill>
                <a:latin typeface="Arial" charset="0"/>
              </a:rPr>
              <a:t>HR/</a:t>
            </a:r>
            <a:r>
              <a:rPr lang="de-DE" sz="700" b="1" dirty="0" err="1" smtClean="0">
                <a:solidFill>
                  <a:srgbClr val="000000"/>
                </a:solidFill>
                <a:latin typeface="Arial" charset="0"/>
              </a:rPr>
              <a:t>Fö</a:t>
            </a:r>
            <a:r>
              <a:rPr lang="de-DE" sz="700" dirty="0" smtClean="0">
                <a:solidFill>
                  <a:srgbClr val="000000"/>
                </a:solidFill>
                <a:latin typeface="Arial" charset="0"/>
              </a:rPr>
              <a:t>: 15 </a:t>
            </a:r>
            <a:r>
              <a:rPr lang="de-DE" sz="7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700" dirty="0" smtClean="0">
                <a:solidFill>
                  <a:srgbClr val="000000"/>
                </a:solidFill>
                <a:latin typeface="Arial" charset="0"/>
              </a:rPr>
              <a:t>.; 3 Sitzungen) </a:t>
            </a:r>
            <a:endParaRPr lang="de-DE" sz="7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75" name="Text Box 65"/>
          <p:cNvSpPr txBox="1">
            <a:spLocks noChangeArrowheads="1"/>
          </p:cNvSpPr>
          <p:nvPr/>
        </p:nvSpPr>
        <p:spPr bwMode="auto">
          <a:xfrm>
            <a:off x="111749" y="891478"/>
            <a:ext cx="2435381" cy="415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de-DE" sz="1200" b="1">
                <a:solidFill>
                  <a:srgbClr val="000000"/>
                </a:solidFill>
                <a:latin typeface="Arial" charset="0"/>
              </a:rPr>
              <a:t>Einführungsphase</a:t>
            </a:r>
            <a:r>
              <a:rPr lang="de-DE" sz="1000" b="1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de-DE" sz="1000" b="1">
                <a:solidFill>
                  <a:srgbClr val="000000"/>
                </a:solidFill>
                <a:latin typeface="Arial" charset="0"/>
              </a:rPr>
              <a:t>3 Monate</a:t>
            </a:r>
          </a:p>
        </p:txBody>
      </p:sp>
      <p:sp>
        <p:nvSpPr>
          <p:cNvPr id="18479" name="Text Box 71"/>
          <p:cNvSpPr txBox="1">
            <a:spLocks noChangeArrowheads="1"/>
          </p:cNvSpPr>
          <p:nvPr/>
        </p:nvSpPr>
        <p:spPr bwMode="auto">
          <a:xfrm>
            <a:off x="2488124" y="404833"/>
            <a:ext cx="8050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unbewertet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de-DE" sz="800" b="1" dirty="0" smtClean="0">
                <a:solidFill>
                  <a:srgbClr val="000000"/>
                </a:solidFill>
                <a:latin typeface="Arial" charset="0"/>
              </a:rPr>
              <a:t>Pflicht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72" name="Text Box 62"/>
          <p:cNvSpPr txBox="1">
            <a:spLocks noChangeArrowheads="1"/>
          </p:cNvSpPr>
          <p:nvPr/>
        </p:nvSpPr>
        <p:spPr bwMode="auto">
          <a:xfrm>
            <a:off x="111750" y="2128831"/>
            <a:ext cx="2442538" cy="43607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54000"/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1000" b="1" dirty="0" smtClean="0">
                <a:solidFill>
                  <a:srgbClr val="000000"/>
                </a:solidFill>
                <a:latin typeface="Arial" charset="0"/>
              </a:rPr>
              <a:t>Einführung ins Fach</a:t>
            </a:r>
            <a:endParaRPr lang="de-DE" sz="1000" b="1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de-DE" sz="70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de-DE" sz="700" b="1" dirty="0" smtClean="0">
                <a:solidFill>
                  <a:srgbClr val="000000"/>
                </a:solidFill>
                <a:latin typeface="Arial" charset="0"/>
              </a:rPr>
              <a:t>HR/FÖ</a:t>
            </a:r>
            <a:r>
              <a:rPr lang="de-DE" sz="700" dirty="0" smtClean="0">
                <a:solidFill>
                  <a:srgbClr val="000000"/>
                </a:solidFill>
                <a:latin typeface="Arial" charset="0"/>
              </a:rPr>
              <a:t>: F1 und F2, 2 x 9 </a:t>
            </a:r>
            <a:r>
              <a:rPr lang="de-DE" sz="7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700" dirty="0" smtClean="0">
                <a:solidFill>
                  <a:srgbClr val="000000"/>
                </a:solidFill>
                <a:latin typeface="Arial" charset="0"/>
              </a:rPr>
              <a:t>.; je 3 Sitzungen</a:t>
            </a:r>
          </a:p>
          <a:p>
            <a:pPr>
              <a:lnSpc>
                <a:spcPct val="90000"/>
              </a:lnSpc>
            </a:pPr>
            <a:r>
              <a:rPr lang="de-DE" sz="700" b="1" dirty="0" smtClean="0">
                <a:solidFill>
                  <a:srgbClr val="000000"/>
                </a:solidFill>
                <a:latin typeface="Arial" charset="0"/>
              </a:rPr>
              <a:t>GS</a:t>
            </a:r>
            <a:r>
              <a:rPr lang="de-DE" sz="700" dirty="0" smtClean="0">
                <a:solidFill>
                  <a:srgbClr val="000000"/>
                </a:solidFill>
                <a:latin typeface="Arial" charset="0"/>
              </a:rPr>
              <a:t>: F1, F2 und F3, 3 x 9 </a:t>
            </a:r>
            <a:r>
              <a:rPr lang="de-DE" sz="7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700" dirty="0" smtClean="0">
                <a:solidFill>
                  <a:srgbClr val="000000"/>
                </a:solidFill>
                <a:latin typeface="Arial" charset="0"/>
              </a:rPr>
              <a:t>.; je 3 Sitzungen)</a:t>
            </a:r>
          </a:p>
          <a:p>
            <a:pPr>
              <a:lnSpc>
                <a:spcPct val="90000"/>
              </a:lnSpc>
            </a:pPr>
            <a:endParaRPr lang="de-DE" sz="8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50" name="Text Box 21"/>
          <p:cNvSpPr txBox="1">
            <a:spLocks noChangeArrowheads="1"/>
          </p:cNvSpPr>
          <p:nvPr/>
        </p:nvSpPr>
        <p:spPr bwMode="auto">
          <a:xfrm>
            <a:off x="111749" y="4248247"/>
            <a:ext cx="8820651" cy="738591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tIns="118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50000"/>
              </a:lnSpc>
              <a:spcBef>
                <a:spcPct val="65000"/>
              </a:spcBef>
            </a:pPr>
            <a:r>
              <a:rPr lang="de-DE" sz="1000" b="1" dirty="0" smtClean="0">
                <a:solidFill>
                  <a:srgbClr val="000000"/>
                </a:solidFill>
                <a:latin typeface="Arial" charset="0"/>
              </a:rPr>
              <a:t>V: Beratung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</a:rPr>
              <a:t>und Reflexion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</a:rPr>
              <a:t>von beruflichen Handlungssituationen (VBRH)</a:t>
            </a:r>
          </a:p>
          <a:p>
            <a:pPr algn="ctr">
              <a:lnSpc>
                <a:spcPct val="50000"/>
              </a:lnSpc>
              <a:spcBef>
                <a:spcPct val="65000"/>
              </a:spcBef>
            </a:pPr>
            <a:endParaRPr lang="de-DE" sz="1000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50000"/>
              </a:lnSpc>
              <a:spcBef>
                <a:spcPct val="65000"/>
              </a:spcBef>
            </a:pPr>
            <a:endParaRPr lang="de-DE" sz="800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50000"/>
              </a:lnSpc>
              <a:spcBef>
                <a:spcPct val="65000"/>
              </a:spcBef>
            </a:pPr>
            <a:endParaRPr lang="de-DE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" name="Text Box 61"/>
          <p:cNvSpPr txBox="1">
            <a:spLocks noChangeArrowheads="1"/>
          </p:cNvSpPr>
          <p:nvPr/>
        </p:nvSpPr>
        <p:spPr bwMode="auto">
          <a:xfrm>
            <a:off x="327374" y="4471726"/>
            <a:ext cx="2088232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algn="ctr">
              <a:lnSpc>
                <a:spcPct val="90000"/>
              </a:lnSpc>
            </a:pPr>
            <a:r>
              <a:rPr lang="de-DE" sz="1000" dirty="0" smtClean="0">
                <a:solidFill>
                  <a:srgbClr val="000000"/>
                </a:solidFill>
                <a:latin typeface="Arial" charset="0"/>
              </a:rPr>
              <a:t>(10 Pstd.;3 Sitzungen)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2619768" y="4462993"/>
            <a:ext cx="2088828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algn="ctr">
              <a:lnSpc>
                <a:spcPct val="90000"/>
              </a:lnSpc>
            </a:pPr>
            <a:r>
              <a:rPr lang="de-DE" sz="1000" dirty="0" smtClean="0">
                <a:solidFill>
                  <a:srgbClr val="000000"/>
                </a:solidFill>
                <a:latin typeface="Arial" charset="0"/>
              </a:rPr>
              <a:t>(11 </a:t>
            </a:r>
            <a:r>
              <a:rPr lang="de-DE" sz="10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1000" dirty="0" smtClean="0">
                <a:solidFill>
                  <a:srgbClr val="000000"/>
                </a:solidFill>
                <a:latin typeface="Arial" charset="0"/>
              </a:rPr>
              <a:t>.; 3 Sitzungen)</a:t>
            </a:r>
          </a:p>
        </p:txBody>
      </p:sp>
      <p:sp>
        <p:nvSpPr>
          <p:cNvPr id="50" name="Text Box 61"/>
          <p:cNvSpPr txBox="1">
            <a:spLocks noChangeArrowheads="1"/>
          </p:cNvSpPr>
          <p:nvPr/>
        </p:nvSpPr>
        <p:spPr bwMode="auto">
          <a:xfrm>
            <a:off x="4822928" y="4462221"/>
            <a:ext cx="2055887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algn="ctr">
              <a:lnSpc>
                <a:spcPct val="90000"/>
              </a:lnSpc>
            </a:pPr>
            <a:r>
              <a:rPr lang="de-DE" sz="1000" dirty="0" smtClean="0">
                <a:solidFill>
                  <a:srgbClr val="000000"/>
                </a:solidFill>
                <a:latin typeface="Arial" charset="0"/>
              </a:rPr>
              <a:t>(11 </a:t>
            </a:r>
            <a:r>
              <a:rPr lang="de-DE" sz="10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1000" dirty="0" smtClean="0">
                <a:solidFill>
                  <a:srgbClr val="000000"/>
                </a:solidFill>
                <a:latin typeface="Arial" charset="0"/>
              </a:rPr>
              <a:t>.; 3 Sitzungen)</a:t>
            </a:r>
          </a:p>
        </p:txBody>
      </p:sp>
      <p:sp>
        <p:nvSpPr>
          <p:cNvPr id="53" name="Text Box 61"/>
          <p:cNvSpPr txBox="1">
            <a:spLocks noChangeArrowheads="1"/>
          </p:cNvSpPr>
          <p:nvPr/>
        </p:nvSpPr>
        <p:spPr bwMode="auto">
          <a:xfrm>
            <a:off x="6935374" y="4462221"/>
            <a:ext cx="1983983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algn="ctr">
              <a:lnSpc>
                <a:spcPct val="90000"/>
              </a:lnSpc>
            </a:pPr>
            <a:r>
              <a:rPr lang="de-DE" sz="1000" dirty="0" smtClean="0">
                <a:solidFill>
                  <a:srgbClr val="000000"/>
                </a:solidFill>
                <a:latin typeface="Arial" charset="0"/>
              </a:rPr>
              <a:t>(8 </a:t>
            </a:r>
            <a:r>
              <a:rPr lang="de-DE" sz="10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1000" dirty="0" smtClean="0">
                <a:solidFill>
                  <a:srgbClr val="000000"/>
                </a:solidFill>
                <a:latin typeface="Arial" charset="0"/>
              </a:rPr>
              <a:t>.; 3 Sitzungen)</a:t>
            </a:r>
          </a:p>
        </p:txBody>
      </p:sp>
      <p:sp>
        <p:nvSpPr>
          <p:cNvPr id="18476" name="Text Box 66"/>
          <p:cNvSpPr txBox="1">
            <a:spLocks noChangeArrowheads="1"/>
          </p:cNvSpPr>
          <p:nvPr/>
        </p:nvSpPr>
        <p:spPr bwMode="auto">
          <a:xfrm>
            <a:off x="111750" y="2999019"/>
            <a:ext cx="2435381" cy="34009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36000" rIns="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Wahlangebote (12 </a:t>
            </a:r>
            <a:r>
              <a:rPr lang="de-DE" sz="900" b="1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.)</a:t>
            </a:r>
            <a:endParaRPr lang="de-DE" sz="900" b="1" dirty="0">
              <a:solidFill>
                <a:srgbClr val="000000"/>
              </a:solidFill>
              <a:latin typeface="Arial" charset="0"/>
            </a:endParaRPr>
          </a:p>
          <a:p>
            <a:pPr marL="0" indent="0"/>
            <a:r>
              <a:rPr lang="de-DE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sz="7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HR/</a:t>
            </a:r>
            <a:r>
              <a:rPr lang="de-DE" sz="7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Fö</a:t>
            </a:r>
            <a:r>
              <a:rPr lang="de-DE" sz="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12 </a:t>
            </a:r>
            <a:r>
              <a:rPr lang="de-DE" sz="7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Pstd</a:t>
            </a:r>
            <a:r>
              <a:rPr lang="de-DE" sz="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., 3 Sitzungen)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23191" y="5458827"/>
            <a:ext cx="8822321" cy="86177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800"/>
            </a:lvl1pPr>
          </a:lstStyle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sz="1000" dirty="0">
              <a:solidFill>
                <a:prstClr val="black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70578" y="5477009"/>
            <a:ext cx="2270211" cy="64633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de-DE" sz="900" b="1" dirty="0" err="1" smtClean="0">
                <a:solidFill>
                  <a:srgbClr val="000000"/>
                </a:solidFill>
                <a:latin typeface="Arial" charset="0"/>
              </a:rPr>
              <a:t>Hospi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/ 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angeleiteter </a:t>
            </a: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U.</a:t>
            </a:r>
          </a:p>
          <a:p>
            <a:pPr algn="ctr">
              <a:lnSpc>
                <a:spcPct val="8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Summe: 10 </a:t>
            </a:r>
            <a:r>
              <a:rPr lang="de-DE" sz="900" b="1" dirty="0" err="1">
                <a:solidFill>
                  <a:srgbClr val="000000"/>
                </a:solidFill>
                <a:latin typeface="Arial" charset="0"/>
              </a:rPr>
              <a:t>Ustd</a:t>
            </a: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./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Woche/</a:t>
            </a:r>
          </a:p>
          <a:p>
            <a:pPr algn="ctr">
              <a:lnSpc>
                <a:spcPct val="8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mindestens 2 Std. Hospitation/Woche</a:t>
            </a:r>
          </a:p>
          <a:p>
            <a:pPr algn="ctr">
              <a:lnSpc>
                <a:spcPct val="80000"/>
              </a:lnSpc>
            </a:pPr>
            <a:endParaRPr lang="de-DE" sz="9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</a:pPr>
            <a:endParaRPr lang="de-DE" sz="9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617573" y="5491732"/>
            <a:ext cx="2107042" cy="64633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Eigenverantwortlicher Unterricht</a:t>
            </a:r>
          </a:p>
          <a:p>
            <a:pPr algn="ctr">
              <a:lnSpc>
                <a:spcPct val="8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10 – 12 </a:t>
            </a:r>
            <a:r>
              <a:rPr lang="de-DE" sz="900" b="1" dirty="0" err="1">
                <a:solidFill>
                  <a:srgbClr val="000000"/>
                </a:solidFill>
                <a:latin typeface="Arial" charset="0"/>
              </a:rPr>
              <a:t>Ustd</a:t>
            </a: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./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Woche/ </a:t>
            </a:r>
          </a:p>
          <a:p>
            <a:pPr algn="ctr">
              <a:lnSpc>
                <a:spcPct val="8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mindestens 2 Std. Hospitation/Woche</a:t>
            </a:r>
          </a:p>
          <a:p>
            <a:pPr algn="ctr">
              <a:lnSpc>
                <a:spcPct val="80000"/>
              </a:lnSpc>
            </a:pPr>
            <a:endParaRPr lang="de-DE" sz="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825096" y="5504027"/>
            <a:ext cx="2160587" cy="64633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Eigenverantwortlicher Unterricht</a:t>
            </a:r>
          </a:p>
          <a:p>
            <a:pPr algn="ctr">
              <a:lnSpc>
                <a:spcPct val="8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10 – 12 </a:t>
            </a:r>
            <a:r>
              <a:rPr lang="de-DE" sz="900" b="1" dirty="0" err="1">
                <a:solidFill>
                  <a:srgbClr val="000000"/>
                </a:solidFill>
                <a:latin typeface="Arial" charset="0"/>
              </a:rPr>
              <a:t>Ustd</a:t>
            </a: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./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Woche/</a:t>
            </a:r>
          </a:p>
          <a:p>
            <a:pPr algn="ctr">
              <a:lnSpc>
                <a:spcPct val="8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mindestens </a:t>
            </a:r>
          </a:p>
          <a:p>
            <a:pPr algn="ctr">
              <a:lnSpc>
                <a:spcPct val="8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2 Std. Hospitation/Woche</a:t>
            </a:r>
          </a:p>
          <a:p>
            <a:pPr algn="ctr">
              <a:lnSpc>
                <a:spcPct val="80000"/>
              </a:lnSpc>
            </a:pPr>
            <a:endParaRPr lang="de-DE" sz="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7055124" y="5504028"/>
            <a:ext cx="1783751" cy="64633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Eigenverantwortlicher Unterricht</a:t>
            </a:r>
          </a:p>
          <a:p>
            <a:pPr algn="ctr">
              <a:lnSpc>
                <a:spcPct val="8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10 – 12 </a:t>
            </a:r>
            <a:r>
              <a:rPr lang="de-DE" sz="900" b="1" dirty="0" err="1">
                <a:solidFill>
                  <a:srgbClr val="000000"/>
                </a:solidFill>
                <a:latin typeface="Arial" charset="0"/>
              </a:rPr>
              <a:t>Ustd</a:t>
            </a: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./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Woche/</a:t>
            </a:r>
          </a:p>
          <a:p>
            <a:pPr algn="ctr">
              <a:lnSpc>
                <a:spcPct val="8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mindestens </a:t>
            </a:r>
          </a:p>
          <a:p>
            <a:pPr algn="ctr">
              <a:lnSpc>
                <a:spcPct val="8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2 Std. Hospitation/Woche</a:t>
            </a:r>
            <a:endParaRPr lang="de-DE" sz="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51" name="Text Box 22"/>
          <p:cNvSpPr txBox="1">
            <a:spLocks noChangeArrowheads="1"/>
          </p:cNvSpPr>
          <p:nvPr/>
        </p:nvSpPr>
        <p:spPr bwMode="auto">
          <a:xfrm>
            <a:off x="111750" y="6315663"/>
            <a:ext cx="8810819" cy="266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1200" b="1" dirty="0">
                <a:solidFill>
                  <a:srgbClr val="000000"/>
                </a:solidFill>
                <a:latin typeface="Arial" charset="0"/>
              </a:rPr>
              <a:t>Schulische 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</a:rPr>
              <a:t>Aufgaben </a:t>
            </a:r>
            <a:r>
              <a:rPr lang="de-DE" sz="1200" dirty="0" smtClean="0">
                <a:solidFill>
                  <a:srgbClr val="000000"/>
                </a:solidFill>
                <a:latin typeface="Arial" charset="0"/>
              </a:rPr>
              <a:t>(z. B. Konferenzen, Klassenfahrt, Elternarbeit, Schulleben, …)</a:t>
            </a:r>
            <a:endParaRPr lang="de-DE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" name="Ellipse 56"/>
          <p:cNvSpPr/>
          <p:nvPr/>
        </p:nvSpPr>
        <p:spPr>
          <a:xfrm rot="657966">
            <a:off x="7076533" y="1846853"/>
            <a:ext cx="1903703" cy="562630"/>
          </a:xfrm>
          <a:prstGeom prst="ellipse">
            <a:avLst/>
          </a:prstGeom>
          <a:solidFill>
            <a:srgbClr val="AFFF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de-DE" sz="1000" b="1" dirty="0">
                <a:latin typeface="Arial" charset="0"/>
              </a:rPr>
              <a:t>Prüfungssimulation</a:t>
            </a:r>
          </a:p>
          <a:p>
            <a:r>
              <a:rPr lang="de-DE" sz="1000" b="1" dirty="0">
                <a:latin typeface="Arial" charset="0"/>
              </a:rPr>
              <a:t>(1 Sitzung)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619672" y="352860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3131840" y="345323"/>
            <a:ext cx="0" cy="504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>
            <a:off x="6228184" y="352860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39"/>
          <p:cNvSpPr txBox="1">
            <a:spLocks noChangeArrowheads="1"/>
          </p:cNvSpPr>
          <p:nvPr/>
        </p:nvSpPr>
        <p:spPr bwMode="auto">
          <a:xfrm>
            <a:off x="3160647" y="412793"/>
            <a:ext cx="866973" cy="34163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 marL="269875" indent="-2698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dirty="0" smtClean="0">
                <a:solidFill>
                  <a:srgbClr val="000000"/>
                </a:solidFill>
                <a:latin typeface="Arial" charset="0"/>
              </a:rPr>
              <a:t>Veranstaltung</a:t>
            </a:r>
          </a:p>
          <a:p>
            <a:pPr algn="ctr">
              <a:lnSpc>
                <a:spcPct val="90000"/>
              </a:lnSpc>
            </a:pPr>
            <a:r>
              <a:rPr lang="de-DE" sz="900" dirty="0" smtClean="0">
                <a:solidFill>
                  <a:srgbClr val="000000"/>
                </a:solidFill>
                <a:latin typeface="Arial" charset="0"/>
              </a:rPr>
              <a:t>(V) VINN</a:t>
            </a:r>
          </a:p>
        </p:txBody>
      </p:sp>
      <p:sp>
        <p:nvSpPr>
          <p:cNvPr id="62" name="Text Box 71"/>
          <p:cNvSpPr txBox="1">
            <a:spLocks noChangeArrowheads="1"/>
          </p:cNvSpPr>
          <p:nvPr/>
        </p:nvSpPr>
        <p:spPr bwMode="auto">
          <a:xfrm>
            <a:off x="3997606" y="391033"/>
            <a:ext cx="7641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unbewertet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de-DE" sz="800" b="1" dirty="0" smtClean="0">
                <a:solidFill>
                  <a:srgbClr val="000000"/>
                </a:solidFill>
                <a:latin typeface="Arial" charset="0"/>
              </a:rPr>
              <a:t>Pflicht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" name="Text Box 63"/>
          <p:cNvSpPr txBox="1">
            <a:spLocks noChangeArrowheads="1"/>
          </p:cNvSpPr>
          <p:nvPr/>
        </p:nvSpPr>
        <p:spPr bwMode="auto">
          <a:xfrm>
            <a:off x="111750" y="1350118"/>
            <a:ext cx="2422425" cy="3139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rIns="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Arbeitsplatz Schule 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+ Unterrichtsplanung</a:t>
            </a:r>
            <a:endParaRPr lang="de-DE" sz="900" b="1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de-DE" sz="700" dirty="0">
                <a:solidFill>
                  <a:srgbClr val="000000"/>
                </a:solidFill>
                <a:latin typeface="Arial" charset="0"/>
              </a:rPr>
              <a:t>(5 </a:t>
            </a:r>
            <a:r>
              <a:rPr lang="de-DE" sz="700" dirty="0" err="1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700" dirty="0">
                <a:solidFill>
                  <a:srgbClr val="000000"/>
                </a:solidFill>
                <a:latin typeface="Arial" charset="0"/>
              </a:rPr>
              <a:t>.; </a:t>
            </a:r>
            <a:r>
              <a:rPr lang="de-DE" sz="700" dirty="0" smtClean="0">
                <a:solidFill>
                  <a:srgbClr val="000000"/>
                </a:solidFill>
                <a:latin typeface="Arial" charset="0"/>
              </a:rPr>
              <a:t>1 Sitzung)</a:t>
            </a:r>
          </a:p>
        </p:txBody>
      </p:sp>
      <p:sp>
        <p:nvSpPr>
          <p:cNvPr id="64" name="Text Box 66"/>
          <p:cNvSpPr txBox="1">
            <a:spLocks noChangeArrowheads="1"/>
          </p:cNvSpPr>
          <p:nvPr/>
        </p:nvSpPr>
        <p:spPr bwMode="auto">
          <a:xfrm>
            <a:off x="111750" y="3397851"/>
            <a:ext cx="1003867" cy="32778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36000" rIns="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Inklusion </a:t>
            </a:r>
          </a:p>
          <a:p>
            <a:pPr>
              <a:lnSpc>
                <a:spcPct val="90000"/>
              </a:lnSpc>
            </a:pP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(4 </a:t>
            </a: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., 1 Sitzung)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1187204" y="3407695"/>
            <a:ext cx="1367084" cy="32778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36000" rIns="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Digitale Medien </a:t>
            </a:r>
          </a:p>
          <a:p>
            <a:pPr>
              <a:lnSpc>
                <a:spcPct val="90000"/>
              </a:lnSpc>
            </a:pP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(4 </a:t>
            </a: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., 1 Sitzung)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" name="Text Box 66"/>
          <p:cNvSpPr txBox="1">
            <a:spLocks noChangeArrowheads="1"/>
          </p:cNvSpPr>
          <p:nvPr/>
        </p:nvSpPr>
        <p:spPr bwMode="auto">
          <a:xfrm>
            <a:off x="111750" y="3758365"/>
            <a:ext cx="1009017" cy="45243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36000" rIns="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Bildungssprache Deutsch</a:t>
            </a:r>
          </a:p>
          <a:p>
            <a:pPr>
              <a:lnSpc>
                <a:spcPct val="90000"/>
              </a:lnSpc>
            </a:pP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(3 </a:t>
            </a: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., 1 Sitzung)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1174064" y="3779200"/>
            <a:ext cx="1380224" cy="32778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36000" rIns="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>
              <a:lnSpc>
                <a:spcPct val="90000"/>
              </a:lnSpc>
            </a:pP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Anfangsunterricht 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II </a:t>
            </a: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D/M  </a:t>
            </a:r>
          </a:p>
          <a:p>
            <a:pPr marL="0">
              <a:lnSpc>
                <a:spcPct val="90000"/>
              </a:lnSpc>
            </a:pPr>
            <a:r>
              <a:rPr lang="de-DE" sz="8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de-DE" sz="800" b="1" dirty="0">
                <a:solidFill>
                  <a:srgbClr val="000000"/>
                </a:solidFill>
                <a:latin typeface="Arial" charset="0"/>
              </a:rPr>
              <a:t>GS</a:t>
            </a:r>
            <a:r>
              <a:rPr lang="de-DE" sz="800" dirty="0">
                <a:solidFill>
                  <a:srgbClr val="000000"/>
                </a:solidFill>
                <a:latin typeface="Arial" charset="0"/>
              </a:rPr>
              <a:t>; 6 </a:t>
            </a:r>
            <a:r>
              <a:rPr lang="de-DE" sz="800" dirty="0" err="1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)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" name="Text Box 66"/>
          <p:cNvSpPr txBox="1">
            <a:spLocks noChangeArrowheads="1"/>
          </p:cNvSpPr>
          <p:nvPr/>
        </p:nvSpPr>
        <p:spPr bwMode="auto">
          <a:xfrm>
            <a:off x="2619768" y="3033492"/>
            <a:ext cx="2095108" cy="32778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36000" rIns="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Inklusion </a:t>
            </a:r>
          </a:p>
          <a:p>
            <a:pPr>
              <a:lnSpc>
                <a:spcPct val="90000"/>
              </a:lnSpc>
            </a:pP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(6 </a:t>
            </a: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., 2 Sitzungen)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" name="Text Box 56"/>
          <p:cNvSpPr txBox="1">
            <a:spLocks noChangeArrowheads="1"/>
          </p:cNvSpPr>
          <p:nvPr/>
        </p:nvSpPr>
        <p:spPr bwMode="auto">
          <a:xfrm>
            <a:off x="4799204" y="1340324"/>
            <a:ext cx="2087562" cy="24622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de-DE" sz="1000" b="1" dirty="0">
                <a:solidFill>
                  <a:prstClr val="white"/>
                </a:solidFill>
                <a:latin typeface="Arial" charset="0"/>
              </a:rPr>
              <a:t>HR: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Fach 1;  </a:t>
            </a:r>
            <a:r>
              <a:rPr lang="de-DE" sz="1000" b="1" dirty="0" smtClean="0">
                <a:solidFill>
                  <a:prstClr val="white"/>
                </a:solidFill>
                <a:latin typeface="Arial" charset="0"/>
              </a:rPr>
              <a:t>G</a:t>
            </a:r>
            <a:r>
              <a:rPr lang="de-DE" sz="1000" b="1" dirty="0">
                <a:solidFill>
                  <a:prstClr val="white"/>
                </a:solidFill>
                <a:latin typeface="Arial" charset="0"/>
              </a:rPr>
              <a:t>: </a:t>
            </a:r>
            <a:r>
              <a:rPr lang="de-DE" sz="1000" b="1" dirty="0" smtClean="0">
                <a:solidFill>
                  <a:prstClr val="white"/>
                </a:solidFill>
                <a:latin typeface="Arial" charset="0"/>
              </a:rPr>
              <a:t> 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LF;  </a:t>
            </a:r>
            <a:r>
              <a:rPr lang="de-DE" sz="1000" b="1" dirty="0" err="1" smtClean="0">
                <a:solidFill>
                  <a:prstClr val="white"/>
                </a:solidFill>
                <a:latin typeface="Arial" charset="0"/>
              </a:rPr>
              <a:t>Fö</a:t>
            </a:r>
            <a:r>
              <a:rPr lang="de-DE" sz="1000" b="1" dirty="0" smtClean="0">
                <a:solidFill>
                  <a:prstClr val="white"/>
                </a:solidFill>
                <a:latin typeface="Arial" charset="0"/>
              </a:rPr>
              <a:t>: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Fach</a:t>
            </a:r>
            <a:endParaRPr lang="de-DE" sz="10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4791255" y="1674404"/>
            <a:ext cx="2087562" cy="40011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de-DE" sz="1000" b="1" dirty="0">
                <a:solidFill>
                  <a:prstClr val="white"/>
                </a:solidFill>
                <a:latin typeface="Arial" charset="0"/>
              </a:rPr>
              <a:t>HR: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Fach 2; </a:t>
            </a:r>
            <a:r>
              <a:rPr lang="de-DE" sz="1000" b="1" dirty="0" smtClean="0">
                <a:solidFill>
                  <a:prstClr val="white"/>
                </a:solidFill>
                <a:latin typeface="Arial" charset="0"/>
              </a:rPr>
              <a:t>G: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K2</a:t>
            </a:r>
            <a:endParaRPr lang="de-DE" sz="1000" dirty="0">
              <a:solidFill>
                <a:prstClr val="white"/>
              </a:solidFill>
              <a:latin typeface="Arial" charset="0"/>
            </a:endParaRPr>
          </a:p>
          <a:p>
            <a:r>
              <a:rPr lang="de-DE" sz="1000" b="1" dirty="0" smtClean="0">
                <a:solidFill>
                  <a:prstClr val="white"/>
                </a:solidFill>
                <a:latin typeface="Arial" charset="0"/>
              </a:rPr>
              <a:t>Fö: </a:t>
            </a:r>
            <a:r>
              <a:rPr lang="de-DE" sz="1000" dirty="0" smtClean="0">
                <a:solidFill>
                  <a:prstClr val="white"/>
                </a:solidFill>
                <a:latin typeface="Arial" charset="0"/>
              </a:rPr>
              <a:t>Fachrichtung </a:t>
            </a:r>
            <a:endParaRPr lang="de-DE" sz="10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4791658" y="2614047"/>
            <a:ext cx="2095108" cy="32778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36000" rIns="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Inklusion </a:t>
            </a:r>
          </a:p>
          <a:p>
            <a:pPr>
              <a:lnSpc>
                <a:spcPct val="90000"/>
              </a:lnSpc>
            </a:pP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(6 </a:t>
            </a: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., 2 Sitzungen)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" name="Text Box 66"/>
          <p:cNvSpPr txBox="1">
            <a:spLocks noChangeArrowheads="1"/>
          </p:cNvSpPr>
          <p:nvPr/>
        </p:nvSpPr>
        <p:spPr bwMode="auto">
          <a:xfrm>
            <a:off x="4787513" y="3016159"/>
            <a:ext cx="2099253" cy="32778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36000" rIns="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b="1" dirty="0" smtClean="0">
                <a:solidFill>
                  <a:srgbClr val="000000"/>
                </a:solidFill>
                <a:latin typeface="Arial" charset="0"/>
              </a:rPr>
              <a:t>Berufsorientierung </a:t>
            </a:r>
          </a:p>
          <a:p>
            <a:pPr>
              <a:lnSpc>
                <a:spcPct val="90000"/>
              </a:lnSpc>
            </a:pP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de-DE" sz="800" b="1" dirty="0" smtClean="0">
                <a:solidFill>
                  <a:srgbClr val="000000"/>
                </a:solidFill>
                <a:latin typeface="Arial" charset="0"/>
              </a:rPr>
              <a:t>HR/</a:t>
            </a:r>
            <a:r>
              <a:rPr lang="de-DE" sz="800" b="1" dirty="0" err="1" smtClean="0">
                <a:solidFill>
                  <a:srgbClr val="000000"/>
                </a:solidFill>
                <a:latin typeface="Arial" charset="0"/>
              </a:rPr>
              <a:t>Fö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: 7 </a:t>
            </a: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., 2 Sitzungen)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6935375" y="2471321"/>
            <a:ext cx="1997025" cy="1754326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defPPr>
              <a:defRPr lang="de-DE"/>
            </a:defPPr>
            <a:lvl1pPr>
              <a:defRPr sz="1000" b="1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latin typeface="Times" pitchFamily="18" charset="0"/>
              </a:defRPr>
            </a:lvl2pPr>
            <a:lvl3pPr marL="1143000" indent="-228600">
              <a:defRPr sz="2400">
                <a:latin typeface="Times" pitchFamily="18" charset="0"/>
              </a:defRPr>
            </a:lvl3pPr>
            <a:lvl4pPr marL="1600200" indent="-228600">
              <a:defRPr sz="2400">
                <a:latin typeface="Times" pitchFamily="18" charset="0"/>
              </a:defRPr>
            </a:lvl4pPr>
            <a:lvl5pPr marL="2057400" indent="-228600">
              <a:defRPr sz="2400"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</a:defRPr>
            </a:lvl9pPr>
          </a:lstStyle>
          <a:p>
            <a:pPr algn="ctr"/>
            <a:r>
              <a:rPr lang="de-DE" dirty="0" smtClean="0">
                <a:solidFill>
                  <a:prstClr val="white"/>
                </a:solidFill>
              </a:rPr>
              <a:t>Zweite Staatsprüfung</a:t>
            </a:r>
          </a:p>
          <a:p>
            <a:pPr algn="ctr"/>
            <a:endParaRPr lang="de-DE" dirty="0">
              <a:solidFill>
                <a:prstClr val="white"/>
              </a:solidFill>
            </a:endParaRPr>
          </a:p>
          <a:p>
            <a:pPr algn="ctr"/>
            <a:r>
              <a:rPr lang="de-DE" sz="800" dirty="0" smtClean="0">
                <a:solidFill>
                  <a:prstClr val="white"/>
                </a:solidFill>
              </a:rPr>
              <a:t>HR/</a:t>
            </a:r>
            <a:r>
              <a:rPr lang="de-DE" sz="800" dirty="0" err="1" smtClean="0">
                <a:solidFill>
                  <a:prstClr val="white"/>
                </a:solidFill>
              </a:rPr>
              <a:t>Fö</a:t>
            </a:r>
            <a:r>
              <a:rPr lang="de-DE" sz="800" dirty="0" smtClean="0">
                <a:solidFill>
                  <a:prstClr val="white"/>
                </a:solidFill>
              </a:rPr>
              <a:t>: 2 Unterrichtslehrproben (2 Unterrichtsvorbereitungen: Entwurf)</a:t>
            </a:r>
          </a:p>
          <a:p>
            <a:pPr algn="ctr"/>
            <a:endParaRPr lang="de-DE" sz="800" dirty="0">
              <a:solidFill>
                <a:prstClr val="white"/>
              </a:solidFill>
            </a:endParaRPr>
          </a:p>
          <a:p>
            <a:pPr algn="ctr"/>
            <a:r>
              <a:rPr lang="de-DE" sz="800" dirty="0" smtClean="0">
                <a:solidFill>
                  <a:prstClr val="white"/>
                </a:solidFill>
              </a:rPr>
              <a:t>GS: 2 Unterrichtslehrproben im LF u. K2 (2 Unterrichtsvorbereitungen: Skizze)</a:t>
            </a:r>
          </a:p>
          <a:p>
            <a:pPr algn="ctr"/>
            <a:endParaRPr lang="de-DE" sz="800" dirty="0">
              <a:solidFill>
                <a:prstClr val="white"/>
              </a:solidFill>
            </a:endParaRPr>
          </a:p>
          <a:p>
            <a:pPr algn="ctr"/>
            <a:r>
              <a:rPr lang="de-DE" sz="800" dirty="0" smtClean="0">
                <a:solidFill>
                  <a:prstClr val="white"/>
                </a:solidFill>
              </a:rPr>
              <a:t>GS: Erörterung der Vorlage eines Unterrichtsentwurfs (K1)</a:t>
            </a:r>
          </a:p>
          <a:p>
            <a:pPr algn="ctr"/>
            <a:endParaRPr lang="de-DE" sz="800" dirty="0">
              <a:solidFill>
                <a:prstClr val="white"/>
              </a:solidFill>
            </a:endParaRPr>
          </a:p>
          <a:p>
            <a:pPr algn="ctr"/>
            <a:r>
              <a:rPr lang="de-DE" sz="800" dirty="0" smtClean="0">
                <a:solidFill>
                  <a:prstClr val="white"/>
                </a:solidFill>
              </a:rPr>
              <a:t>HR/</a:t>
            </a:r>
            <a:r>
              <a:rPr lang="de-DE" sz="800" dirty="0" err="1" smtClean="0">
                <a:solidFill>
                  <a:prstClr val="white"/>
                </a:solidFill>
              </a:rPr>
              <a:t>Fö</a:t>
            </a:r>
            <a:r>
              <a:rPr lang="de-DE" sz="800" dirty="0" smtClean="0">
                <a:solidFill>
                  <a:prstClr val="white"/>
                </a:solidFill>
              </a:rPr>
              <a:t>/GS: Mündliche Prüfung (60 min)</a:t>
            </a:r>
          </a:p>
        </p:txBody>
      </p:sp>
      <p:cxnSp>
        <p:nvCxnSpPr>
          <p:cNvPr id="68" name="Gerade Verbindung 59"/>
          <p:cNvCxnSpPr/>
          <p:nvPr/>
        </p:nvCxnSpPr>
        <p:spPr>
          <a:xfrm>
            <a:off x="4714875" y="352860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4745763" y="431230"/>
            <a:ext cx="840773" cy="341632"/>
          </a:xfrm>
          <a:prstGeom prst="rect">
            <a:avLst/>
          </a:prstGeom>
          <a:solidFill>
            <a:srgbClr val="CC94AC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 marL="269875" indent="-2698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900" dirty="0" smtClean="0">
                <a:solidFill>
                  <a:srgbClr val="000000"/>
                </a:solidFill>
                <a:latin typeface="Arial" charset="0"/>
              </a:rPr>
              <a:t>Veranstaltung </a:t>
            </a:r>
          </a:p>
          <a:p>
            <a:pPr algn="ctr">
              <a:lnSpc>
                <a:spcPct val="90000"/>
              </a:lnSpc>
            </a:pPr>
            <a:r>
              <a:rPr lang="de-DE" sz="900" dirty="0" smtClean="0">
                <a:solidFill>
                  <a:srgbClr val="000000"/>
                </a:solidFill>
                <a:latin typeface="Arial" charset="0"/>
              </a:rPr>
              <a:t>(V) VEBB</a:t>
            </a:r>
          </a:p>
        </p:txBody>
      </p:sp>
      <p:sp>
        <p:nvSpPr>
          <p:cNvPr id="70" name="Text Box 71"/>
          <p:cNvSpPr txBox="1">
            <a:spLocks noChangeArrowheads="1"/>
          </p:cNvSpPr>
          <p:nvPr/>
        </p:nvSpPr>
        <p:spPr bwMode="auto">
          <a:xfrm>
            <a:off x="7083729" y="404833"/>
            <a:ext cx="7815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unbewertet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de-DE" sz="800" b="1" dirty="0" smtClean="0">
                <a:solidFill>
                  <a:srgbClr val="000000"/>
                </a:solidFill>
                <a:latin typeface="Arial" charset="0"/>
              </a:rPr>
              <a:t>Pflicht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23191" y="5182980"/>
            <a:ext cx="8837913" cy="1917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 dirty="0"/>
          </a:p>
        </p:txBody>
      </p: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11750" y="2630547"/>
            <a:ext cx="2422425" cy="3416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36000" rIns="0">
            <a:spAutoFit/>
          </a:bodyPr>
          <a:lstStyle>
            <a:lvl1pPr marL="92075" indent="-920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>
              <a:lnSpc>
                <a:spcPct val="90000"/>
              </a:lnSpc>
            </a:pPr>
            <a:r>
              <a:rPr lang="de-DE" sz="900" b="1" dirty="0">
                <a:solidFill>
                  <a:srgbClr val="000000"/>
                </a:solidFill>
                <a:latin typeface="Arial" charset="0"/>
              </a:rPr>
              <a:t>Anfangsunterricht I D/M  </a:t>
            </a:r>
          </a:p>
          <a:p>
            <a:pPr marL="0">
              <a:lnSpc>
                <a:spcPct val="90000"/>
              </a:lnSpc>
            </a:pPr>
            <a:r>
              <a:rPr lang="de-DE" sz="9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de-DE" sz="800" b="1" dirty="0">
                <a:solidFill>
                  <a:srgbClr val="000000"/>
                </a:solidFill>
                <a:latin typeface="Arial" charset="0"/>
              </a:rPr>
              <a:t>GS</a:t>
            </a:r>
            <a:r>
              <a:rPr lang="de-DE" sz="800" dirty="0">
                <a:solidFill>
                  <a:srgbClr val="000000"/>
                </a:solidFill>
                <a:latin typeface="Arial" charset="0"/>
              </a:rPr>
              <a:t>; 6 </a:t>
            </a:r>
            <a:r>
              <a:rPr lang="de-DE" sz="800" dirty="0" err="1">
                <a:solidFill>
                  <a:srgbClr val="000000"/>
                </a:solidFill>
                <a:latin typeface="Arial" charset="0"/>
              </a:rPr>
              <a:t>Pstd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)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5556211" y="397296"/>
            <a:ext cx="7641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800" dirty="0" err="1" smtClean="0">
                <a:solidFill>
                  <a:srgbClr val="000000"/>
                </a:solidFill>
                <a:latin typeface="Arial" charset="0"/>
              </a:rPr>
              <a:t>unbewertet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de-DE" sz="800" b="1" dirty="0" smtClean="0">
                <a:solidFill>
                  <a:srgbClr val="000000"/>
                </a:solidFill>
                <a:latin typeface="Arial" charset="0"/>
              </a:rPr>
              <a:t>Pflicht</a:t>
            </a:r>
            <a:r>
              <a:rPr lang="de-DE" sz="8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de-DE" sz="8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4" name="Gerade Verbindung 59"/>
          <p:cNvCxnSpPr/>
          <p:nvPr/>
        </p:nvCxnSpPr>
        <p:spPr>
          <a:xfrm>
            <a:off x="7740352" y="352860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39"/>
          <p:cNvSpPr txBox="1">
            <a:spLocks noChangeArrowheads="1"/>
          </p:cNvSpPr>
          <p:nvPr/>
        </p:nvSpPr>
        <p:spPr bwMode="auto">
          <a:xfrm>
            <a:off x="6273951" y="405853"/>
            <a:ext cx="844254" cy="3416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54000" rIns="54000">
            <a:spAutoFit/>
          </a:bodyPr>
          <a:lstStyle>
            <a:lvl1pPr marL="269875" indent="-2698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900" dirty="0" smtClean="0">
                <a:solidFill>
                  <a:srgbClr val="000000"/>
                </a:solidFill>
                <a:latin typeface="Arial" charset="0"/>
              </a:rPr>
              <a:t>Veranstaltung</a:t>
            </a:r>
          </a:p>
          <a:p>
            <a:pPr algn="ctr">
              <a:lnSpc>
                <a:spcPct val="90000"/>
              </a:lnSpc>
            </a:pPr>
            <a:r>
              <a:rPr lang="de-DE" sz="900" dirty="0" smtClean="0">
                <a:solidFill>
                  <a:srgbClr val="000000"/>
                </a:solidFill>
                <a:latin typeface="Arial" charset="0"/>
              </a:rPr>
              <a:t>(V) VBRH</a:t>
            </a:r>
          </a:p>
        </p:txBody>
      </p:sp>
      <p:sp>
        <p:nvSpPr>
          <p:cNvPr id="73" name="Rechteck 72"/>
          <p:cNvSpPr/>
          <p:nvPr/>
        </p:nvSpPr>
        <p:spPr>
          <a:xfrm>
            <a:off x="2787663" y="4734839"/>
            <a:ext cx="3816424" cy="21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smtClean="0"/>
              <a:t>Entwicklungsgespräch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368457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40" grpId="0" animBg="1"/>
      <p:bldP spid="18445" grpId="0" animBg="1"/>
      <p:bldP spid="18446" grpId="0" animBg="1"/>
      <p:bldP spid="18447" grpId="0" animBg="1"/>
      <p:bldP spid="18449" grpId="0" animBg="1"/>
      <p:bldP spid="18457" grpId="0"/>
      <p:bldP spid="18458" grpId="0" animBg="1"/>
      <p:bldP spid="18460" grpId="0"/>
      <p:bldP spid="18462" grpId="0" animBg="1"/>
      <p:bldP spid="18467" grpId="0" animBg="1"/>
      <p:bldP spid="18473" grpId="0" animBg="1"/>
      <p:bldP spid="18479" grpId="0"/>
      <p:bldP spid="18472" grpId="0" animBg="1"/>
      <p:bldP spid="18450" grpId="0" animBg="1"/>
      <p:bldP spid="48" grpId="0" animBg="1"/>
      <p:bldP spid="49" grpId="0" animBg="1"/>
      <p:bldP spid="50" grpId="0" animBg="1"/>
      <p:bldP spid="53" grpId="0" animBg="1"/>
      <p:bldP spid="18476" grpId="0" animBg="1"/>
      <p:bldP spid="3" grpId="0" animBg="1"/>
      <p:bldP spid="18437" grpId="0" animBg="1"/>
      <p:bldP spid="18438" grpId="0" animBg="1"/>
      <p:bldP spid="18439" grpId="0" animBg="1"/>
      <p:bldP spid="18444" grpId="0" animBg="1"/>
      <p:bldP spid="18451" grpId="0" animBg="1"/>
      <p:bldP spid="57" grpId="0" animBg="1"/>
      <p:bldP spid="61" grpId="0" animBg="1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51" grpId="0" animBg="1"/>
      <p:bldP spid="52" grpId="0" animBg="1"/>
      <p:bldP spid="54" grpId="0" animBg="1"/>
      <p:bldP spid="56" grpId="0" animBg="1"/>
      <p:bldP spid="59" grpId="0" animBg="1"/>
      <p:bldP spid="55" grpId="0" animBg="1"/>
      <p:bldP spid="69" grpId="0" animBg="1"/>
      <p:bldP spid="70" grpId="0"/>
      <p:bldP spid="71" grpId="0" animBg="1"/>
      <p:bldP spid="72" grpId="0"/>
      <p:bldP spid="76" grpId="0" animBg="1"/>
    </p:bldLst>
  </p:timing>
</p:sld>
</file>

<file path=ppt/theme/theme1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Bildschirmpräsentation (4:3)</PresentationFormat>
  <Paragraphs>103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1_Larissa-Design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user03</dc:creator>
  <cp:lastModifiedBy>Bettner, Marco (LA FB)</cp:lastModifiedBy>
  <cp:revision>465</cp:revision>
  <cp:lastPrinted>2022-09-16T10:36:01Z</cp:lastPrinted>
  <dcterms:created xsi:type="dcterms:W3CDTF">2012-02-02T12:15:57Z</dcterms:created>
  <dcterms:modified xsi:type="dcterms:W3CDTF">2022-10-06T05:45:43Z</dcterms:modified>
</cp:coreProperties>
</file>